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82" r:id="rId2"/>
    <p:sldId id="257" r:id="rId3"/>
    <p:sldId id="280" r:id="rId4"/>
    <p:sldId id="263" r:id="rId5"/>
    <p:sldId id="262" r:id="rId6"/>
    <p:sldId id="273" r:id="rId7"/>
    <p:sldId id="281" r:id="rId8"/>
    <p:sldId id="277"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5A40"/>
    <a:srgbClr val="C9E265"/>
    <a:srgbClr val="9FC6C2"/>
    <a:srgbClr val="C2CC8F"/>
    <a:srgbClr val="FFCA75"/>
    <a:srgbClr val="F0F0F0"/>
    <a:srgbClr val="FFC9C3"/>
    <a:srgbClr val="33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44BAD-F93D-42CF-8D22-456FA2F79F6C}" type="datetimeFigureOut">
              <a:rPr lang="vi-VN" smtClean="0"/>
              <a:t>31/03/2025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2D091-544B-435F-BC15-052375EE3B68}" type="slidenum">
              <a:rPr lang="vi-VN" smtClean="0"/>
              <a:t>‹#›</a:t>
            </a:fld>
            <a:endParaRPr lang="vi-VN"/>
          </a:p>
        </p:txBody>
      </p:sp>
    </p:spTree>
    <p:extLst>
      <p:ext uri="{BB962C8B-B14F-4D97-AF65-F5344CB8AC3E}">
        <p14:creationId xmlns:p14="http://schemas.microsoft.com/office/powerpoint/2010/main" val="64728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918351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425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687725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131925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60573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9143701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6030642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9426772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688134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7827003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2897258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31/03/2025</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4058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31/03/2025</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1339036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 y="0"/>
            <a:ext cx="12354560" cy="6858000"/>
          </a:xfrm>
          <a:prstGeom prst="rect">
            <a:avLst/>
          </a:prstGeom>
        </p:spPr>
      </p:pic>
    </p:spTree>
    <p:extLst>
      <p:ext uri="{BB962C8B-B14F-4D97-AF65-F5344CB8AC3E}">
        <p14:creationId xmlns:p14="http://schemas.microsoft.com/office/powerpoint/2010/main" val="13570464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3303569" y="-309007"/>
            <a:ext cx="9405256" cy="6641293"/>
          </a:xfrm>
          <a:prstGeom prst="rect">
            <a:avLst/>
          </a:prstGeom>
        </p:spPr>
      </p:pic>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pic>
        <p:nvPicPr>
          <p:cNvPr id="6" name="Picture 5">
            <a:extLst>
              <a:ext uri="{FF2B5EF4-FFF2-40B4-BE49-F238E27FC236}">
                <a16:creationId xmlns:a16="http://schemas.microsoft.com/office/drawing/2014/main" id="{5E12C99E-0872-8CAE-1468-24E597AC49CC}"/>
              </a:ext>
            </a:extLst>
          </p:cNvPr>
          <p:cNvPicPr>
            <a:picLocks noChangeAspect="1"/>
          </p:cNvPicPr>
          <p:nvPr/>
        </p:nvPicPr>
        <p:blipFill>
          <a:blip r:embed="rId5"/>
          <a:stretch>
            <a:fillRect/>
          </a:stretch>
        </p:blipFill>
        <p:spPr>
          <a:xfrm>
            <a:off x="3967783" y="2343810"/>
            <a:ext cx="8224217" cy="2353260"/>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D474A1-24CC-1DF4-82BE-CF1DBC6C9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754"/>
            <a:ext cx="12264887" cy="6990753"/>
          </a:xfrm>
          <a:prstGeom prst="rect">
            <a:avLst/>
          </a:prstGeom>
        </p:spPr>
      </p:pic>
      <p:pic>
        <p:nvPicPr>
          <p:cNvPr id="2" name="Picture 1">
            <a:extLst>
              <a:ext uri="{FF2B5EF4-FFF2-40B4-BE49-F238E27FC236}">
                <a16:creationId xmlns:a16="http://schemas.microsoft.com/office/drawing/2014/main" id="{EDA14B01-16C4-5C08-1904-9639AFE60F07}"/>
              </a:ext>
            </a:extLst>
          </p:cNvPr>
          <p:cNvPicPr>
            <a:picLocks noChangeAspect="1"/>
          </p:cNvPicPr>
          <p:nvPr/>
        </p:nvPicPr>
        <p:blipFill rotWithShape="1">
          <a:blip r:embed="rId3">
            <a:extLst>
              <a:ext uri="{28A0092B-C50C-407E-A947-70E740481C1C}">
                <a14:useLocalDpi xmlns:a14="http://schemas.microsoft.com/office/drawing/2010/main" val="0"/>
              </a:ext>
            </a:extLst>
          </a:blip>
          <a:srcRect l="62763" t="4762"/>
          <a:stretch/>
        </p:blipFill>
        <p:spPr>
          <a:xfrm>
            <a:off x="-256490" y="1985118"/>
            <a:ext cx="3872398" cy="5571065"/>
          </a:xfrm>
          <a:prstGeom prst="rect">
            <a:avLst/>
          </a:prstGeom>
          <a:ln>
            <a:noFill/>
          </a:ln>
        </p:spPr>
      </p:pic>
      <p:pic>
        <p:nvPicPr>
          <p:cNvPr id="13" name="Picture 12">
            <a:extLst>
              <a:ext uri="{FF2B5EF4-FFF2-40B4-BE49-F238E27FC236}">
                <a16:creationId xmlns:a16="http://schemas.microsoft.com/office/drawing/2014/main" id="{F51977EF-4F02-48B6-763D-D80D13C7410B}"/>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244915" y="1954710"/>
            <a:ext cx="3877392" cy="5578323"/>
          </a:xfrm>
          <a:prstGeom prst="rect">
            <a:avLst/>
          </a:prstGeom>
        </p:spPr>
      </p:pic>
      <p:pic>
        <p:nvPicPr>
          <p:cNvPr id="7" name="Picture 6">
            <a:extLst>
              <a:ext uri="{FF2B5EF4-FFF2-40B4-BE49-F238E27FC236}">
                <a16:creationId xmlns:a16="http://schemas.microsoft.com/office/drawing/2014/main" id="{96CB7E56-5E51-3938-CB75-882605BBAD8E}"/>
              </a:ext>
            </a:extLst>
          </p:cNvPr>
          <p:cNvPicPr>
            <a:picLocks noChangeAspect="1"/>
          </p:cNvPicPr>
          <p:nvPr/>
        </p:nvPicPr>
        <p:blipFill rotWithShape="1">
          <a:blip r:embed="rId5">
            <a:clrChange>
              <a:clrFrom>
                <a:srgbClr val="E0F6FF"/>
              </a:clrFrom>
              <a:clrTo>
                <a:srgbClr val="E0F6FF">
                  <a:alpha val="0"/>
                </a:srgbClr>
              </a:clrTo>
            </a:clrChange>
            <a:extLst>
              <a:ext uri="{28A0092B-C50C-407E-A947-70E740481C1C}">
                <a14:useLocalDpi xmlns:a14="http://schemas.microsoft.com/office/drawing/2010/main" val="0"/>
              </a:ext>
            </a:extLst>
          </a:blip>
          <a:srcRect t="5455" r="1493" b="20000"/>
          <a:stretch/>
        </p:blipFill>
        <p:spPr>
          <a:xfrm>
            <a:off x="2305914" y="-1718246"/>
            <a:ext cx="9886086" cy="9433367"/>
          </a:xfrm>
          <a:prstGeom prst="rect">
            <a:avLst/>
          </a:prstGeom>
        </p:spPr>
      </p:pic>
      <p:sp>
        <p:nvSpPr>
          <p:cNvPr id="5" name="Rectangle: Rounded Corners 4">
            <a:extLst>
              <a:ext uri="{FF2B5EF4-FFF2-40B4-BE49-F238E27FC236}">
                <a16:creationId xmlns:a16="http://schemas.microsoft.com/office/drawing/2014/main" id="{A0BEA011-59CD-D51C-B1D5-3CB321BC5C2E}"/>
              </a:ext>
            </a:extLst>
          </p:cNvPr>
          <p:cNvSpPr/>
          <p:nvPr/>
        </p:nvSpPr>
        <p:spPr>
          <a:xfrm>
            <a:off x="3326130" y="1165860"/>
            <a:ext cx="6972300" cy="4697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7421FFB3-B7C1-54DE-7311-49C5ECDC182D}"/>
              </a:ext>
            </a:extLst>
          </p:cNvPr>
          <p:cNvSpPr txBox="1"/>
          <p:nvPr/>
        </p:nvSpPr>
        <p:spPr>
          <a:xfrm>
            <a:off x="3794760" y="2194560"/>
            <a:ext cx="6206490" cy="2585323"/>
          </a:xfrm>
          <a:prstGeom prst="rect">
            <a:avLst/>
          </a:prstGeom>
          <a:noFill/>
        </p:spPr>
        <p:txBody>
          <a:bodyPr wrap="square" rtlCol="0">
            <a:spAutoFit/>
          </a:bodyPr>
          <a:lstStyle/>
          <a:p>
            <a:pPr algn="ctr"/>
            <a:r>
              <a:rPr lang="en-US" sz="5400" b="1" dirty="0" err="1">
                <a:solidFill>
                  <a:srgbClr val="FF0000"/>
                </a:solidFill>
                <a:latin typeface="Cambria" panose="02040503050406030204" pitchFamily="18" charset="0"/>
                <a:ea typeface="Cambria" panose="02040503050406030204" pitchFamily="18" charset="0"/>
              </a:rPr>
              <a:t>Đọc</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sách</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báo</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viết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về</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một</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danh</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nhân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của</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Việt</a:t>
            </a:r>
            <a:r>
              <a:rPr lang="en-US" sz="5400" b="1" dirty="0">
                <a:solidFill>
                  <a:srgbClr val="FF0000"/>
                </a:solidFill>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420659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60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nodeType="withEffect">
                                  <p:stCondLst>
                                    <p:cond delay="18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300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500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675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nodeType="withEffect">
                                  <p:stCondLst>
                                    <p:cond delay="7500"/>
                                  </p:stCondLst>
                                  <p:childTnLst>
                                    <p:set>
                                      <p:cBhvr>
                                        <p:cTn id="20" dur="1" fill="hold">
                                          <p:stCondLst>
                                            <p:cond delay="0"/>
                                          </p:stCondLst>
                                        </p:cTn>
                                        <p:tgtEl>
                                          <p:spTgt spid="13"/>
                                        </p:tgtEl>
                                        <p:attrNameLst>
                                          <p:attrName>style.visibility</p:attrName>
                                        </p:attrNameLst>
                                      </p:cBhvr>
                                      <p:to>
                                        <p:strVal val="hidden"/>
                                      </p:to>
                                    </p:set>
                                  </p:childTnLst>
                                </p:cTn>
                              </p:par>
                              <p:par>
                                <p:cTn id="21" presetID="10" presetClass="entr" presetSubtype="0" fill="hold" nodeType="withEffect">
                                  <p:stCondLst>
                                    <p:cond delay="8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D765C84C-918F-0076-ECD1-7FB97A0BF61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8227D5BF-3455-8131-AA22-3AB5AA202281}"/>
              </a:ext>
            </a:extLst>
          </p:cNvPr>
          <p:cNvPicPr>
            <a:picLocks noChangeAspect="1"/>
          </p:cNvPicPr>
          <p:nvPr/>
        </p:nvPicPr>
        <p:blipFill>
          <a:blip r:embed="rId4">
            <a:alphaModFix amt="85000"/>
          </a:blip>
          <a:stretch>
            <a:fillRect/>
          </a:stretch>
        </p:blipFill>
        <p:spPr>
          <a:xfrm>
            <a:off x="598206" y="465830"/>
            <a:ext cx="11156647" cy="6239539"/>
          </a:xfrm>
          <a:prstGeom prst="rect">
            <a:avLst/>
          </a:prstGeom>
        </p:spPr>
      </p:pic>
      <p:pic>
        <p:nvPicPr>
          <p:cNvPr id="2" name="Picture 1">
            <a:extLst>
              <a:ext uri="{FF2B5EF4-FFF2-40B4-BE49-F238E27FC236}">
                <a16:creationId xmlns:a16="http://schemas.microsoft.com/office/drawing/2014/main" id="{D8098C85-BD8D-5036-4250-A1493E81D93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71" t="2222" r="56803" b="9620"/>
          <a:stretch/>
        </p:blipFill>
        <p:spPr>
          <a:xfrm rot="443231">
            <a:off x="-357135" y="4272293"/>
            <a:ext cx="2427034" cy="2514316"/>
          </a:xfrm>
          <a:prstGeom prst="rect">
            <a:avLst/>
          </a:prstGeom>
        </p:spPr>
      </p:pic>
      <p:pic>
        <p:nvPicPr>
          <p:cNvPr id="7" name="Picture 6">
            <a:extLst>
              <a:ext uri="{FF2B5EF4-FFF2-40B4-BE49-F238E27FC236}">
                <a16:creationId xmlns:a16="http://schemas.microsoft.com/office/drawing/2014/main" id="{0A3CBA7D-342D-870F-D34A-355E90B746A2}"/>
              </a:ext>
            </a:extLst>
          </p:cNvPr>
          <p:cNvPicPr>
            <a:picLocks noChangeAspect="1"/>
          </p:cNvPicPr>
          <p:nvPr/>
        </p:nvPicPr>
        <p:blipFill>
          <a:blip r:embed="rId6"/>
          <a:stretch>
            <a:fillRect/>
          </a:stretch>
        </p:blipFill>
        <p:spPr>
          <a:xfrm>
            <a:off x="1967863" y="736611"/>
            <a:ext cx="8827773" cy="5590517"/>
          </a:xfrm>
          <a:prstGeom prst="rect">
            <a:avLst/>
          </a:prstGeom>
        </p:spPr>
      </p:pic>
    </p:spTree>
    <p:extLst>
      <p:ext uri="{BB962C8B-B14F-4D97-AF65-F5344CB8AC3E}">
        <p14:creationId xmlns:p14="http://schemas.microsoft.com/office/powerpoint/2010/main" val="513886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608492" y="654588"/>
            <a:ext cx="10975016" cy="6020531"/>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938720" y="816619"/>
            <a:ext cx="10314560" cy="646331"/>
          </a:xfrm>
          <a:prstGeom prst="rect">
            <a:avLst/>
          </a:prstGeom>
          <a:noFill/>
        </p:spPr>
        <p:txBody>
          <a:bodyPr wrap="square">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2. </a:t>
            </a:r>
            <a:r>
              <a:rPr lang="en-US" sz="3600" b="1" dirty="0" err="1">
                <a:latin typeface="Calibri" panose="020F0502020204030204" pitchFamily="34" charset="0"/>
                <a:ea typeface="Calibri" panose="020F0502020204030204" pitchFamily="34" charset="0"/>
                <a:cs typeface="Calibri" panose="020F0502020204030204" pitchFamily="34" charset="0"/>
              </a:rPr>
              <a:t>Viết</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phiếu</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đọc</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sách</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theo</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mẫu</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D8BA0C6-B695-382E-55D9-5E16F4F61F9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2763" t="4762"/>
          <a:stretch/>
        </p:blipFill>
        <p:spPr>
          <a:xfrm>
            <a:off x="180558" y="4361191"/>
            <a:ext cx="1962999" cy="2824103"/>
          </a:xfrm>
          <a:prstGeom prst="rect">
            <a:avLst/>
          </a:prstGeom>
        </p:spPr>
      </p:pic>
      <p:pic>
        <p:nvPicPr>
          <p:cNvPr id="5" name="Picture 4" descr="A poster with a bamboo plant and text&#10;&#10;Description automatically generated">
            <a:extLst>
              <a:ext uri="{FF2B5EF4-FFF2-40B4-BE49-F238E27FC236}">
                <a16:creationId xmlns:a16="http://schemas.microsoft.com/office/drawing/2014/main" id="{2A06603B-1E89-EB86-3D64-A861475AFA7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34840" y="1449584"/>
            <a:ext cx="3605074" cy="5099806"/>
          </a:xfrm>
          <a:prstGeom prst="rect">
            <a:avLst/>
          </a:prstGeom>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358389" y="1321570"/>
            <a:ext cx="7574281" cy="3170099"/>
          </a:xfrm>
          <a:prstGeom prst="rect">
            <a:avLst/>
          </a:prstGeom>
          <a:noFill/>
          <a:effectLst>
            <a:glow rad="228600">
              <a:schemeClr val="accent4">
                <a:satMod val="175000"/>
                <a:alpha val="40000"/>
              </a:schemeClr>
            </a:glow>
          </a:effectLst>
        </p:spPr>
        <p:txBody>
          <a:bodyPr wrap="square" rtlCol="0">
            <a:spAutoFit/>
          </a:bodyPr>
          <a:lstStyle/>
          <a:p>
            <a:pPr algn="ctr"/>
            <a:r>
              <a:rPr lang="en-US" sz="4000" dirty="0">
                <a:solidFill>
                  <a:schemeClr val="bg1"/>
                </a:solidFill>
                <a:latin typeface="Cambria" panose="02040503050406030204" pitchFamily="18" charset="0"/>
                <a:ea typeface="Cambria" panose="02040503050406030204" pitchFamily="18" charset="0"/>
              </a:rPr>
              <a:t>3. </a:t>
            </a:r>
            <a:r>
              <a:rPr lang="en-US" sz="4000" dirty="0" err="1">
                <a:solidFill>
                  <a:schemeClr val="bg1"/>
                </a:solidFill>
                <a:latin typeface="Cambria" panose="02040503050406030204" pitchFamily="18" charset="0"/>
                <a:ea typeface="Cambria" panose="02040503050406030204" pitchFamily="18" charset="0"/>
              </a:rPr>
              <a:t>Dựa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vào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những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ghi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chép</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trong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phiếu</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đọc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sách</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trao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đổi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với</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bạn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những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suy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nghĩ</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cảm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xúc</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của</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em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về</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danh</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nhân</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trong</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sách</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báo</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mà</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em</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đã</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đọc</a:t>
            </a:r>
            <a:endParaRPr lang="vi-VN"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BD474A1-24CC-1DF4-82BE-CF1DBC6C9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754"/>
            <a:ext cx="12264887" cy="6990753"/>
          </a:xfrm>
          <a:prstGeom prst="rect">
            <a:avLst/>
          </a:prstGeom>
        </p:spPr>
      </p:pic>
      <p:pic>
        <p:nvPicPr>
          <p:cNvPr id="2" name="Picture 1">
            <a:extLst>
              <a:ext uri="{FF2B5EF4-FFF2-40B4-BE49-F238E27FC236}">
                <a16:creationId xmlns:a16="http://schemas.microsoft.com/office/drawing/2014/main" id="{EDA14B01-16C4-5C08-1904-9639AFE60F07}"/>
              </a:ext>
            </a:extLst>
          </p:cNvPr>
          <p:cNvPicPr>
            <a:picLocks noChangeAspect="1"/>
          </p:cNvPicPr>
          <p:nvPr/>
        </p:nvPicPr>
        <p:blipFill rotWithShape="1">
          <a:blip r:embed="rId3">
            <a:extLst>
              <a:ext uri="{28A0092B-C50C-407E-A947-70E740481C1C}">
                <a14:useLocalDpi xmlns:a14="http://schemas.microsoft.com/office/drawing/2010/main" val="0"/>
              </a:ext>
            </a:extLst>
          </a:blip>
          <a:srcRect l="62763" t="4762"/>
          <a:stretch/>
        </p:blipFill>
        <p:spPr>
          <a:xfrm>
            <a:off x="-256490" y="1985118"/>
            <a:ext cx="3872398" cy="5571065"/>
          </a:xfrm>
          <a:prstGeom prst="rect">
            <a:avLst/>
          </a:prstGeom>
          <a:ln>
            <a:noFill/>
          </a:ln>
        </p:spPr>
      </p:pic>
      <p:pic>
        <p:nvPicPr>
          <p:cNvPr id="13" name="Picture 12">
            <a:extLst>
              <a:ext uri="{FF2B5EF4-FFF2-40B4-BE49-F238E27FC236}">
                <a16:creationId xmlns:a16="http://schemas.microsoft.com/office/drawing/2014/main" id="{F51977EF-4F02-48B6-763D-D80D13C7410B}"/>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244915" y="1954710"/>
            <a:ext cx="3877392" cy="5578323"/>
          </a:xfrm>
          <a:prstGeom prst="rect">
            <a:avLst/>
          </a:prstGeom>
        </p:spPr>
      </p:pic>
      <p:pic>
        <p:nvPicPr>
          <p:cNvPr id="7" name="Picture 6">
            <a:extLst>
              <a:ext uri="{FF2B5EF4-FFF2-40B4-BE49-F238E27FC236}">
                <a16:creationId xmlns:a16="http://schemas.microsoft.com/office/drawing/2014/main" id="{96CB7E56-5E51-3938-CB75-882605BBAD8E}"/>
              </a:ext>
            </a:extLst>
          </p:cNvPr>
          <p:cNvPicPr>
            <a:picLocks noChangeAspect="1"/>
          </p:cNvPicPr>
          <p:nvPr/>
        </p:nvPicPr>
        <p:blipFill rotWithShape="1">
          <a:blip r:embed="rId5">
            <a:clrChange>
              <a:clrFrom>
                <a:srgbClr val="E0F6FF"/>
              </a:clrFrom>
              <a:clrTo>
                <a:srgbClr val="E0F6FF">
                  <a:alpha val="0"/>
                </a:srgbClr>
              </a:clrTo>
            </a:clrChange>
            <a:extLst>
              <a:ext uri="{28A0092B-C50C-407E-A947-70E740481C1C}">
                <a14:useLocalDpi xmlns:a14="http://schemas.microsoft.com/office/drawing/2010/main" val="0"/>
              </a:ext>
            </a:extLst>
          </a:blip>
          <a:srcRect t="5455" r="1493" b="20000"/>
          <a:stretch/>
        </p:blipFill>
        <p:spPr>
          <a:xfrm>
            <a:off x="2305914" y="-1718246"/>
            <a:ext cx="9886086" cy="9433367"/>
          </a:xfrm>
          <a:prstGeom prst="rect">
            <a:avLst/>
          </a:prstGeom>
        </p:spPr>
      </p:pic>
      <p:sp>
        <p:nvSpPr>
          <p:cNvPr id="5" name="Rectangle: Rounded Corners 4">
            <a:extLst>
              <a:ext uri="{FF2B5EF4-FFF2-40B4-BE49-F238E27FC236}">
                <a16:creationId xmlns:a16="http://schemas.microsoft.com/office/drawing/2014/main" id="{A0BEA011-59CD-D51C-B1D5-3CB321BC5C2E}"/>
              </a:ext>
            </a:extLst>
          </p:cNvPr>
          <p:cNvSpPr/>
          <p:nvPr/>
        </p:nvSpPr>
        <p:spPr>
          <a:xfrm>
            <a:off x="3326130" y="1165860"/>
            <a:ext cx="6972300" cy="46977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421FFB3-B7C1-54DE-7311-49C5ECDC182D}"/>
              </a:ext>
            </a:extLst>
          </p:cNvPr>
          <p:cNvSpPr txBox="1"/>
          <p:nvPr/>
        </p:nvSpPr>
        <p:spPr>
          <a:xfrm>
            <a:off x="3520440" y="1325880"/>
            <a:ext cx="6686550" cy="4524315"/>
          </a:xfrm>
          <a:prstGeom prst="rect">
            <a:avLst/>
          </a:prstGeom>
          <a:noFill/>
        </p:spPr>
        <p:txBody>
          <a:bodyPr wrap="square" rtlCol="0">
            <a:spAutoFit/>
          </a:bodyPr>
          <a:lstStyle/>
          <a:p>
            <a:pPr lvl="0" algn="ctr"/>
            <a:r>
              <a:rPr lang="en-US" sz="3600" b="1" smtClean="0">
                <a:solidFill>
                  <a:srgbClr val="0070C0"/>
                </a:solidFill>
                <a:latin typeface="Cambria" panose="02040503050406030204" pitchFamily="18" charset="0"/>
                <a:ea typeface="Cambria" panose="02040503050406030204" pitchFamily="18" charset="0"/>
              </a:rPr>
              <a:t>DẶN DÒ:</a:t>
            </a:r>
            <a:endParaRPr lang="en-US" sz="3600" b="1" dirty="0">
              <a:solidFill>
                <a:srgbClr val="0070C0"/>
              </a:solidFill>
              <a:latin typeface="Cambria" panose="02040503050406030204" pitchFamily="18" charset="0"/>
              <a:ea typeface="Cambria" panose="02040503050406030204" pitchFamily="18" charset="0"/>
            </a:endParaRPr>
          </a:p>
          <a:p>
            <a:pPr lvl="0" algn="ctr"/>
            <a:r>
              <a:rPr lang="vi-VN" sz="3600" b="1" dirty="0">
                <a:solidFill>
                  <a:srgbClr val="0070C0"/>
                </a:solidFill>
                <a:latin typeface="Cambria" panose="02040503050406030204" pitchFamily="18" charset="0"/>
                <a:ea typeface="Cambria" panose="02040503050406030204" pitchFamily="18" charset="0"/>
              </a:rPr>
              <a:t>Viết 3 – 5 câu giới thiệu về một danh nhân trong sách báo mà em đã đọc (có thể sử dụng tranh ảnh, hình vẽ,... để trang trí). Chia sẻ với người thân những thông tin về danh nhân trong bài giới thiệu của em.</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906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60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nodeType="withEffect">
                                  <p:stCondLst>
                                    <p:cond delay="18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300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500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675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nodeType="withEffect">
                                  <p:stCondLst>
                                    <p:cond delay="7500"/>
                                  </p:stCondLst>
                                  <p:childTnLst>
                                    <p:set>
                                      <p:cBhvr>
                                        <p:cTn id="20" dur="1" fill="hold">
                                          <p:stCondLst>
                                            <p:cond delay="0"/>
                                          </p:stCondLst>
                                        </p:cTn>
                                        <p:tgtEl>
                                          <p:spTgt spid="13"/>
                                        </p:tgtEl>
                                        <p:attrNameLst>
                                          <p:attrName>style.visibility</p:attrName>
                                        </p:attrNameLst>
                                      </p:cBhvr>
                                      <p:to>
                                        <p:strVal val="hidden"/>
                                      </p:to>
                                    </p:set>
                                  </p:childTnLst>
                                </p:cTn>
                              </p:par>
                              <p:par>
                                <p:cTn id="21" presetID="10" presetClass="entr" presetSubtype="0" fill="hold" nodeType="withEffect">
                                  <p:stCondLst>
                                    <p:cond delay="8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CCF01E1-8A7F-3DCA-B7F4-F05521CE31C6}"/>
              </a:ext>
            </a:extLst>
          </p:cNvPr>
          <p:cNvPicPr/>
          <p:nvPr/>
        </p:nvPicPr>
        <p:blipFill rotWithShape="1">
          <a:blip r:embed="rId2">
            <a:extLst>
              <a:ext uri="{28A0092B-C50C-407E-A947-70E740481C1C}">
                <a14:useLocalDpi xmlns:a14="http://schemas.microsoft.com/office/drawing/2010/main" val="0"/>
              </a:ext>
            </a:extLst>
          </a:blip>
          <a:srcRect t="15746"/>
          <a:stretch/>
        </p:blipFill>
        <p:spPr>
          <a:xfrm>
            <a:off x="-3008" y="1282"/>
            <a:ext cx="12191980" cy="6856718"/>
          </a:xfrm>
          <a:prstGeom prst="rect">
            <a:avLst/>
          </a:prstGeom>
        </p:spPr>
      </p:pic>
      <p:pic>
        <p:nvPicPr>
          <p:cNvPr id="6" name="Picture 5" descr="A group of kids wearing matching outfits&#10;&#10;Description automatically generated with low confidence">
            <a:extLst>
              <a:ext uri="{FF2B5EF4-FFF2-40B4-BE49-F238E27FC236}">
                <a16:creationId xmlns:a16="http://schemas.microsoft.com/office/drawing/2014/main" id="{F11D2D42-2758-03C1-70DA-F2B270EDD7A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5482" y="1623588"/>
            <a:ext cx="8727918" cy="5818612"/>
          </a:xfrm>
          <a:prstGeom prst="rect">
            <a:avLst/>
          </a:prstGeom>
        </p:spPr>
      </p:pic>
      <p:pic>
        <p:nvPicPr>
          <p:cNvPr id="2" name="Picture 1">
            <a:extLst>
              <a:ext uri="{FF2B5EF4-FFF2-40B4-BE49-F238E27FC236}">
                <a16:creationId xmlns:a16="http://schemas.microsoft.com/office/drawing/2014/main" id="{B1112D6B-6C4E-2F2A-4DCE-0234CE19FAB7}"/>
              </a:ext>
            </a:extLst>
          </p:cNvPr>
          <p:cNvPicPr>
            <a:picLocks noChangeAspect="1"/>
          </p:cNvPicPr>
          <p:nvPr/>
        </p:nvPicPr>
        <p:blipFill>
          <a:blip r:embed="rId4"/>
          <a:stretch>
            <a:fillRect/>
          </a:stretch>
        </p:blipFill>
        <p:spPr>
          <a:xfrm>
            <a:off x="3070596" y="604928"/>
            <a:ext cx="6096528" cy="2310584"/>
          </a:xfrm>
          <a:prstGeom prst="rect">
            <a:avLst/>
          </a:prstGeom>
        </p:spPr>
      </p:pic>
    </p:spTree>
    <p:extLst>
      <p:ext uri="{BB962C8B-B14F-4D97-AF65-F5344CB8AC3E}">
        <p14:creationId xmlns:p14="http://schemas.microsoft.com/office/powerpoint/2010/main" val="3443168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2141</TotalTime>
  <Words>108</Words>
  <Application>Microsoft Office PowerPoint</Application>
  <PresentationFormat>Widescreen</PresentationFormat>
  <Paragraphs>5</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19</cp:revision>
  <dcterms:created xsi:type="dcterms:W3CDTF">2022-11-22T05:15:07Z</dcterms:created>
  <dcterms:modified xsi:type="dcterms:W3CDTF">2025-03-31T04:47:44Z</dcterms:modified>
</cp:coreProperties>
</file>