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62" r:id="rId3"/>
    <p:sldId id="314" r:id="rId4"/>
    <p:sldId id="266" r:id="rId5"/>
    <p:sldId id="278" r:id="rId6"/>
    <p:sldId id="306" r:id="rId7"/>
    <p:sldId id="307" r:id="rId8"/>
    <p:sldId id="308" r:id="rId9"/>
    <p:sldId id="309" r:id="rId10"/>
    <p:sldId id="310" r:id="rId11"/>
    <p:sldId id="316" r:id="rId12"/>
    <p:sldId id="317" r:id="rId13"/>
    <p:sldId id="315" r:id="rId14"/>
    <p:sldId id="318" r:id="rId15"/>
    <p:sldId id="259" r:id="rId16"/>
    <p:sldId id="265" r:id="rId17"/>
    <p:sldId id="280" r:id="rId18"/>
    <p:sldId id="282" r:id="rId19"/>
    <p:sldId id="283" r:id="rId20"/>
    <p:sldId id="281" r:id="rId21"/>
    <p:sldId id="284" r:id="rId22"/>
    <p:sldId id="287" r:id="rId23"/>
    <p:sldId id="285" r:id="rId24"/>
    <p:sldId id="286" r:id="rId25"/>
    <p:sldId id="288" r:id="rId26"/>
    <p:sldId id="304" r:id="rId27"/>
    <p:sldId id="290" r:id="rId28"/>
    <p:sldId id="291" r:id="rId29"/>
    <p:sldId id="292" r:id="rId30"/>
    <p:sldId id="299" r:id="rId31"/>
    <p:sldId id="302" r:id="rId32"/>
  </p:sldIdLst>
  <p:sldSz cx="18288000" cy="10287000"/>
  <p:notesSz cx="6858000" cy="9144000"/>
  <p:embeddedFontLst>
    <p:embeddedFont>
      <p:font typeface="#9Slide06 SVNDope Script" pitchFamily="2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#9Slide06 Stephen Type" pitchFamily="2" charset="0"/>
      <p:regular r:id="rId45"/>
    </p:embeddedFont>
    <p:embeddedFont>
      <p:font typeface="SVN-Newton" panose="020B0604020202020204" charset="0"/>
      <p:regular r:id="rId46"/>
    </p:embeddedFont>
    <p:embeddedFont>
      <p:font typeface="Cambria Math" panose="02040503050406030204" pitchFamily="18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00"/>
    <a:srgbClr val="F4F4F4"/>
    <a:srgbClr val="59BAD3"/>
    <a:srgbClr val="CFCFCF"/>
    <a:srgbClr val="4D0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22" autoAdjust="0"/>
  </p:normalViewPr>
  <p:slideViewPr>
    <p:cSldViewPr showGuides="1">
      <p:cViewPr varScale="1">
        <p:scale>
          <a:sx n="32" d="100"/>
          <a:sy n="32" d="100"/>
        </p:scale>
        <p:origin x="77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BCDC1-5DF0-419D-9CCD-C0C546DE2C9C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F5222-31E6-421C-9F87-FAFAE3BFC5D1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F5222-31E6-421C-9F87-FAFAE3BFC5D1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F5222-31E6-421C-9F87-FAFAE3BFC5D1}" type="slidenum">
              <a:rPr lang="en-GB" smtClean="0"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F5222-31E6-421C-9F87-FAFAE3BFC5D1}" type="slidenum">
              <a:rPr lang="en-GB" smtClean="0"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F5222-31E6-421C-9F87-FAFAE3BFC5D1}" type="slidenum">
              <a:rPr lang="en-GB" smtClean="0"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F5222-31E6-421C-9F87-FAFAE3BFC5D1}" type="slidenum">
              <a:rPr lang="en-GB" smtClean="0"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F5222-31E6-421C-9F87-FAFAE3BFC5D1}" type="slidenum">
              <a:rPr lang="en-GB" smtClean="0"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F5222-31E6-421C-9F87-FAFAE3BFC5D1}" type="slidenum">
              <a:rPr lang="en-GB" smtClean="0"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F5222-31E6-421C-9F87-FAFAE3BFC5D1}" type="slidenum">
              <a:rPr lang="en-GB" smtClean="0"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F5222-31E6-421C-9F87-FAFAE3BFC5D1}" type="slidenum">
              <a:rPr lang="en-GB" smtClean="0"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F5222-31E6-421C-9F87-FAFAE3BFC5D1}" type="slidenum">
              <a:rPr lang="en-GB" smtClean="0"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F5222-31E6-421C-9F87-FAFAE3BFC5D1}" type="slidenum">
              <a:rPr lang="en-GB" smtClean="0"/>
              <a:t>27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972300" y="1190315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145000" y="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tephen Type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0" y="-38100"/>
            <a:ext cx="21539035" cy="1145537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419101"/>
            <a:ext cx="17498705" cy="9496194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08" y="127537"/>
            <a:ext cx="2260303" cy="2146588"/>
          </a:xfrm>
          <a:custGeom>
            <a:avLst/>
            <a:gdLst/>
            <a:ahLst/>
            <a:cxnLst/>
            <a:rect l="l" t="t" r="r" b="b"/>
            <a:pathLst>
              <a:path w="4225116" h="4114800">
                <a:moveTo>
                  <a:pt x="0" y="0"/>
                </a:moveTo>
                <a:lnTo>
                  <a:pt x="4225116" y="0"/>
                </a:lnTo>
                <a:lnTo>
                  <a:pt x="4225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21" y="2603923"/>
            <a:ext cx="10271061" cy="537085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159687" y="2356886"/>
            <a:ext cx="6367995" cy="5573228"/>
            <a:chOff x="11159687" y="2356886"/>
            <a:chExt cx="6367995" cy="5573228"/>
          </a:xfrm>
        </p:grpSpPr>
        <p:grpSp>
          <p:nvGrpSpPr>
            <p:cNvPr id="15" name="Group 14"/>
            <p:cNvGrpSpPr/>
            <p:nvPr/>
          </p:nvGrpSpPr>
          <p:grpSpPr>
            <a:xfrm>
              <a:off x="11159687" y="2356886"/>
              <a:ext cx="6367995" cy="5573228"/>
              <a:chOff x="11282178" y="2458603"/>
              <a:chExt cx="6367995" cy="557322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1282178" y="2458603"/>
                <a:ext cx="6367995" cy="1295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lowchart: Extract 11"/>
              <p:cNvSpPr/>
              <p:nvPr/>
            </p:nvSpPr>
            <p:spPr>
              <a:xfrm rot="5400000">
                <a:off x="11241789" y="2498992"/>
                <a:ext cx="1295400" cy="1214622"/>
              </a:xfrm>
              <a:prstGeom prst="flowChartExtra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1282178" y="3754003"/>
                <a:ext cx="6367995" cy="427782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2374309" y="2496755"/>
              <a:ext cx="388279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</a:rPr>
                <a:t>Em có </a:t>
              </a:r>
              <a:r>
                <a:rPr lang="en-US" sz="6000" b="1" dirty="0" err="1">
                  <a:solidFill>
                    <a:schemeClr val="bg1"/>
                  </a:solidFill>
                </a:rPr>
                <a:t>biết</a:t>
              </a:r>
              <a:r>
                <a:rPr lang="en-US" sz="6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295899" y="3943850"/>
              <a:ext cx="603961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/>
                <a:t>Đỉnh</a:t>
              </a:r>
              <a:r>
                <a:rPr lang="en-US" sz="4800" dirty="0"/>
                <a:t> </a:t>
              </a:r>
              <a:r>
                <a:rPr lang="en-US" sz="4800" dirty="0" err="1"/>
                <a:t>Ê-vơ-rét</a:t>
              </a:r>
              <a:r>
                <a:rPr lang="en-US" sz="4800" dirty="0"/>
                <a:t> (Everest) có </a:t>
              </a:r>
              <a:r>
                <a:rPr lang="en-US" sz="4800" dirty="0" err="1"/>
                <a:t>đô</a:t>
              </a:r>
              <a:r>
                <a:rPr lang="en-US" sz="4800" dirty="0"/>
                <a:t>̣ </a:t>
              </a:r>
              <a:r>
                <a:rPr lang="en-US" sz="4800" dirty="0" err="1"/>
                <a:t>cao</a:t>
              </a:r>
              <a:r>
                <a:rPr lang="en-US" sz="4800" dirty="0"/>
                <a:t> 8 848 m </a:t>
              </a:r>
              <a:r>
                <a:rPr lang="en-US" sz="4800" dirty="0" err="1"/>
                <a:t>thuộc</a:t>
              </a:r>
              <a:r>
                <a:rPr lang="en-US" sz="4800" dirty="0"/>
                <a:t> </a:t>
              </a:r>
              <a:r>
                <a:rPr lang="en-US" sz="4800" dirty="0" err="1"/>
                <a:t>dãy</a:t>
              </a:r>
              <a:r>
                <a:rPr lang="en-US" sz="4800" dirty="0"/>
                <a:t> Hi-ma-lay-a (Himalaya) là </a:t>
              </a:r>
              <a:r>
                <a:rPr lang="en-US" sz="4800" dirty="0" err="1"/>
                <a:t>đỉnh</a:t>
              </a:r>
              <a:r>
                <a:rPr lang="en-US" sz="4800" dirty="0"/>
                <a:t> </a:t>
              </a:r>
              <a:r>
                <a:rPr lang="en-US" sz="4800" dirty="0" err="1"/>
                <a:t>núi</a:t>
              </a:r>
              <a:r>
                <a:rPr lang="en-US" sz="4800" dirty="0"/>
                <a:t> </a:t>
              </a:r>
              <a:r>
                <a:rPr lang="en-US" sz="4800" dirty="0" err="1"/>
                <a:t>cao</a:t>
              </a:r>
              <a:r>
                <a:rPr lang="en-US" sz="4800" dirty="0"/>
                <a:t> </a:t>
              </a:r>
              <a:r>
                <a:rPr lang="en-US" sz="4800" dirty="0" err="1"/>
                <a:t>nhất</a:t>
              </a:r>
              <a:r>
                <a:rPr lang="en-US" sz="4800" dirty="0"/>
                <a:t> </a:t>
              </a:r>
              <a:r>
                <a:rPr lang="en-US" sz="4800" dirty="0" err="1"/>
                <a:t>thê</a:t>
              </a:r>
              <a:r>
                <a:rPr lang="en-US" sz="4800" dirty="0"/>
                <a:t>́ </a:t>
              </a:r>
              <a:r>
                <a:rPr lang="en-US" sz="4800" dirty="0" err="1"/>
                <a:t>giới</a:t>
              </a:r>
              <a:r>
                <a:rPr lang="en-US" sz="4800" dirty="0"/>
                <a:t>.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781" y="305938"/>
            <a:ext cx="7699915" cy="209110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93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45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09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19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-100463" y="1073377"/>
            <a:ext cx="13335000" cy="8140246"/>
            <a:chOff x="-76200" y="1485900"/>
            <a:chExt cx="13335000" cy="8140246"/>
          </a:xfrm>
        </p:grpSpPr>
        <p:sp>
          <p:nvSpPr>
            <p:cNvPr id="14" name="Freeform 5"/>
            <p:cNvSpPr/>
            <p:nvPr/>
          </p:nvSpPr>
          <p:spPr>
            <a:xfrm rot="5400000">
              <a:off x="3369370" y="-1892166"/>
              <a:ext cx="5549041" cy="12305173"/>
            </a:xfrm>
            <a:custGeom>
              <a:avLst/>
              <a:gdLst/>
              <a:ahLst/>
              <a:cxnLst/>
              <a:rect l="l" t="t" r="r" b="b"/>
              <a:pathLst>
                <a:path w="5701846" h="12296476">
                  <a:moveTo>
                    <a:pt x="0" y="0"/>
                  </a:moveTo>
                  <a:lnTo>
                    <a:pt x="5701845" y="0"/>
                  </a:lnTo>
                  <a:lnTo>
                    <a:pt x="5701845" y="12296477"/>
                  </a:lnTo>
                  <a:lnTo>
                    <a:pt x="0" y="1229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22" r="-81978"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 rot="-5400000">
              <a:off x="3221115" y="-743116"/>
              <a:ext cx="5701846" cy="12296476"/>
            </a:xfrm>
            <a:custGeom>
              <a:avLst/>
              <a:gdLst/>
              <a:ahLst/>
              <a:cxnLst/>
              <a:rect l="l" t="t" r="r" b="b"/>
              <a:pathLst>
                <a:path w="5701846" h="12296476">
                  <a:moveTo>
                    <a:pt x="0" y="0"/>
                  </a:moveTo>
                  <a:lnTo>
                    <a:pt x="5701846" y="0"/>
                  </a:lnTo>
                  <a:lnTo>
                    <a:pt x="5701846" y="12296476"/>
                  </a:lnTo>
                  <a:lnTo>
                    <a:pt x="0" y="1229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22" r="-819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3297315" y="626985"/>
              <a:ext cx="5701846" cy="12296476"/>
            </a:xfrm>
            <a:custGeom>
              <a:avLst/>
              <a:gdLst/>
              <a:ahLst/>
              <a:cxnLst/>
              <a:rect l="l" t="t" r="r" b="b"/>
              <a:pathLst>
                <a:path w="5701846" h="12296476">
                  <a:moveTo>
                    <a:pt x="0" y="0"/>
                  </a:moveTo>
                  <a:lnTo>
                    <a:pt x="5701845" y="0"/>
                  </a:lnTo>
                  <a:lnTo>
                    <a:pt x="5701845" y="12296477"/>
                  </a:lnTo>
                  <a:lnTo>
                    <a:pt x="0" y="1229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22" r="-81978"/>
              </a:stretch>
            </a:blipFill>
          </p:spPr>
        </p:sp>
        <p:sp>
          <p:nvSpPr>
            <p:cNvPr id="15" name="Freeform 5"/>
            <p:cNvSpPr/>
            <p:nvPr/>
          </p:nvSpPr>
          <p:spPr>
            <a:xfrm rot="10800000">
              <a:off x="7556954" y="2333143"/>
              <a:ext cx="5701846" cy="6034893"/>
            </a:xfrm>
            <a:custGeom>
              <a:avLst/>
              <a:gdLst/>
              <a:ahLst/>
              <a:cxnLst/>
              <a:rect l="l" t="t" r="r" b="b"/>
              <a:pathLst>
                <a:path w="5701846" h="12296476">
                  <a:moveTo>
                    <a:pt x="0" y="0"/>
                  </a:moveTo>
                  <a:lnTo>
                    <a:pt x="5701845" y="0"/>
                  </a:lnTo>
                  <a:lnTo>
                    <a:pt x="5701845" y="12296477"/>
                  </a:lnTo>
                  <a:lnTo>
                    <a:pt x="0" y="1229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6722" t="1" r="-81978" b="-64044"/>
              </a:stretch>
            </a:blipFill>
          </p:spPr>
        </p:sp>
      </p:grpSp>
      <p:sp>
        <p:nvSpPr>
          <p:cNvPr id="17" name="Freeform 2"/>
          <p:cNvSpPr/>
          <p:nvPr/>
        </p:nvSpPr>
        <p:spPr>
          <a:xfrm>
            <a:off x="10405844" y="3370144"/>
            <a:ext cx="7882157" cy="6965544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/>
          <p:cNvSpPr/>
          <p:nvPr/>
        </p:nvSpPr>
        <p:spPr>
          <a:xfrm rot="376958">
            <a:off x="11595612" y="472523"/>
            <a:ext cx="3277851" cy="3728529"/>
          </a:xfrm>
          <a:custGeom>
            <a:avLst/>
            <a:gdLst/>
            <a:ahLst/>
            <a:cxnLst/>
            <a:rect l="l" t="t" r="r" b="b"/>
            <a:pathLst>
              <a:path w="4126397" h="5098513">
                <a:moveTo>
                  <a:pt x="0" y="0"/>
                </a:moveTo>
                <a:lnTo>
                  <a:pt x="4126397" y="0"/>
                </a:lnTo>
                <a:lnTo>
                  <a:pt x="4126397" y="5098513"/>
                </a:lnTo>
                <a:lnTo>
                  <a:pt x="0" y="5098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265" y="2775045"/>
            <a:ext cx="10937172" cy="1080304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322385" y="266700"/>
            <a:ext cx="17678400" cy="967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828" b="9646"/>
          <a:stretch>
            <a:fillRect/>
          </a:stretch>
        </p:blipFill>
        <p:spPr>
          <a:xfrm>
            <a:off x="338638" y="325315"/>
            <a:ext cx="12081962" cy="82178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40581" y="8543192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182600" y="2552700"/>
            <a:ext cx="4267200" cy="4495800"/>
            <a:chOff x="13182600" y="2552700"/>
            <a:chExt cx="4267200" cy="4495800"/>
          </a:xfrm>
        </p:grpSpPr>
        <p:sp>
          <p:nvSpPr>
            <p:cNvPr id="14" name="Rounded Rectangle 13"/>
            <p:cNvSpPr/>
            <p:nvPr/>
          </p:nvSpPr>
          <p:spPr>
            <a:xfrm>
              <a:off x="13182600" y="2552700"/>
              <a:ext cx="4267200" cy="4495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466085" y="3092440"/>
              <a:ext cx="3700229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990600" y="3771900"/>
            <a:ext cx="16611600" cy="5290569"/>
            <a:chOff x="13173006" y="2552700"/>
            <a:chExt cx="4267200" cy="5290569"/>
          </a:xfrm>
        </p:grpSpPr>
        <p:sp>
          <p:nvSpPr>
            <p:cNvPr id="14" name="Rounded Rectangle 13"/>
            <p:cNvSpPr/>
            <p:nvPr/>
          </p:nvSpPr>
          <p:spPr>
            <a:xfrm>
              <a:off x="13173006" y="2552700"/>
              <a:ext cx="4267200" cy="529056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300046" y="3074325"/>
              <a:ext cx="401312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tin,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3, 4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nổi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đãy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414" y="352673"/>
            <a:ext cx="10937172" cy="306655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304800" y="304800"/>
            <a:ext cx="17678400" cy="967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914637" y="8515171"/>
            <a:ext cx="6475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Đa-nuýp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482" r="49994"/>
          <a:stretch>
            <a:fillRect/>
          </a:stretch>
        </p:blipFill>
        <p:spPr>
          <a:xfrm>
            <a:off x="1393356" y="4382818"/>
            <a:ext cx="7517873" cy="4173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1673" t="4482"/>
          <a:stretch>
            <a:fillRect/>
          </a:stretch>
        </p:blipFill>
        <p:spPr>
          <a:xfrm>
            <a:off x="9633398" y="4341787"/>
            <a:ext cx="7413417" cy="4258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9600" y="342900"/>
                <a:ext cx="17068800" cy="3859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châu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Âu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lãnh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thổ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kéo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tây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sang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đông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Đồi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lãnh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thổ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hệ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thống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tập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trung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phía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Châu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Âu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chủ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yếu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ôn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đới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thay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mùa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trí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hần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biển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Châu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lục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khá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những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chủ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yếu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Đa-nuýp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(Danube), Von-</a:t>
                </a:r>
                <a:r>
                  <a:rPr lang="en-GB" sz="4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ga</a:t>
                </a:r>
                <a:r>
                  <a:rPr lang="en-GB" sz="4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(Volga),… </a:t>
                </a:r>
                <a:endParaRPr lang="en-GB" sz="1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42900"/>
                <a:ext cx="17068800" cy="3859390"/>
              </a:xfrm>
              <a:prstGeom prst="rect">
                <a:avLst/>
              </a:prstGeom>
              <a:blipFill rotWithShape="1">
                <a:blip r:embed="rId5"/>
                <a:stretch>
                  <a:fillRect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707233" y="8478194"/>
            <a:ext cx="6475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An-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pơ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(Alps) ở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Thụy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Sỹ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055524" y="0"/>
            <a:ext cx="14644688" cy="10287000"/>
            <a:chOff x="0" y="0"/>
            <a:chExt cx="19526250" cy="13716000"/>
          </a:xfrm>
        </p:grpSpPr>
        <p:sp>
          <p:nvSpPr>
            <p:cNvPr id="9" name="Freeform 9"/>
            <p:cNvSpPr/>
            <p:nvPr/>
          </p:nvSpPr>
          <p:spPr>
            <a:xfrm>
              <a:off x="752475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8" name="Freeform 8"/>
          <p:cNvSpPr/>
          <p:nvPr/>
        </p:nvSpPr>
        <p:spPr>
          <a:xfrm rot="2087324">
            <a:off x="557867" y="304960"/>
            <a:ext cx="3908153" cy="5217484"/>
          </a:xfrm>
          <a:custGeom>
            <a:avLst/>
            <a:gdLst/>
            <a:ahLst/>
            <a:cxnLst/>
            <a:rect l="l" t="t" r="r" b="b"/>
            <a:pathLst>
              <a:path w="4126397" h="5098513">
                <a:moveTo>
                  <a:pt x="0" y="0"/>
                </a:moveTo>
                <a:lnTo>
                  <a:pt x="4126397" y="0"/>
                </a:lnTo>
                <a:lnTo>
                  <a:pt x="4126397" y="5098513"/>
                </a:lnTo>
                <a:lnTo>
                  <a:pt x="0" y="5098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1782" y="4457700"/>
            <a:ext cx="7992549" cy="6431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095" y="1625565"/>
            <a:ext cx="12881964" cy="62611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133169" y="0"/>
            <a:ext cx="14644688" cy="10287000"/>
            <a:chOff x="0" y="0"/>
            <a:chExt cx="19526250" cy="13716000"/>
          </a:xfrm>
        </p:grpSpPr>
        <p:sp>
          <p:nvSpPr>
            <p:cNvPr id="9" name="Freeform 9"/>
            <p:cNvSpPr/>
            <p:nvPr/>
          </p:nvSpPr>
          <p:spPr>
            <a:xfrm>
              <a:off x="752475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7" name="Freeform 2"/>
          <p:cNvSpPr/>
          <p:nvPr/>
        </p:nvSpPr>
        <p:spPr>
          <a:xfrm>
            <a:off x="-457200" y="4554952"/>
            <a:ext cx="7772400" cy="6432655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/>
          <p:cNvSpPr/>
          <p:nvPr/>
        </p:nvSpPr>
        <p:spPr>
          <a:xfrm rot="2087324">
            <a:off x="557867" y="304960"/>
            <a:ext cx="3908153" cy="5217484"/>
          </a:xfrm>
          <a:custGeom>
            <a:avLst/>
            <a:gdLst/>
            <a:ahLst/>
            <a:cxnLst/>
            <a:rect l="l" t="t" r="r" b="b"/>
            <a:pathLst>
              <a:path w="4126397" h="5098513">
                <a:moveTo>
                  <a:pt x="0" y="0"/>
                </a:moveTo>
                <a:lnTo>
                  <a:pt x="4126397" y="0"/>
                </a:lnTo>
                <a:lnTo>
                  <a:pt x="4126397" y="5098513"/>
                </a:lnTo>
                <a:lnTo>
                  <a:pt x="0" y="5098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1034" y="525146"/>
            <a:ext cx="12851482" cy="805961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990600" y="3240346"/>
            <a:ext cx="16611600" cy="6433915"/>
            <a:chOff x="13173006" y="3016703"/>
            <a:chExt cx="4267200" cy="4826565"/>
          </a:xfrm>
        </p:grpSpPr>
        <p:sp>
          <p:nvSpPr>
            <p:cNvPr id="14" name="Rounded Rectangle 13"/>
            <p:cNvSpPr/>
            <p:nvPr/>
          </p:nvSpPr>
          <p:spPr>
            <a:xfrm>
              <a:off x="13173006" y="3016703"/>
              <a:ext cx="4267200" cy="482656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3260897" y="3016703"/>
                  <a:ext cx="4013120" cy="45273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685800" lvl="0" indent="-685800" algn="just">
                    <a:buFontTx/>
                    <a:buChar char="-"/>
                  </a:pP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Đồng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bằng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ở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châu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Âu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chiếm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diện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tích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lãnh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thổ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kéo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dài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từ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tây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sang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đông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Đồi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núi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chiếm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diện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tích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lãnh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thổ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hệ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thống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núi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cao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tập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trung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ở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phía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nam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</a:p>
                <a:p>
                  <a:pPr marL="685800" lvl="0" indent="-685800" algn="just">
                    <a:buFontTx/>
                    <a:buChar char="-"/>
                  </a:pP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Châu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Âu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chủ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yếu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khí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hậu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ôn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đới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thiên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nhiên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thay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đổi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theo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mùa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vị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trí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hần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hay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xa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biển</a:t>
                  </a:r>
                  <a:r>
                    <a:rPr lang="en-GB" sz="54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endParaRPr lang="en-GB" sz="54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685800" lvl="0" indent="-685800" algn="just">
                    <a:buFontTx/>
                    <a:buChar char="-"/>
                  </a:pP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khá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nhiều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sông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nhưng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chủ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yếu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các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sông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5400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nhỏ</a:t>
                  </a:r>
                  <a:r>
                    <a:rPr lang="en-GB" sz="54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60897" y="3016703"/>
                  <a:ext cx="4013120" cy="4527394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31518"/>
            <a:ext cx="10937172" cy="261541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990600" y="2781300"/>
            <a:ext cx="16611600" cy="6786583"/>
            <a:chOff x="13173006" y="2552700"/>
            <a:chExt cx="4267200" cy="5294300"/>
          </a:xfrm>
        </p:grpSpPr>
        <p:sp>
          <p:nvSpPr>
            <p:cNvPr id="14" name="Rounded Rectangle 13"/>
            <p:cNvSpPr/>
            <p:nvPr/>
          </p:nvSpPr>
          <p:spPr>
            <a:xfrm>
              <a:off x="13173006" y="2552700"/>
              <a:ext cx="4267200" cy="529056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260897" y="2782452"/>
              <a:ext cx="4013120" cy="5064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 algn="just">
                <a:buFontTx/>
                <a:buChar char="-"/>
              </a:pP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</a:p>
            <a:p>
              <a:pPr marL="685800" indent="-685800" algn="just">
                <a:buFontTx/>
                <a:buChar char="-"/>
              </a:pP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Xcan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na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-vi, U-ran, An-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pơ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An-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pơ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U-ran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ranh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Á.</a:t>
              </a:r>
            </a:p>
            <a:p>
              <a:pPr marL="685800" indent="-685800" algn="just">
                <a:buFontTx/>
                <a:buChar char="-"/>
              </a:pP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Von-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ga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Đa-nuýp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412" y="323461"/>
            <a:ext cx="10937172" cy="23105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322385" y="266700"/>
            <a:ext cx="17678400" cy="967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10820400" y="1714500"/>
            <a:ext cx="6172200" cy="6324600"/>
            <a:chOff x="13182600" y="1181100"/>
            <a:chExt cx="4267200" cy="7924800"/>
          </a:xfrm>
        </p:grpSpPr>
        <p:sp>
          <p:nvSpPr>
            <p:cNvPr id="14" name="Rounded Rectangle 13"/>
            <p:cNvSpPr/>
            <p:nvPr/>
          </p:nvSpPr>
          <p:spPr>
            <a:xfrm>
              <a:off x="13182600" y="1181100"/>
              <a:ext cx="4267200" cy="7924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06651" y="1357848"/>
              <a:ext cx="3700229" cy="7571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đãy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Freeform 2"/>
          <p:cNvSpPr/>
          <p:nvPr/>
        </p:nvSpPr>
        <p:spPr>
          <a:xfrm>
            <a:off x="1981200" y="800100"/>
            <a:ext cx="7449370" cy="86868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0" y="0"/>
                </a:moveTo>
                <a:lnTo>
                  <a:pt x="6974586" y="0"/>
                </a:lnTo>
                <a:lnTo>
                  <a:pt x="69745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-100463" y="1073377"/>
            <a:ext cx="13335000" cy="8140246"/>
            <a:chOff x="-76200" y="1485900"/>
            <a:chExt cx="13335000" cy="8140246"/>
          </a:xfrm>
        </p:grpSpPr>
        <p:sp>
          <p:nvSpPr>
            <p:cNvPr id="14" name="Freeform 5"/>
            <p:cNvSpPr/>
            <p:nvPr/>
          </p:nvSpPr>
          <p:spPr>
            <a:xfrm rot="5400000">
              <a:off x="3369370" y="-1892166"/>
              <a:ext cx="5549041" cy="12305173"/>
            </a:xfrm>
            <a:custGeom>
              <a:avLst/>
              <a:gdLst/>
              <a:ahLst/>
              <a:cxnLst/>
              <a:rect l="l" t="t" r="r" b="b"/>
              <a:pathLst>
                <a:path w="5701846" h="12296476">
                  <a:moveTo>
                    <a:pt x="0" y="0"/>
                  </a:moveTo>
                  <a:lnTo>
                    <a:pt x="5701845" y="0"/>
                  </a:lnTo>
                  <a:lnTo>
                    <a:pt x="5701845" y="12296477"/>
                  </a:lnTo>
                  <a:lnTo>
                    <a:pt x="0" y="1229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22" r="-81978"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 rot="-5400000">
              <a:off x="3221115" y="-743116"/>
              <a:ext cx="5701846" cy="12296476"/>
            </a:xfrm>
            <a:custGeom>
              <a:avLst/>
              <a:gdLst/>
              <a:ahLst/>
              <a:cxnLst/>
              <a:rect l="l" t="t" r="r" b="b"/>
              <a:pathLst>
                <a:path w="5701846" h="12296476">
                  <a:moveTo>
                    <a:pt x="0" y="0"/>
                  </a:moveTo>
                  <a:lnTo>
                    <a:pt x="5701846" y="0"/>
                  </a:lnTo>
                  <a:lnTo>
                    <a:pt x="5701846" y="12296476"/>
                  </a:lnTo>
                  <a:lnTo>
                    <a:pt x="0" y="1229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22" r="-819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3297315" y="626985"/>
              <a:ext cx="5701846" cy="12296476"/>
            </a:xfrm>
            <a:custGeom>
              <a:avLst/>
              <a:gdLst/>
              <a:ahLst/>
              <a:cxnLst/>
              <a:rect l="l" t="t" r="r" b="b"/>
              <a:pathLst>
                <a:path w="5701846" h="12296476">
                  <a:moveTo>
                    <a:pt x="0" y="0"/>
                  </a:moveTo>
                  <a:lnTo>
                    <a:pt x="5701845" y="0"/>
                  </a:lnTo>
                  <a:lnTo>
                    <a:pt x="5701845" y="12296477"/>
                  </a:lnTo>
                  <a:lnTo>
                    <a:pt x="0" y="1229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22" r="-81978"/>
              </a:stretch>
            </a:blipFill>
          </p:spPr>
        </p:sp>
        <p:sp>
          <p:nvSpPr>
            <p:cNvPr id="15" name="Freeform 5"/>
            <p:cNvSpPr/>
            <p:nvPr/>
          </p:nvSpPr>
          <p:spPr>
            <a:xfrm rot="10800000">
              <a:off x="7556954" y="2333143"/>
              <a:ext cx="5701846" cy="6034893"/>
            </a:xfrm>
            <a:custGeom>
              <a:avLst/>
              <a:gdLst/>
              <a:ahLst/>
              <a:cxnLst/>
              <a:rect l="l" t="t" r="r" b="b"/>
              <a:pathLst>
                <a:path w="5701846" h="12296476">
                  <a:moveTo>
                    <a:pt x="0" y="0"/>
                  </a:moveTo>
                  <a:lnTo>
                    <a:pt x="5701845" y="0"/>
                  </a:lnTo>
                  <a:lnTo>
                    <a:pt x="5701845" y="12296477"/>
                  </a:lnTo>
                  <a:lnTo>
                    <a:pt x="0" y="1229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6722" t="1" r="-81978" b="-64044"/>
              </a:stretch>
            </a:blipFill>
          </p:spPr>
        </p:sp>
      </p:grpSp>
      <p:sp>
        <p:nvSpPr>
          <p:cNvPr id="17" name="Freeform 2"/>
          <p:cNvSpPr/>
          <p:nvPr/>
        </p:nvSpPr>
        <p:spPr>
          <a:xfrm>
            <a:off x="10405844" y="3370144"/>
            <a:ext cx="7882157" cy="6965544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/>
          <p:cNvSpPr/>
          <p:nvPr/>
        </p:nvSpPr>
        <p:spPr>
          <a:xfrm rot="376958">
            <a:off x="11595612" y="472523"/>
            <a:ext cx="3277851" cy="3728529"/>
          </a:xfrm>
          <a:custGeom>
            <a:avLst/>
            <a:gdLst/>
            <a:ahLst/>
            <a:cxnLst/>
            <a:rect l="l" t="t" r="r" b="b"/>
            <a:pathLst>
              <a:path w="4126397" h="5098513">
                <a:moveTo>
                  <a:pt x="0" y="0"/>
                </a:moveTo>
                <a:lnTo>
                  <a:pt x="4126397" y="0"/>
                </a:lnTo>
                <a:lnTo>
                  <a:pt x="4126397" y="5098513"/>
                </a:lnTo>
                <a:lnTo>
                  <a:pt x="0" y="5098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960" y="2322318"/>
            <a:ext cx="10943268" cy="53405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990600" y="3771898"/>
            <a:ext cx="16611600" cy="5691797"/>
            <a:chOff x="13173006" y="2711038"/>
            <a:chExt cx="4267200" cy="5132230"/>
          </a:xfrm>
        </p:grpSpPr>
        <p:sp>
          <p:nvSpPr>
            <p:cNvPr id="14" name="Rounded Rectangle 13"/>
            <p:cNvSpPr/>
            <p:nvPr/>
          </p:nvSpPr>
          <p:spPr>
            <a:xfrm>
              <a:off x="13173006" y="2711038"/>
              <a:ext cx="4267200" cy="513223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310026" y="3005654"/>
              <a:ext cx="4051882" cy="4579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tin,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5, 6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nổi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Phi.</a:t>
              </a:r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mạc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95300"/>
            <a:ext cx="10937172" cy="306655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304800" y="304800"/>
            <a:ext cx="17678400" cy="967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677246" y="8652396"/>
            <a:ext cx="6475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5. 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Hoang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-ha-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Ma-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rốc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(Morocco)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367248"/>
            <a:ext cx="17068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457200" algn="just"/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Phi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750 m,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xen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Phi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bậc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-ha-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(Sahara), Ca-la-ha-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(Kalahari),…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Phi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thớt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Nin (Nile),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Công-gô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(Congo),…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Phi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Vich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-to-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-a (Victoria), Tan-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-ca (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Tanganyka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),…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212688" y="8667571"/>
            <a:ext cx="6475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van ở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-a (Kenya)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449" t="44252" r="49758" b="8023"/>
          <a:stretch>
            <a:fillRect/>
          </a:stretch>
        </p:blipFill>
        <p:spPr>
          <a:xfrm>
            <a:off x="1108873" y="4245254"/>
            <a:ext cx="7696200" cy="4422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1208" t="44513" r="967" b="8669"/>
          <a:stretch>
            <a:fillRect/>
          </a:stretch>
        </p:blipFill>
        <p:spPr>
          <a:xfrm>
            <a:off x="9525001" y="4274480"/>
            <a:ext cx="7543800" cy="43383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055524" y="0"/>
            <a:ext cx="14644688" cy="10287000"/>
            <a:chOff x="0" y="0"/>
            <a:chExt cx="19526250" cy="13716000"/>
          </a:xfrm>
        </p:grpSpPr>
        <p:sp>
          <p:nvSpPr>
            <p:cNvPr id="9" name="Freeform 9"/>
            <p:cNvSpPr/>
            <p:nvPr/>
          </p:nvSpPr>
          <p:spPr>
            <a:xfrm>
              <a:off x="752475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8" name="Freeform 8"/>
          <p:cNvSpPr/>
          <p:nvPr/>
        </p:nvSpPr>
        <p:spPr>
          <a:xfrm rot="2087324">
            <a:off x="557867" y="304960"/>
            <a:ext cx="3908153" cy="5217484"/>
          </a:xfrm>
          <a:custGeom>
            <a:avLst/>
            <a:gdLst/>
            <a:ahLst/>
            <a:cxnLst/>
            <a:rect l="l" t="t" r="r" b="b"/>
            <a:pathLst>
              <a:path w="4126397" h="5098513">
                <a:moveTo>
                  <a:pt x="0" y="0"/>
                </a:moveTo>
                <a:lnTo>
                  <a:pt x="4126397" y="0"/>
                </a:lnTo>
                <a:lnTo>
                  <a:pt x="4126397" y="5098513"/>
                </a:lnTo>
                <a:lnTo>
                  <a:pt x="0" y="5098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1782" y="4457700"/>
            <a:ext cx="7992549" cy="6431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075" y="2012932"/>
            <a:ext cx="12881964" cy="62611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990600" y="2925236"/>
            <a:ext cx="16611600" cy="6749025"/>
            <a:chOff x="13173006" y="2780315"/>
            <a:chExt cx="4267200" cy="5062953"/>
          </a:xfrm>
        </p:grpSpPr>
        <p:sp>
          <p:nvSpPr>
            <p:cNvPr id="14" name="Rounded Rectangle 13"/>
            <p:cNvSpPr/>
            <p:nvPr/>
          </p:nvSpPr>
          <p:spPr>
            <a:xfrm>
              <a:off x="13173006" y="2780315"/>
              <a:ext cx="4267200" cy="506295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256100" y="2949687"/>
              <a:ext cx="4101012" cy="464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n-GB" sz="4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vi-VN" sz="4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 </a:t>
              </a:r>
              <a:r>
                <a:rPr lang="vi-VN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châu Phi khá cao, độ cao trung bình 750 m, chủ yếu có các sơn nguyên xen với bổn địa thấp</a:t>
              </a:r>
              <a:r>
                <a:rPr lang="vi-VN" sz="4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just"/>
              <a:r>
                <a:rPr lang="en-GB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  <a:r>
                <a:rPr lang="vi-VN" sz="4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Châu Phi có khí hậu khô, nóng bậc nhất thế giới, hình thành các hoang mạc rộng lớn và khô hạn như Xa-ha-ra (Sahara), Ca-la-ha-ri (Kalahari),… </a:t>
              </a:r>
              <a:endPara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just"/>
              <a:r>
                <a:rPr lang="en-GB" sz="4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vi-VN" sz="4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Mạng </a:t>
              </a:r>
              <a:r>
                <a:rPr lang="vi-VN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lưới sông ngòi của châu Phi thưa thớt và phân bố không đồng đều; một số sông lớn là Nin (Nile), Công-gô (Congo),… Châu Phi có nhiều hồ lớn như Vich-to-ri-a (Victoria), Tan-ga-ni-ca (Tanganyka),…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31518"/>
            <a:ext cx="10937172" cy="261541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990600" y="2781300"/>
            <a:ext cx="7924800" cy="6781800"/>
            <a:chOff x="13173006" y="2552700"/>
            <a:chExt cx="3859033" cy="5290569"/>
          </a:xfrm>
        </p:grpSpPr>
        <p:sp>
          <p:nvSpPr>
            <p:cNvPr id="14" name="Rounded Rectangle 13"/>
            <p:cNvSpPr/>
            <p:nvPr/>
          </p:nvSpPr>
          <p:spPr>
            <a:xfrm>
              <a:off x="13173006" y="2552700"/>
              <a:ext cx="3859033" cy="529056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358536" y="2857005"/>
              <a:ext cx="3487973" cy="4681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544830" algn="just">
                <a:buFontTx/>
                <a:buChar char="-"/>
              </a:pP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Ki-li-man-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(5 895 m)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Phi.</a:t>
              </a:r>
            </a:p>
            <a:p>
              <a:pPr indent="544830" algn="just">
                <a:buFontTx/>
                <a:buChar char="-"/>
              </a:pP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Nin ở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Phi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chảy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mạc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Xa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-ha-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ra.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Bí ẩn suốt hàng nghìn năm về nguồn sông Ni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r="7417"/>
          <a:stretch>
            <a:fillRect/>
          </a:stretch>
        </p:blipFill>
        <p:spPr bwMode="auto">
          <a:xfrm>
            <a:off x="9311753" y="2781300"/>
            <a:ext cx="8579893" cy="6781800"/>
          </a:xfrm>
          <a:prstGeom prst="roundRect">
            <a:avLst>
              <a:gd name="adj" fmla="val 11111"/>
            </a:avLst>
          </a:prstGeom>
          <a:ln w="38100" cap="rnd">
            <a:solidFill>
              <a:srgbClr val="FF7E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412" y="323461"/>
            <a:ext cx="10937172" cy="23105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322385" y="266700"/>
            <a:ext cx="17678400" cy="967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10324777" y="2171700"/>
            <a:ext cx="6781800" cy="6183541"/>
            <a:chOff x="13182600" y="1181100"/>
            <a:chExt cx="4267200" cy="7748051"/>
          </a:xfrm>
        </p:grpSpPr>
        <p:sp>
          <p:nvSpPr>
            <p:cNvPr id="14" name="Rounded Rectangle 13"/>
            <p:cNvSpPr/>
            <p:nvPr/>
          </p:nvSpPr>
          <p:spPr>
            <a:xfrm>
              <a:off x="13182600" y="1181100"/>
              <a:ext cx="4267200" cy="70654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06651" y="1357848"/>
              <a:ext cx="3700229" cy="7571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Kể tên và xác định vị trí của một số sơn nguyên, hoang mạc, sông và hồ lớn của châu Phí trên quả Địa Cầu.</a:t>
              </a:r>
            </a:p>
          </p:txBody>
        </p:sp>
      </p:grpSp>
      <p:sp>
        <p:nvSpPr>
          <p:cNvPr id="12" name="Freeform 2"/>
          <p:cNvSpPr/>
          <p:nvPr/>
        </p:nvSpPr>
        <p:spPr>
          <a:xfrm>
            <a:off x="1856401" y="800100"/>
            <a:ext cx="7449370" cy="86868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0" y="0"/>
                </a:moveTo>
                <a:lnTo>
                  <a:pt x="6974586" y="0"/>
                </a:lnTo>
                <a:lnTo>
                  <a:pt x="69745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58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055524" y="0"/>
            <a:ext cx="14644688" cy="10287000"/>
            <a:chOff x="0" y="0"/>
            <a:chExt cx="19526250" cy="13716000"/>
          </a:xfrm>
        </p:grpSpPr>
        <p:sp>
          <p:nvSpPr>
            <p:cNvPr id="9" name="Freeform 9"/>
            <p:cNvSpPr/>
            <p:nvPr/>
          </p:nvSpPr>
          <p:spPr>
            <a:xfrm>
              <a:off x="752475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7" name="Freeform 2"/>
          <p:cNvSpPr/>
          <p:nvPr/>
        </p:nvSpPr>
        <p:spPr>
          <a:xfrm>
            <a:off x="-457200" y="4554952"/>
            <a:ext cx="7772400" cy="6432655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/>
          <p:cNvSpPr/>
          <p:nvPr/>
        </p:nvSpPr>
        <p:spPr>
          <a:xfrm rot="2087324">
            <a:off x="557867" y="304960"/>
            <a:ext cx="3908153" cy="5217484"/>
          </a:xfrm>
          <a:custGeom>
            <a:avLst/>
            <a:gdLst/>
            <a:ahLst/>
            <a:cxnLst/>
            <a:rect l="l" t="t" r="r" b="b"/>
            <a:pathLst>
              <a:path w="4126397" h="5098513">
                <a:moveTo>
                  <a:pt x="0" y="0"/>
                </a:moveTo>
                <a:lnTo>
                  <a:pt x="4126397" y="0"/>
                </a:lnTo>
                <a:lnTo>
                  <a:pt x="4126397" y="5098513"/>
                </a:lnTo>
                <a:lnTo>
                  <a:pt x="0" y="5098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082" y="952500"/>
            <a:ext cx="12875868" cy="785232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055524" y="0"/>
            <a:ext cx="14644688" cy="10287000"/>
            <a:chOff x="0" y="0"/>
            <a:chExt cx="19526250" cy="13716000"/>
          </a:xfrm>
        </p:grpSpPr>
        <p:sp>
          <p:nvSpPr>
            <p:cNvPr id="9" name="Freeform 9"/>
            <p:cNvSpPr/>
            <p:nvPr/>
          </p:nvSpPr>
          <p:spPr>
            <a:xfrm>
              <a:off x="752475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7" name="Freeform 2"/>
          <p:cNvSpPr/>
          <p:nvPr/>
        </p:nvSpPr>
        <p:spPr>
          <a:xfrm>
            <a:off x="-457200" y="4554952"/>
            <a:ext cx="7772400" cy="6432655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/>
          <p:cNvSpPr/>
          <p:nvPr/>
        </p:nvSpPr>
        <p:spPr>
          <a:xfrm rot="2087324">
            <a:off x="557867" y="304960"/>
            <a:ext cx="3908153" cy="5217484"/>
          </a:xfrm>
          <a:custGeom>
            <a:avLst/>
            <a:gdLst/>
            <a:ahLst/>
            <a:cxnLst/>
            <a:rect l="l" t="t" r="r" b="b"/>
            <a:pathLst>
              <a:path w="4126397" h="5098513">
                <a:moveTo>
                  <a:pt x="0" y="0"/>
                </a:moveTo>
                <a:lnTo>
                  <a:pt x="4126397" y="0"/>
                </a:lnTo>
                <a:lnTo>
                  <a:pt x="4126397" y="5098513"/>
                </a:lnTo>
                <a:lnTo>
                  <a:pt x="0" y="5098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3624" y="1372797"/>
            <a:ext cx="12839289" cy="754140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2995762" y="1910743"/>
            <a:ext cx="12320438" cy="5899757"/>
            <a:chOff x="2995762" y="1910743"/>
            <a:chExt cx="12296476" cy="7092624"/>
          </a:xfrm>
        </p:grpSpPr>
        <p:sp>
          <p:nvSpPr>
            <p:cNvPr id="3" name="Freeform 3"/>
            <p:cNvSpPr/>
            <p:nvPr/>
          </p:nvSpPr>
          <p:spPr>
            <a:xfrm rot="-5400000">
              <a:off x="6293077" y="-1386572"/>
              <a:ext cx="5701846" cy="12296476"/>
            </a:xfrm>
            <a:custGeom>
              <a:avLst/>
              <a:gdLst/>
              <a:ahLst/>
              <a:cxnLst/>
              <a:rect l="l" t="t" r="r" b="b"/>
              <a:pathLst>
                <a:path w="5701846" h="12296476">
                  <a:moveTo>
                    <a:pt x="0" y="0"/>
                  </a:moveTo>
                  <a:lnTo>
                    <a:pt x="5701846" y="0"/>
                  </a:lnTo>
                  <a:lnTo>
                    <a:pt x="5701846" y="12296476"/>
                  </a:lnTo>
                  <a:lnTo>
                    <a:pt x="0" y="1229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22" r="-819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6293077" y="4206"/>
              <a:ext cx="5701846" cy="12296476"/>
            </a:xfrm>
            <a:custGeom>
              <a:avLst/>
              <a:gdLst/>
              <a:ahLst/>
              <a:cxnLst/>
              <a:rect l="l" t="t" r="r" b="b"/>
              <a:pathLst>
                <a:path w="5701846" h="12296476">
                  <a:moveTo>
                    <a:pt x="0" y="0"/>
                  </a:moveTo>
                  <a:lnTo>
                    <a:pt x="5701846" y="0"/>
                  </a:lnTo>
                  <a:lnTo>
                    <a:pt x="5701846" y="12296476"/>
                  </a:lnTo>
                  <a:lnTo>
                    <a:pt x="0" y="1229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22" r="-8197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897925" y="3163428"/>
            <a:ext cx="1049214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Kể</a:t>
            </a:r>
            <a:r>
              <a:rPr lang="en-US" sz="7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tên</a:t>
            </a:r>
            <a:r>
              <a:rPr lang="en-US" sz="7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các</a:t>
            </a:r>
            <a:r>
              <a:rPr lang="en-US" sz="7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châu</a:t>
            </a:r>
            <a:r>
              <a:rPr lang="en-US" sz="7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lục</a:t>
            </a:r>
            <a:r>
              <a:rPr lang="en-US" sz="7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trên</a:t>
            </a:r>
            <a:r>
              <a:rPr lang="en-US" sz="7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thế</a:t>
            </a:r>
            <a:r>
              <a:rPr lang="en-US" sz="7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giới</a:t>
            </a:r>
            <a:r>
              <a:rPr lang="en-US" sz="7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mà</a:t>
            </a:r>
            <a:r>
              <a:rPr lang="en-US" sz="7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em</a:t>
            </a:r>
            <a:r>
              <a:rPr lang="en-US" sz="7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biết</a:t>
            </a:r>
            <a:r>
              <a:rPr lang="en-US" sz="7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" panose="00000500000000000000"/>
                <a:sym typeface="Agrandir" panose="00000500000000000000"/>
              </a:rPr>
              <a:t>.</a:t>
            </a:r>
          </a:p>
        </p:txBody>
      </p:sp>
      <p:sp>
        <p:nvSpPr>
          <p:cNvPr id="11" name="Freeform 5"/>
          <p:cNvSpPr/>
          <p:nvPr/>
        </p:nvSpPr>
        <p:spPr>
          <a:xfrm>
            <a:off x="212263" y="6210300"/>
            <a:ext cx="6051176" cy="4114800"/>
          </a:xfrm>
          <a:custGeom>
            <a:avLst/>
            <a:gdLst/>
            <a:ahLst/>
            <a:cxnLst/>
            <a:rect l="l" t="t" r="r" b="b"/>
            <a:pathLst>
              <a:path w="6051176" h="4114800">
                <a:moveTo>
                  <a:pt x="0" y="0"/>
                </a:moveTo>
                <a:lnTo>
                  <a:pt x="6051177" y="0"/>
                </a:lnTo>
                <a:lnTo>
                  <a:pt x="6051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11872744" y="6591300"/>
            <a:ext cx="6415256" cy="3733800"/>
          </a:xfrm>
          <a:custGeom>
            <a:avLst/>
            <a:gdLst/>
            <a:ahLst/>
            <a:cxnLst/>
            <a:rect l="l" t="t" r="r" b="b"/>
            <a:pathLst>
              <a:path w="5866932" h="3021470">
                <a:moveTo>
                  <a:pt x="0" y="0"/>
                </a:moveTo>
                <a:lnTo>
                  <a:pt x="5866933" y="0"/>
                </a:lnTo>
                <a:lnTo>
                  <a:pt x="5866933" y="3021470"/>
                </a:lnTo>
                <a:lnTo>
                  <a:pt x="0" y="3021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055524" y="0"/>
            <a:ext cx="14644688" cy="10287000"/>
            <a:chOff x="0" y="0"/>
            <a:chExt cx="19526250" cy="13716000"/>
          </a:xfrm>
        </p:grpSpPr>
        <p:sp>
          <p:nvSpPr>
            <p:cNvPr id="9" name="Freeform 9"/>
            <p:cNvSpPr/>
            <p:nvPr/>
          </p:nvSpPr>
          <p:spPr>
            <a:xfrm>
              <a:off x="752475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8" name="Freeform 8"/>
          <p:cNvSpPr/>
          <p:nvPr/>
        </p:nvSpPr>
        <p:spPr>
          <a:xfrm rot="2087324">
            <a:off x="557867" y="304960"/>
            <a:ext cx="3908153" cy="5217484"/>
          </a:xfrm>
          <a:custGeom>
            <a:avLst/>
            <a:gdLst/>
            <a:ahLst/>
            <a:cxnLst/>
            <a:rect l="l" t="t" r="r" b="b"/>
            <a:pathLst>
              <a:path w="4126397" h="5098513">
                <a:moveTo>
                  <a:pt x="0" y="0"/>
                </a:moveTo>
                <a:lnTo>
                  <a:pt x="4126397" y="0"/>
                </a:lnTo>
                <a:lnTo>
                  <a:pt x="4126397" y="5098513"/>
                </a:lnTo>
                <a:lnTo>
                  <a:pt x="0" y="5098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1782" y="4457700"/>
            <a:ext cx="7992549" cy="6431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03280"/>
            <a:ext cx="12875868" cy="74804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419101"/>
            <a:ext cx="17498705" cy="9496194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/>
          <p:cNvSpPr/>
          <p:nvPr/>
        </p:nvSpPr>
        <p:spPr>
          <a:xfrm>
            <a:off x="749991" y="4200622"/>
            <a:ext cx="15031296" cy="4949458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177239" y="4473537"/>
            <a:ext cx="13788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dụng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quả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cầu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vị trí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một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dãy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núi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lớn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vực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một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đặc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điểm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nổi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bật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608" y="127537"/>
            <a:ext cx="2260303" cy="2146588"/>
          </a:xfrm>
          <a:custGeom>
            <a:avLst/>
            <a:gdLst/>
            <a:ahLst/>
            <a:cxnLst/>
            <a:rect l="l" t="t" r="r" b="b"/>
            <a:pathLst>
              <a:path w="4225116" h="4114800">
                <a:moveTo>
                  <a:pt x="0" y="0"/>
                </a:moveTo>
                <a:lnTo>
                  <a:pt x="4225116" y="0"/>
                </a:lnTo>
                <a:lnTo>
                  <a:pt x="4225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82951" y="4844952"/>
            <a:ext cx="3703320" cy="4114800"/>
          </a:xfrm>
          <a:custGeom>
            <a:avLst/>
            <a:gdLst/>
            <a:ahLst/>
            <a:cxnLst/>
            <a:rect l="l" t="t" r="r" b="b"/>
            <a:pathLst>
              <a:path w="3703320" h="4114800">
                <a:moveTo>
                  <a:pt x="0" y="0"/>
                </a:moveTo>
                <a:lnTo>
                  <a:pt x="3703320" y="0"/>
                </a:lnTo>
                <a:lnTo>
                  <a:pt x="3703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/>
          <p:cNvSpPr/>
          <p:nvPr/>
        </p:nvSpPr>
        <p:spPr>
          <a:xfrm>
            <a:off x="11437732" y="627089"/>
            <a:ext cx="6100277" cy="4114800"/>
          </a:xfrm>
          <a:custGeom>
            <a:avLst/>
            <a:gdLst/>
            <a:ahLst/>
            <a:cxnLst/>
            <a:rect l="l" t="t" r="r" b="b"/>
            <a:pathLst>
              <a:path w="6718041" h="4114800">
                <a:moveTo>
                  <a:pt x="0" y="0"/>
                </a:moveTo>
                <a:lnTo>
                  <a:pt x="6718041" y="0"/>
                </a:lnTo>
                <a:lnTo>
                  <a:pt x="671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226" y="371705"/>
            <a:ext cx="9858086" cy="221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4549" y="2085815"/>
            <a:ext cx="7693819" cy="209110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419101"/>
            <a:ext cx="17498705" cy="9496194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/>
          <p:cNvSpPr/>
          <p:nvPr/>
        </p:nvSpPr>
        <p:spPr>
          <a:xfrm>
            <a:off x="749991" y="2274125"/>
            <a:ext cx="8013010" cy="6679375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08" y="127537"/>
            <a:ext cx="2260303" cy="2146588"/>
          </a:xfrm>
          <a:custGeom>
            <a:avLst/>
            <a:gdLst/>
            <a:ahLst/>
            <a:cxnLst/>
            <a:rect l="l" t="t" r="r" b="b"/>
            <a:pathLst>
              <a:path w="4225116" h="4114800">
                <a:moveTo>
                  <a:pt x="0" y="0"/>
                </a:moveTo>
                <a:lnTo>
                  <a:pt x="4225116" y="0"/>
                </a:lnTo>
                <a:lnTo>
                  <a:pt x="4225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1146759" y="2913074"/>
            <a:ext cx="708284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dirty="0"/>
              <a:t>+ </a:t>
            </a:r>
            <a:r>
              <a:rPr lang="en-US" sz="6000" dirty="0" err="1"/>
              <a:t>Địa</a:t>
            </a:r>
            <a:r>
              <a:rPr lang="en-US" sz="6000" dirty="0"/>
              <a:t> </a:t>
            </a:r>
            <a:r>
              <a:rPr lang="en-US" sz="6000" dirty="0" err="1"/>
              <a:t>hình</a:t>
            </a:r>
            <a:r>
              <a:rPr lang="en-US" sz="6000" dirty="0"/>
              <a:t> </a:t>
            </a:r>
            <a:r>
              <a:rPr lang="en-US" sz="6000" dirty="0" err="1"/>
              <a:t>đa</a:t>
            </a:r>
            <a:r>
              <a:rPr lang="en-US" sz="6000" dirty="0"/>
              <a:t> </a:t>
            </a:r>
            <a:r>
              <a:rPr lang="en-US" sz="6000" dirty="0" err="1"/>
              <a:t>dạng</a:t>
            </a:r>
            <a:r>
              <a:rPr lang="en-US" sz="6000" dirty="0"/>
              <a:t> bao </a:t>
            </a:r>
            <a:r>
              <a:rPr lang="en-US" sz="6000" dirty="0" err="1"/>
              <a:t>gồm</a:t>
            </a:r>
            <a:r>
              <a:rPr lang="en-US" sz="6000" dirty="0"/>
              <a:t> </a:t>
            </a:r>
            <a:r>
              <a:rPr lang="en-US" sz="6000" dirty="0" err="1"/>
              <a:t>núi</a:t>
            </a:r>
            <a:r>
              <a:rPr lang="en-US" sz="6000" dirty="0"/>
              <a:t>, </a:t>
            </a:r>
            <a:r>
              <a:rPr lang="en-US" sz="6000" dirty="0" err="1"/>
              <a:t>cao</a:t>
            </a:r>
            <a:r>
              <a:rPr lang="en-US" sz="6000" dirty="0"/>
              <a:t> </a:t>
            </a:r>
            <a:r>
              <a:rPr lang="en-US" sz="6000" dirty="0" err="1"/>
              <a:t>nguyên</a:t>
            </a:r>
            <a:r>
              <a:rPr lang="en-US" sz="6000" dirty="0"/>
              <a:t> (</a:t>
            </a:r>
            <a:r>
              <a:rPr lang="en-US" sz="6000" dirty="0" err="1"/>
              <a:t>chiếm</a:t>
            </a:r>
            <a:r>
              <a:rPr lang="en-US" sz="6000" dirty="0"/>
              <a:t> ¾ </a:t>
            </a:r>
            <a:r>
              <a:rPr lang="en-US" sz="6000" dirty="0" err="1"/>
              <a:t>diện</a:t>
            </a:r>
            <a:r>
              <a:rPr lang="en-US" sz="6000" dirty="0"/>
              <a:t> </a:t>
            </a:r>
            <a:r>
              <a:rPr lang="en-US" sz="6000" dirty="0" err="1"/>
              <a:t>tích</a:t>
            </a:r>
            <a:r>
              <a:rPr lang="en-US" sz="6000" dirty="0"/>
              <a:t> </a:t>
            </a:r>
            <a:r>
              <a:rPr lang="en-US" sz="6000" dirty="0" err="1"/>
              <a:t>châu</a:t>
            </a:r>
            <a:r>
              <a:rPr lang="en-US" sz="6000" dirty="0"/>
              <a:t> </a:t>
            </a:r>
            <a:r>
              <a:rPr lang="en-US" sz="6000" dirty="0" err="1"/>
              <a:t>lục</a:t>
            </a:r>
            <a:r>
              <a:rPr lang="en-US" sz="6000" dirty="0"/>
              <a:t>)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các</a:t>
            </a:r>
            <a:r>
              <a:rPr lang="en-US" sz="6000" dirty="0"/>
              <a:t> </a:t>
            </a:r>
            <a:r>
              <a:rPr lang="en-US" sz="6000" dirty="0" err="1"/>
              <a:t>đồng</a:t>
            </a:r>
            <a:r>
              <a:rPr lang="en-US" sz="6000" dirty="0"/>
              <a:t> </a:t>
            </a:r>
            <a:r>
              <a:rPr lang="en-US" sz="6000" dirty="0" err="1"/>
              <a:t>bằng</a:t>
            </a:r>
            <a:r>
              <a:rPr lang="en-US" sz="6000" dirty="0"/>
              <a:t> </a:t>
            </a:r>
            <a:r>
              <a:rPr lang="en-US" sz="6000" dirty="0" err="1"/>
              <a:t>châu</a:t>
            </a:r>
            <a:r>
              <a:rPr lang="en-US" sz="6000" dirty="0"/>
              <a:t> </a:t>
            </a:r>
            <a:r>
              <a:rPr lang="en-US" sz="6000" dirty="0" err="1"/>
              <a:t>thổ</a:t>
            </a:r>
            <a:r>
              <a:rPr lang="en-US" sz="6000" dirty="0"/>
              <a:t> </a:t>
            </a:r>
            <a:r>
              <a:rPr lang="en-US" sz="6000" dirty="0" err="1"/>
              <a:t>rộng</a:t>
            </a:r>
            <a:r>
              <a:rPr lang="en-US" sz="6000" dirty="0"/>
              <a:t> </a:t>
            </a:r>
            <a:r>
              <a:rPr lang="en-US" sz="6000" dirty="0" err="1"/>
              <a:t>lớn</a:t>
            </a:r>
            <a:r>
              <a:rPr lang="en-US" sz="6000" dirty="0"/>
              <a:t>.</a:t>
            </a:r>
          </a:p>
        </p:txBody>
      </p:sp>
      <p:pic>
        <p:nvPicPr>
          <p:cNvPr id="3074" name="Picture 2" descr="cao nguyên nổi tiếng thế gi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906">
            <a:off x="9743803" y="886123"/>
            <a:ext cx="7273437" cy="427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o nguyên đẹp ở trung quố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7161">
            <a:off x="9574413" y="5105738"/>
            <a:ext cx="7331698" cy="430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559" y="221116"/>
            <a:ext cx="7699915" cy="209110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419101"/>
            <a:ext cx="17498705" cy="9496194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/>
          <p:cNvSpPr/>
          <p:nvPr/>
        </p:nvSpPr>
        <p:spPr>
          <a:xfrm>
            <a:off x="749990" y="2274125"/>
            <a:ext cx="15785409" cy="6831775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08" y="127537"/>
            <a:ext cx="2260303" cy="2146588"/>
          </a:xfrm>
          <a:custGeom>
            <a:avLst/>
            <a:gdLst/>
            <a:ahLst/>
            <a:cxnLst/>
            <a:rect l="l" t="t" r="r" b="b"/>
            <a:pathLst>
              <a:path w="4225116" h="4114800">
                <a:moveTo>
                  <a:pt x="0" y="0"/>
                </a:moveTo>
                <a:lnTo>
                  <a:pt x="4225116" y="0"/>
                </a:lnTo>
                <a:lnTo>
                  <a:pt x="4225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/>
          <p:cNvSpPr/>
          <p:nvPr/>
        </p:nvSpPr>
        <p:spPr>
          <a:xfrm>
            <a:off x="11437732" y="627089"/>
            <a:ext cx="6100277" cy="4114800"/>
          </a:xfrm>
          <a:custGeom>
            <a:avLst/>
            <a:gdLst/>
            <a:ahLst/>
            <a:cxnLst/>
            <a:rect l="l" t="t" r="r" b="b"/>
            <a:pathLst>
              <a:path w="6718041" h="4114800">
                <a:moveTo>
                  <a:pt x="0" y="0"/>
                </a:moveTo>
                <a:lnTo>
                  <a:pt x="6718041" y="0"/>
                </a:lnTo>
                <a:lnTo>
                  <a:pt x="671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1146759" y="2913074"/>
            <a:ext cx="1472358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dirty="0"/>
              <a:t>+ </a:t>
            </a:r>
            <a:r>
              <a:rPr lang="en-US" sz="6000" dirty="0" err="1"/>
              <a:t>Có</a:t>
            </a:r>
            <a:r>
              <a:rPr lang="en-US" sz="6000" dirty="0"/>
              <a:t> </a:t>
            </a:r>
            <a:r>
              <a:rPr lang="en-US" sz="6000" dirty="0" err="1"/>
              <a:t>đủ</a:t>
            </a:r>
            <a:r>
              <a:rPr lang="en-US" sz="6000" dirty="0"/>
              <a:t> </a:t>
            </a:r>
            <a:r>
              <a:rPr lang="en-US" sz="6000" dirty="0" err="1"/>
              <a:t>các</a:t>
            </a:r>
            <a:r>
              <a:rPr lang="en-US" sz="6000" dirty="0"/>
              <a:t> </a:t>
            </a:r>
            <a:r>
              <a:rPr lang="en-US" sz="6000" dirty="0" err="1"/>
              <a:t>khí</a:t>
            </a:r>
            <a:r>
              <a:rPr lang="en-US" sz="6000" dirty="0"/>
              <a:t> </a:t>
            </a:r>
            <a:r>
              <a:rPr lang="en-US" sz="6000" dirty="0" err="1"/>
              <a:t>hậu</a:t>
            </a:r>
            <a:r>
              <a:rPr lang="en-US" sz="6000" dirty="0"/>
              <a:t> (</a:t>
            </a:r>
            <a:r>
              <a:rPr lang="en-US" sz="6000" dirty="0" err="1"/>
              <a:t>xích</a:t>
            </a:r>
            <a:r>
              <a:rPr lang="en-US" sz="6000" dirty="0"/>
              <a:t> </a:t>
            </a:r>
            <a:r>
              <a:rPr lang="en-US" sz="6000" dirty="0" err="1"/>
              <a:t>đạo</a:t>
            </a:r>
            <a:r>
              <a:rPr lang="en-US" sz="6000" dirty="0"/>
              <a:t>, </a:t>
            </a:r>
            <a:r>
              <a:rPr lang="en-US" sz="6000" dirty="0" err="1"/>
              <a:t>nhiệt</a:t>
            </a:r>
            <a:r>
              <a:rPr lang="en-US" sz="6000" dirty="0"/>
              <a:t> </a:t>
            </a:r>
            <a:r>
              <a:rPr lang="en-US" sz="6000" dirty="0" err="1"/>
              <a:t>đới</a:t>
            </a:r>
            <a:r>
              <a:rPr lang="en-US" sz="6000" dirty="0"/>
              <a:t>, </a:t>
            </a:r>
            <a:r>
              <a:rPr lang="en-US" sz="6000" dirty="0" err="1"/>
              <a:t>ôn</a:t>
            </a:r>
            <a:r>
              <a:rPr lang="en-US" sz="6000" dirty="0"/>
              <a:t> </a:t>
            </a:r>
            <a:r>
              <a:rPr lang="en-US" sz="6000" dirty="0" err="1"/>
              <a:t>đới</a:t>
            </a:r>
            <a:r>
              <a:rPr lang="en-US" sz="6000" dirty="0"/>
              <a:t>, </a:t>
            </a:r>
            <a:r>
              <a:rPr lang="en-US" sz="6000" dirty="0" err="1"/>
              <a:t>hàn</a:t>
            </a:r>
            <a:r>
              <a:rPr lang="en-US" sz="6000" dirty="0"/>
              <a:t> </a:t>
            </a:r>
            <a:r>
              <a:rPr lang="en-US" sz="6000" dirty="0" err="1"/>
              <a:t>đới</a:t>
            </a:r>
            <a:r>
              <a:rPr lang="en-US" sz="6000" dirty="0"/>
              <a:t>)</a:t>
            </a:r>
          </a:p>
          <a:p>
            <a:pPr algn="just"/>
            <a:r>
              <a:rPr lang="en-US" sz="6000" dirty="0"/>
              <a:t>+ </a:t>
            </a:r>
            <a:r>
              <a:rPr lang="en-US" sz="6000" dirty="0" err="1"/>
              <a:t>Có</a:t>
            </a:r>
            <a:r>
              <a:rPr lang="en-US" sz="6000" dirty="0"/>
              <a:t> </a:t>
            </a:r>
            <a:r>
              <a:rPr lang="en-US" sz="6000" dirty="0" err="1"/>
              <a:t>nhiều</a:t>
            </a:r>
            <a:r>
              <a:rPr lang="en-US" sz="6000" dirty="0"/>
              <a:t> </a:t>
            </a:r>
            <a:r>
              <a:rPr lang="en-US" sz="6000" dirty="0" err="1"/>
              <a:t>hệ</a:t>
            </a:r>
            <a:r>
              <a:rPr lang="en-US" sz="6000" dirty="0"/>
              <a:t> </a:t>
            </a:r>
            <a:r>
              <a:rPr lang="en-US" sz="6000" dirty="0" err="1"/>
              <a:t>thống</a:t>
            </a:r>
            <a:r>
              <a:rPr lang="en-US" sz="6000" dirty="0"/>
              <a:t> </a:t>
            </a:r>
            <a:r>
              <a:rPr lang="en-US" sz="6000" dirty="0" err="1"/>
              <a:t>sông</a:t>
            </a:r>
            <a:r>
              <a:rPr lang="en-US" sz="6000" dirty="0"/>
              <a:t> </a:t>
            </a:r>
            <a:r>
              <a:rPr lang="en-US" sz="6000" dirty="0" err="1"/>
              <a:t>lớn</a:t>
            </a:r>
            <a:r>
              <a:rPr lang="en-US" sz="6000" dirty="0"/>
              <a:t> (</a:t>
            </a:r>
            <a:r>
              <a:rPr lang="en-US" sz="6000" dirty="0" err="1"/>
              <a:t>Hoàng</a:t>
            </a:r>
            <a:r>
              <a:rPr lang="en-US" sz="6000" dirty="0"/>
              <a:t> Hà, </a:t>
            </a:r>
            <a:r>
              <a:rPr lang="en-US" sz="6000" dirty="0" err="1"/>
              <a:t>Trường</a:t>
            </a:r>
            <a:r>
              <a:rPr lang="en-US" sz="6000" dirty="0"/>
              <a:t> Giang, </a:t>
            </a:r>
            <a:r>
              <a:rPr lang="en-US" sz="6000" dirty="0" err="1"/>
              <a:t>Ấn-Hằng</a:t>
            </a:r>
            <a:r>
              <a:rPr lang="en-US" sz="6000" dirty="0"/>
              <a:t>, </a:t>
            </a:r>
            <a:r>
              <a:rPr lang="en-US" sz="6000" dirty="0" err="1"/>
              <a:t>Mê</a:t>
            </a:r>
            <a:r>
              <a:rPr lang="en-US" sz="6000" dirty="0"/>
              <a:t> </a:t>
            </a:r>
            <a:r>
              <a:rPr lang="en-US" sz="6000" dirty="0" err="1"/>
              <a:t>Công</a:t>
            </a:r>
            <a:r>
              <a:rPr lang="en-US" sz="6000" dirty="0"/>
              <a:t>,…)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các</a:t>
            </a:r>
            <a:r>
              <a:rPr lang="en-US" sz="6000" dirty="0"/>
              <a:t> </a:t>
            </a:r>
            <a:r>
              <a:rPr lang="en-US" sz="6000" dirty="0" err="1"/>
              <a:t>hồ</a:t>
            </a:r>
            <a:r>
              <a:rPr lang="en-US" sz="6000" dirty="0"/>
              <a:t> </a:t>
            </a:r>
            <a:r>
              <a:rPr lang="en-US" sz="6000" dirty="0" err="1"/>
              <a:t>lớn</a:t>
            </a:r>
            <a:r>
              <a:rPr lang="en-US" sz="6000" dirty="0"/>
              <a:t> (Ca-</a:t>
            </a:r>
            <a:r>
              <a:rPr lang="en-US" sz="6000" dirty="0" err="1"/>
              <a:t>xpi</a:t>
            </a:r>
            <a:r>
              <a:rPr lang="en-US" sz="6000" dirty="0"/>
              <a:t>, Bai-can, A-ran,…)</a:t>
            </a:r>
          </a:p>
          <a:p>
            <a:pPr algn="just"/>
            <a:r>
              <a:rPr lang="en-US" sz="6000" dirty="0"/>
              <a:t>+ </a:t>
            </a:r>
            <a:r>
              <a:rPr lang="en-US" sz="6000" dirty="0" err="1"/>
              <a:t>Thiên</a:t>
            </a:r>
            <a:r>
              <a:rPr lang="en-US" sz="6000" dirty="0"/>
              <a:t> </a:t>
            </a:r>
            <a:r>
              <a:rPr lang="en-US" sz="6000" dirty="0" err="1"/>
              <a:t>nhiên</a:t>
            </a:r>
            <a:r>
              <a:rPr lang="en-US" sz="6000" dirty="0"/>
              <a:t> </a:t>
            </a:r>
            <a:r>
              <a:rPr lang="en-US" sz="6000" dirty="0" err="1"/>
              <a:t>phân</a:t>
            </a:r>
            <a:r>
              <a:rPr lang="en-US" sz="6000" dirty="0"/>
              <a:t> </a:t>
            </a:r>
            <a:r>
              <a:rPr lang="en-US" sz="6000" dirty="0" err="1"/>
              <a:t>hoá</a:t>
            </a:r>
            <a:r>
              <a:rPr lang="en-US" sz="6000" dirty="0"/>
              <a:t> </a:t>
            </a:r>
            <a:r>
              <a:rPr lang="en-US" sz="6000" dirty="0" err="1"/>
              <a:t>đa</a:t>
            </a:r>
            <a:r>
              <a:rPr lang="en-US" sz="6000" dirty="0"/>
              <a:t> </a:t>
            </a:r>
            <a:r>
              <a:rPr lang="en-US" sz="6000" dirty="0" err="1"/>
              <a:t>dạng</a:t>
            </a:r>
            <a:r>
              <a:rPr lang="en-US" sz="60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0560" y="37234"/>
            <a:ext cx="7699915" cy="209110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419101"/>
            <a:ext cx="17498705" cy="9496194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08" y="127537"/>
            <a:ext cx="2260303" cy="2146588"/>
          </a:xfrm>
          <a:custGeom>
            <a:avLst/>
            <a:gdLst/>
            <a:ahLst/>
            <a:cxnLst/>
            <a:rect l="l" t="t" r="r" b="b"/>
            <a:pathLst>
              <a:path w="4225116" h="4114800">
                <a:moveTo>
                  <a:pt x="0" y="0"/>
                </a:moveTo>
                <a:lnTo>
                  <a:pt x="4225116" y="0"/>
                </a:lnTo>
                <a:lnTo>
                  <a:pt x="4225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560" y="37234"/>
            <a:ext cx="7699915" cy="2091109"/>
          </a:xfrm>
          <a:prstGeom prst="rect">
            <a:avLst/>
          </a:prstGeom>
        </p:spPr>
      </p:pic>
      <p:pic>
        <p:nvPicPr>
          <p:cNvPr id="4098" name="Picture 2" descr="Sông Hằng chảy từ thiên giới...!!! - Báo Công an Nhân dân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003">
            <a:off x="962840" y="2492773"/>
            <a:ext cx="6545578" cy="43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ận cảnh sông Trường Giang dài nhất Trung Quốc - Địa điểm du lị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65">
            <a:off x="6653446" y="4891691"/>
            <a:ext cx="8165049" cy="463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Xem cách Trung Quốc thuần hóa sông Hoàng Hà suốt hàng nghìn năm qua | Báo  Dân tr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227">
            <a:off x="10522327" y="874689"/>
            <a:ext cx="6599158" cy="439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038932">
            <a:off x="1966927" y="6934397"/>
            <a:ext cx="3220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Sông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Hằng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4411" y="8944569"/>
            <a:ext cx="5692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Sông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Trường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Giang</a:t>
            </a:r>
          </a:p>
        </p:txBody>
      </p:sp>
      <p:sp>
        <p:nvSpPr>
          <p:cNvPr id="7" name="Rectangle 6"/>
          <p:cNvSpPr/>
          <p:nvPr/>
        </p:nvSpPr>
        <p:spPr>
          <a:xfrm rot="452865">
            <a:off x="11760078" y="990015"/>
            <a:ext cx="4528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Sông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Hoàng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Hà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697</Words>
  <Application>Microsoft Office PowerPoint</Application>
  <PresentationFormat>Custom</PresentationFormat>
  <Paragraphs>51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#9Slide06 SVNDope Script</vt:lpstr>
      <vt:lpstr>Cambria</vt:lpstr>
      <vt:lpstr>Calibri</vt:lpstr>
      <vt:lpstr>Tahoma</vt:lpstr>
      <vt:lpstr>#9Slide06 Stephen Type</vt:lpstr>
      <vt:lpstr>SVN-Newton</vt:lpstr>
      <vt:lpstr>Cambria Math</vt:lpstr>
      <vt:lpstr>Agrandir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lichsudiali</dc:title>
  <dc:creator>admin</dc:creator>
  <cp:lastModifiedBy>ADMIN</cp:lastModifiedBy>
  <cp:revision>34</cp:revision>
  <dcterms:created xsi:type="dcterms:W3CDTF">2006-08-16T00:00:00Z</dcterms:created>
  <dcterms:modified xsi:type="dcterms:W3CDTF">2025-04-12T16:17:14Z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2BC3D5666E87490CB1293B229FC33C80_12</vt:lpwstr>
  </property>
  <property fmtid="{D5CDD505-2E9C-101B-9397-08002B2CF9AE}" pid="3" name="KSOProductBuildVer">
    <vt:lpwstr>1033-12.2.0.20326</vt:lpwstr>
  </property>
</Properties>
</file>