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76" r:id="rId5"/>
    <p:sldId id="262" r:id="rId6"/>
    <p:sldId id="278" r:id="rId7"/>
    <p:sldId id="279" r:id="rId8"/>
    <p:sldId id="280" r:id="rId9"/>
    <p:sldId id="281" r:id="rId10"/>
    <p:sldId id="282" r:id="rId11"/>
    <p:sldId id="260" r:id="rId12"/>
    <p:sldId id="277" r:id="rId13"/>
    <p:sldId id="273" r:id="rId14"/>
    <p:sldId id="284" r:id="rId15"/>
    <p:sldId id="283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  <p:embeddedFont>
      <p:font typeface="字魂187号-萌趣幸运体" pitchFamily="2" charset="-122"/>
      <p:regular r:id="rId21"/>
    </p:embeddedFont>
    <p:embeddedFont>
      <p:font typeface="#9Slide04 Yeseva One" pitchFamily="2" charset="77"/>
      <p:regular r:id="rId22"/>
    </p:embeddedFont>
    <p:embeddedFont>
      <p:font typeface="#9Slide05 SVNSteady" pitchFamily="2" charset="0"/>
      <p:regular r:id="rId23"/>
    </p:embeddedFont>
    <p:embeddedFont>
      <p:font typeface="#9Slide07 IcielCrocante" panose="02000000000000000000" pitchFamily="2" charset="77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AFF"/>
    <a:srgbClr val="FEC967"/>
    <a:srgbClr val="B857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615"/>
  </p:normalViewPr>
  <p:slideViewPr>
    <p:cSldViewPr showGuides="1">
      <p:cViewPr>
        <p:scale>
          <a:sx n="76" d="100"/>
          <a:sy n="76" d="100"/>
        </p:scale>
        <p:origin x="504" y="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EE85E-21AA-0241-B5D4-31179C525B48}" type="datetimeFigureOut">
              <a:rPr lang="en-VN" smtClean="0"/>
              <a:t>4/8/23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20BF9-8EB6-1344-890C-E81BE63465A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7801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20BF9-8EB6-1344-890C-E81BE63465A9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0500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20BF9-8EB6-1344-890C-E81BE63465A9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6993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20BF9-8EB6-1344-890C-E81BE63465A9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855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A197DB-6EFC-4E3E-851C-F8CBFBE3E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32E531-3A49-4E3E-B5E1-AE32A7B6E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9B67CD-9F55-48C0-8462-A421966E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8C60C2-300A-473D-8AB8-481BD715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88818E-8D48-45F7-A66E-F2289BE4B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0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B8849-7C62-4491-8619-DEBFB320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743168-672F-4136-B46C-FF5825821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4985CC-077D-4361-A710-C29C840E0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328382-52A6-4D9B-A1D9-5D8E351B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A060B1-C862-4ECA-8178-1313EB0B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96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8BF29F9-18E9-44E8-B094-E5C88CBDF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888936-0E6E-4FC0-8045-8E89B8538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D95544-C8FD-4295-A126-EE872EB2C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43CB05-CCEB-4BDC-A173-0CD7514C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43A5A-050E-4E87-A57E-98654E75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86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A0D15B-6227-4C7A-B2BB-5F0089EB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822B0D-399C-49C2-B698-091D07424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113DB6-904A-4BEE-89BA-66E4AD9A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0C6592-21BB-4133-B0AF-B7C74C9E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031A7-752B-4FCA-8950-1440C8E0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97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54233E-963A-4F83-BED4-AD371B55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680884-D9BC-42FD-94DC-643E798D1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2B5B61-2DE0-46DC-AD4D-471773EA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F8D7C0-F492-4167-B070-4C8FF702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2463DE-2914-4C70-820A-9FDE33F6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B4301-06E7-472C-93B0-BE8567C2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E9D022-EB98-4FF0-81EE-9FAA60FBB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4F670E-00E6-4754-9D78-533FDC2EC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96E993-D7F9-4B7C-A065-21EA05DA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F7D9BE0-D2F1-411C-A119-25D06EAA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49D2EB-FF36-45E5-BA94-50EBB7D3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0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5E103-DF11-4365-AE62-A9F2B38C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B2763E-7353-424F-B095-D63624D1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2882FE4-6471-4A22-ACCE-DC137468B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FAE22DE-8206-4C07-8D26-BEA0CA3B32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1664348-DAAF-4B81-881B-E4980B202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DE41556-1D94-4788-A4AD-547DAB21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C7E05-DFEF-4941-8CA3-90EA2662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561DEA-108D-4521-84D1-CC546776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2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9C84E3-5E16-4990-AAA2-337C6010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BAB1162-5333-4416-8E4F-1D93F4302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E47ECB3-1B6D-4286-BFF8-821E4E52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02BD39-C57C-40D6-A9BF-4824DEA2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10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96E98C1-3498-4A82-937F-E99E587E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FC9FFC1-FCC6-4542-AC5D-04E7F451B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36DE55-A368-4481-BE14-24BE7815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9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DCE029-560A-4B59-A64B-E10A30FB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139CA0-192D-4C74-9268-153366A81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C46399-A11F-4AC7-994F-ACE283F73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304DEA-B6A4-4D87-940C-5431951AF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AE4B83-3F84-4C42-A0F1-3824E333E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53A3C7-7968-4792-9501-BA9F0044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2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0CE01B-2321-4C52-B068-9DFA376C6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61E61FA-D4E3-43B1-997C-A0EE82AAE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84254A-9D77-4D6E-BE54-8E5EDE817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E4CD28-9D9D-4F68-8730-629A57AF5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EF74C4-0D70-4570-BCE5-0E92827D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4A5C5-EBFA-498A-B377-1B96EB20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9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FCC9880-2CF9-4164-8BD4-806AEE777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3FBAAB-F4AF-4203-B014-39913C572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502CE-0DE8-4F82-851F-8ECF9BA35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880BA-7258-4ACC-ADE6-1A035729AAE6}" type="datetimeFigureOut">
              <a:rPr lang="zh-CN" altLang="en-US" smtClean="0"/>
              <a:t>2023/4/8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869C83-DA5A-4AF1-92D5-91BAF411D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227942-3AFE-418A-82E3-2EF256777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D2FA7-C4D4-44F5-B19C-BC8B3FC119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3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163E53C-01EB-4CFC-BC22-F669883B90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30" name="5fb7f4e6457c9">
            <a:hlinkClick r:id="" action="ppaction://media"/>
            <a:extLst>
              <a:ext uri="{FF2B5EF4-FFF2-40B4-BE49-F238E27FC236}">
                <a16:creationId xmlns:a16="http://schemas.microsoft.com/office/drawing/2014/main" id="{C0B51965-10C1-453B-8AEC-CFF0992C6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7538" y="-832902"/>
            <a:ext cx="406400" cy="406400"/>
          </a:xfrm>
          <a:prstGeom prst="rect">
            <a:avLst/>
          </a:prstGeom>
        </p:spPr>
      </p:pic>
      <p:sp>
        <p:nvSpPr>
          <p:cNvPr id="26" name="文本框 27">
            <a:extLst>
              <a:ext uri="{FF2B5EF4-FFF2-40B4-BE49-F238E27FC236}">
                <a16:creationId xmlns:a16="http://schemas.microsoft.com/office/drawing/2014/main" id="{6FAB6382-B421-6F49-87DB-02839C18D761}"/>
              </a:ext>
            </a:extLst>
          </p:cNvPr>
          <p:cNvSpPr txBox="1"/>
          <p:nvPr/>
        </p:nvSpPr>
        <p:spPr>
          <a:xfrm>
            <a:off x="460261" y="521640"/>
            <a:ext cx="3767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rocante" panose="02000000000000000000" pitchFamily="2" charset="0"/>
                <a:ea typeface="思源黑体 CN Medium" panose="020B0600000000000000" pitchFamily="34" charset="-122"/>
              </a:rPr>
              <a:t>Đạo</a:t>
            </a:r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rocante" panose="02000000000000000000" pitchFamily="2" charset="0"/>
                <a:ea typeface="思源黑体 CN Medium" panose="020B0600000000000000" pitchFamily="34" charset="-122"/>
              </a:rPr>
              <a:t> </a:t>
            </a:r>
            <a:r>
              <a:rPr lang="en-US" altLang="zh-CN" sz="4800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rocante" panose="02000000000000000000" pitchFamily="2" charset="0"/>
                <a:ea typeface="思源黑体 CN Medium" panose="020B0600000000000000" pitchFamily="34" charset="-122"/>
              </a:rPr>
              <a:t>đức</a:t>
            </a:r>
            <a:r>
              <a:rPr lang="en-US" altLang="zh-CN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#9Slide07 IcielCrocante" panose="02000000000000000000" pitchFamily="2" charset="0"/>
                <a:ea typeface="思源黑体 CN Medium" panose="020B0600000000000000" pitchFamily="34" charset="-122"/>
              </a:rPr>
              <a:t>  3</a:t>
            </a:r>
            <a:endParaRPr lang="zh-CN" altLang="en-US" sz="48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#9Slide07 IcielCrocante" panose="020000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31" name="文本框 21">
            <a:extLst>
              <a:ext uri="{FF2B5EF4-FFF2-40B4-BE49-F238E27FC236}">
                <a16:creationId xmlns:a16="http://schemas.microsoft.com/office/drawing/2014/main" id="{BBBC19CE-5B87-8142-AA3D-4CAE621A98C1}"/>
              </a:ext>
            </a:extLst>
          </p:cNvPr>
          <p:cNvSpPr txBox="1"/>
          <p:nvPr/>
        </p:nvSpPr>
        <p:spPr>
          <a:xfrm>
            <a:off x="1577586" y="2032210"/>
            <a:ext cx="903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>
                <a:ln w="381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Đi</a:t>
            </a:r>
            <a:r>
              <a:rPr lang="en-US" altLang="zh-CN" sz="9600" dirty="0">
                <a:ln w="381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9600" dirty="0">
                <a:ln w="3810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BỘ</a:t>
            </a:r>
            <a:r>
              <a:rPr lang="en-US" altLang="zh-CN" sz="9600" dirty="0">
                <a:ln w="381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9600" dirty="0">
                <a:ln w="381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AN</a:t>
            </a:r>
            <a:r>
              <a:rPr lang="en-US" altLang="zh-CN" sz="9600" dirty="0">
                <a:ln w="3810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9600" dirty="0">
                <a:ln w="381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TOÀN</a:t>
            </a:r>
            <a:endParaRPr lang="zh-CN" altLang="en-US" sz="9600" dirty="0">
              <a:ln w="3810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sp>
        <p:nvSpPr>
          <p:cNvPr id="32" name="文本框 23">
            <a:extLst>
              <a:ext uri="{FF2B5EF4-FFF2-40B4-BE49-F238E27FC236}">
                <a16:creationId xmlns:a16="http://schemas.microsoft.com/office/drawing/2014/main" id="{94259DFD-AAE5-FD4D-9764-C88196060653}"/>
              </a:ext>
            </a:extLst>
          </p:cNvPr>
          <p:cNvSpPr txBox="1"/>
          <p:nvPr/>
        </p:nvSpPr>
        <p:spPr>
          <a:xfrm>
            <a:off x="3834145" y="1322975"/>
            <a:ext cx="452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</a:rPr>
              <a:t>Tiết</a:t>
            </a:r>
            <a:r>
              <a:rPr lang="en-US" altLang="zh-CN" sz="4800" dirty="0">
                <a:solidFill>
                  <a:schemeClr val="bg1"/>
                </a:solidFill>
                <a:latin typeface="#9Slide05 SVNSteady" pitchFamily="2" charset="0"/>
                <a:ea typeface="思源黑体 CN Normal" panose="020B0400000000000000" pitchFamily="34" charset="-122"/>
              </a:rPr>
              <a:t> 1_Trang 57</a:t>
            </a:r>
            <a:endParaRPr lang="zh-CN" altLang="en-US" sz="4800" dirty="0">
              <a:solidFill>
                <a:schemeClr val="bg1"/>
              </a:solidFill>
              <a:latin typeface="#9Slide05 SVNSteady" pitchFamily="2" charset="0"/>
              <a:ea typeface="思源黑体 CN Normal" panose="020B0400000000000000" pitchFamily="34" charset="-122"/>
            </a:endParaRPr>
          </a:p>
        </p:txBody>
      </p:sp>
      <p:pic>
        <p:nvPicPr>
          <p:cNvPr id="33" name="图片 19">
            <a:extLst>
              <a:ext uri="{FF2B5EF4-FFF2-40B4-BE49-F238E27FC236}">
                <a16:creationId xmlns:a16="http://schemas.microsoft.com/office/drawing/2014/main" id="{18D38868-0FD7-4C43-9103-44E7A2B3A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507" y="986512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822A5CCD-C036-3140-97D4-5D05BEFC9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35" name="图片 26">
            <a:extLst>
              <a:ext uri="{FF2B5EF4-FFF2-40B4-BE49-F238E27FC236}">
                <a16:creationId xmlns:a16="http://schemas.microsoft.com/office/drawing/2014/main" id="{57438215-E2A7-8F4C-BB6F-318EB2E18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27DD95-AA63-1C41-B644-9E8E3AAEE8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" y="4311105"/>
            <a:ext cx="4290747" cy="2474045"/>
          </a:xfrm>
          <a:prstGeom prst="rect">
            <a:avLst/>
          </a:prstGeom>
        </p:spPr>
      </p:pic>
      <p:pic>
        <p:nvPicPr>
          <p:cNvPr id="37" name="图片 15">
            <a:extLst>
              <a:ext uri="{FF2B5EF4-FFF2-40B4-BE49-F238E27FC236}">
                <a16:creationId xmlns:a16="http://schemas.microsoft.com/office/drawing/2014/main" id="{E36339C5-92B9-DC4E-93C4-9D4E107E15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607" y="1310650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16">
            <a:extLst>
              <a:ext uri="{FF2B5EF4-FFF2-40B4-BE49-F238E27FC236}">
                <a16:creationId xmlns:a16="http://schemas.microsoft.com/office/drawing/2014/main" id="{1A4368BB-3104-9D4F-A118-E0EB42D48E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1327" y="1211567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20">
            <a:extLst>
              <a:ext uri="{FF2B5EF4-FFF2-40B4-BE49-F238E27FC236}">
                <a16:creationId xmlns:a16="http://schemas.microsoft.com/office/drawing/2014/main" id="{15A4009C-DB42-FE48-BDCF-1033051B3A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7943" y="2343354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0">
            <a:extLst>
              <a:ext uri="{FF2B5EF4-FFF2-40B4-BE49-F238E27FC236}">
                <a16:creationId xmlns:a16="http://schemas.microsoft.com/office/drawing/2014/main" id="{05209A76-69D1-0848-AE2C-64800E9B96D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10257877" y="3351418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32">
            <a:extLst>
              <a:ext uri="{FF2B5EF4-FFF2-40B4-BE49-F238E27FC236}">
                <a16:creationId xmlns:a16="http://schemas.microsoft.com/office/drawing/2014/main" id="{5ED5E32E-41B4-8A48-A03B-4C923B29DC0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2216387" y="3506309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E350BD0-4A92-9146-B718-092F51BA06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285" y="5950882"/>
            <a:ext cx="873100" cy="8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D0085A47-278C-4799-8967-2E49F3EE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04664"/>
            <a:ext cx="650183" cy="79208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63EDB4E-5EA5-435F-865C-C2A5EB7663A6}"/>
              </a:ext>
            </a:extLst>
          </p:cNvPr>
          <p:cNvGrpSpPr/>
          <p:nvPr/>
        </p:nvGrpSpPr>
        <p:grpSpPr>
          <a:xfrm>
            <a:off x="1137943" y="476672"/>
            <a:ext cx="10574680" cy="1040161"/>
            <a:chOff x="1137943" y="476672"/>
            <a:chExt cx="10574680" cy="104016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C6CBCFF-D07A-4F96-AC35-46911E62073E}"/>
                </a:ext>
              </a:extLst>
            </p:cNvPr>
            <p:cNvSpPr txBox="1"/>
            <p:nvPr/>
          </p:nvSpPr>
          <p:spPr>
            <a:xfrm>
              <a:off x="1137943" y="476672"/>
              <a:ext cx="2437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Hoạt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động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2:</a:t>
              </a:r>
              <a:endParaRPr lang="zh-CN" altLang="en-US" sz="3600" dirty="0">
                <a:solidFill>
                  <a:srgbClr val="B8570E"/>
                </a:solidFill>
                <a:latin typeface="#9Slide05 SVNSteady" pitchFamily="2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0E8E0B-F799-40CC-94C6-2EBE5AE20911}"/>
                </a:ext>
              </a:extLst>
            </p:cNvPr>
            <p:cNvSpPr txBox="1"/>
            <p:nvPr/>
          </p:nvSpPr>
          <p:spPr>
            <a:xfrm>
              <a:off x="3629438" y="562726"/>
              <a:ext cx="8083185" cy="9541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Tìm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hiểu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sự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cần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thiết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phải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tuân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thủ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quy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tắc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an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toàn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khi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đi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bộ</a:t>
              </a:r>
              <a:endParaRPr lang="zh-CN" altLang="en-US" sz="2800" dirty="0">
                <a:latin typeface="#9Slide04 Yeseva One" pitchFamily="2" charset="77"/>
                <a:ea typeface="字魂58号-创中黑" panose="00000500000000000000" pitchFamily="2" charset="-122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574206-DF81-2340-9A9F-44B75CB0B45C}"/>
              </a:ext>
            </a:extLst>
          </p:cNvPr>
          <p:cNvSpPr txBox="1"/>
          <p:nvPr/>
        </p:nvSpPr>
        <p:spPr>
          <a:xfrm>
            <a:off x="621189" y="4910279"/>
            <a:ext cx="53570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0" i="0" dirty="0">
                <a:effectLst/>
                <a:latin typeface="Cambria" panose="02040503050406030204" pitchFamily="18" charset="0"/>
              </a:rPr>
              <a:t>Bạn nhỏ sang đường bằng cách trèo qua dải phân cách rất nguy hiểm vì đường đông xe cộ và có thể bị ngã.</a:t>
            </a:r>
            <a:endParaRPr lang="en-VN" sz="2600" dirty="0"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B99B0-A501-0443-92B8-87F2912B3167}"/>
              </a:ext>
            </a:extLst>
          </p:cNvPr>
          <p:cNvSpPr txBox="1"/>
          <p:nvPr/>
        </p:nvSpPr>
        <p:spPr>
          <a:xfrm>
            <a:off x="6213724" y="4910279"/>
            <a:ext cx="55090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0" i="0" dirty="0">
                <a:effectLst/>
                <a:latin typeface="Cambria" panose="02040503050406030204" pitchFamily="18" charset="0"/>
              </a:rPr>
              <a:t>Nô đùa qua khu vực rào chắn nơi có tàu hỏa chạy qua rất nguy hiểm, thậm chí có thể nguy hiểm đến tính mạng.</a:t>
            </a:r>
            <a:endParaRPr lang="en-VN" sz="2600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A9C35-8AF9-9C47-ABE2-E98BE3B85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60" y="1895249"/>
            <a:ext cx="4586537" cy="2865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E9456C-3FD0-3745-8F85-1E301B62C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32" y="1895248"/>
            <a:ext cx="4586537" cy="28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5c035795cacaf">
            <a:extLst>
              <a:ext uri="{FF2B5EF4-FFF2-40B4-BE49-F238E27FC236}">
                <a16:creationId xmlns:a16="http://schemas.microsoft.com/office/drawing/2014/main" id="{3E02DAFC-E476-4456-8256-A0B67C516ED2}"/>
              </a:ext>
            </a:extLst>
          </p:cNvPr>
          <p:cNvPicPr/>
          <p:nvPr/>
        </p:nvPicPr>
        <p:blipFill>
          <a:blip r:embed="rId3"/>
          <a:srcRect t="15956" b="17160"/>
          <a:stretch>
            <a:fillRect/>
          </a:stretch>
        </p:blipFill>
        <p:spPr>
          <a:xfrm>
            <a:off x="263352" y="2220532"/>
            <a:ext cx="6264696" cy="3888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521800-3137-ED47-A8FB-32D583C155A4}"/>
              </a:ext>
            </a:extLst>
          </p:cNvPr>
          <p:cNvSpPr txBox="1"/>
          <p:nvPr/>
        </p:nvSpPr>
        <p:spPr>
          <a:xfrm>
            <a:off x="6312024" y="749035"/>
            <a:ext cx="5210879" cy="535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Tuân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thủ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quy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an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bộ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rất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thiết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nhằm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đảm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bảo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an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toàn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chính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chúng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ta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tham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gia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C00000"/>
                </a:solidFill>
                <a:effectLst/>
                <a:latin typeface="#9Slide05 SVNSteady" pitchFamily="2" charset="0"/>
                <a:ea typeface="Times New Roman" panose="02020603050405020304" pitchFamily="18" charset="0"/>
              </a:rPr>
              <a:t>.</a:t>
            </a:r>
            <a:endParaRPr lang="en-VN" sz="4800" dirty="0">
              <a:solidFill>
                <a:srgbClr val="C00000"/>
              </a:solidFill>
              <a:effectLst/>
              <a:latin typeface="#9Slide05 SVNSteady" pitchFamily="2" charset="0"/>
              <a:ea typeface="Times New Roman" panose="02020603050405020304" pitchFamily="18" charset="0"/>
            </a:endParaRPr>
          </a:p>
        </p:txBody>
      </p:sp>
      <p:sp>
        <p:nvSpPr>
          <p:cNvPr id="38" name="文本框 40">
            <a:extLst>
              <a:ext uri="{FF2B5EF4-FFF2-40B4-BE49-F238E27FC236}">
                <a16:creationId xmlns:a16="http://schemas.microsoft.com/office/drawing/2014/main" id="{BCDC2226-9A73-2D4D-82F9-583DB697ADA6}"/>
              </a:ext>
            </a:extLst>
          </p:cNvPr>
          <p:cNvSpPr txBox="1"/>
          <p:nvPr/>
        </p:nvSpPr>
        <p:spPr>
          <a:xfrm>
            <a:off x="-887023" y="749035"/>
            <a:ext cx="8349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B8570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Kết</a:t>
            </a:r>
            <a:r>
              <a:rPr lang="en-US" altLang="zh-CN" sz="88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B8570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8800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B8570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luận</a:t>
            </a:r>
            <a:endParaRPr lang="zh-CN" altLang="en-US" sz="8800" dirty="0">
              <a:ln w="38100">
                <a:solidFill>
                  <a:schemeClr val="bg1"/>
                </a:solidFill>
                <a:prstDash val="solid"/>
              </a:ln>
              <a:solidFill>
                <a:srgbClr val="B8570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361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36B24C-DB80-4905-A47B-163790E11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4999" b="21246"/>
          <a:stretch/>
        </p:blipFill>
        <p:spPr>
          <a:xfrm>
            <a:off x="-2" y="76199"/>
            <a:ext cx="12192000" cy="68580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B6ECBF1-2028-4CC2-8CC3-1286A380DB27}"/>
              </a:ext>
            </a:extLst>
          </p:cNvPr>
          <p:cNvSpPr txBox="1"/>
          <p:nvPr/>
        </p:nvSpPr>
        <p:spPr>
          <a:xfrm>
            <a:off x="3875672" y="692696"/>
            <a:ext cx="4440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rgbClr val="FEC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87号-萌趣幸运体" panose="00000500000000000000" pitchFamily="2" charset="-122"/>
                <a:ea typeface="字魂187号-萌趣幸运体" panose="00000500000000000000" pitchFamily="2" charset="-122"/>
              </a:rPr>
              <a:t>03</a:t>
            </a:r>
            <a:endParaRPr lang="zh-CN" altLang="en-US" sz="11500" dirty="0">
              <a:solidFill>
                <a:srgbClr val="FEC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87号-萌趣幸运体" panose="00000500000000000000" pitchFamily="2" charset="-122"/>
              <a:ea typeface="字魂187号-萌趣幸运体" panose="00000500000000000000" pitchFamily="2" charset="-122"/>
            </a:endParaRPr>
          </a:p>
        </p:txBody>
      </p:sp>
      <p:sp>
        <p:nvSpPr>
          <p:cNvPr id="20" name="文本框 40">
            <a:extLst>
              <a:ext uri="{FF2B5EF4-FFF2-40B4-BE49-F238E27FC236}">
                <a16:creationId xmlns:a16="http://schemas.microsoft.com/office/drawing/2014/main" id="{F9F28EC1-CD03-FD4E-84E9-DF8D0D0D36CF}"/>
              </a:ext>
            </a:extLst>
          </p:cNvPr>
          <p:cNvSpPr txBox="1"/>
          <p:nvPr/>
        </p:nvSpPr>
        <p:spPr>
          <a:xfrm>
            <a:off x="1921287" y="2459503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B8570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 DỤNG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B8570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6E6D87-D4D1-DD4F-9D6C-08B13724B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9"/>
          <a:stretch/>
        </p:blipFill>
        <p:spPr>
          <a:xfrm>
            <a:off x="0" y="4056710"/>
            <a:ext cx="4023620" cy="2801290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56EFEB49-30AF-7948-BDC6-BBD6766F5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07" y="1310650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1BB15AE9-FE80-214B-B70C-07D3ACC40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id="{E581290E-DB51-AF4E-938A-C24AD5C69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9036">
            <a:off x="9203766" y="1718196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07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767F8663-A745-4C2E-BE20-968955883BA3}"/>
              </a:ext>
            </a:extLst>
          </p:cNvPr>
          <p:cNvGrpSpPr/>
          <p:nvPr/>
        </p:nvGrpSpPr>
        <p:grpSpPr>
          <a:xfrm>
            <a:off x="618035" y="2454419"/>
            <a:ext cx="6630093" cy="1219757"/>
            <a:chOff x="854685" y="1576398"/>
            <a:chExt cx="6630093" cy="121975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525C222-4E1F-43F8-9CD3-97924865AA9E}"/>
                </a:ext>
              </a:extLst>
            </p:cNvPr>
            <p:cNvSpPr/>
            <p:nvPr/>
          </p:nvSpPr>
          <p:spPr>
            <a:xfrm>
              <a:off x="854685" y="1725036"/>
              <a:ext cx="128747" cy="922482"/>
            </a:xfrm>
            <a:prstGeom prst="rect">
              <a:avLst/>
            </a:prstGeom>
            <a:solidFill>
              <a:srgbClr val="B8570E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BF47D76-72A0-4315-A398-FC30BEF413D6}"/>
                </a:ext>
              </a:extLst>
            </p:cNvPr>
            <p:cNvSpPr txBox="1"/>
            <p:nvPr/>
          </p:nvSpPr>
          <p:spPr>
            <a:xfrm>
              <a:off x="1192410" y="1576398"/>
              <a:ext cx="6292368" cy="1219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Hãy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nêu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quy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tắc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đườn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g</a:t>
              </a:r>
              <a:r>
                <a:rPr lang="nl-NL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bộ</a:t>
              </a:r>
              <a:r>
                <a:rPr lang="nl-NL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mà</a:t>
              </a:r>
              <a:r>
                <a:rPr lang="nl-NL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em</a:t>
              </a:r>
              <a:r>
                <a:rPr lang="nl-NL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đã</a:t>
              </a:r>
              <a:r>
                <a:rPr lang="nl-NL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được</a:t>
              </a:r>
              <a:r>
                <a:rPr lang="nl-NL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học</a:t>
              </a:r>
              <a:r>
                <a:rPr lang="nl-NL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hôm</a:t>
              </a:r>
              <a:r>
                <a:rPr lang="nl-NL" sz="32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nay</a:t>
              </a:r>
              <a:endParaRPr lang="en-VN" sz="3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A42C8A7-E0DA-421D-9776-03B2687C059E}"/>
              </a:ext>
            </a:extLst>
          </p:cNvPr>
          <p:cNvGrpSpPr/>
          <p:nvPr/>
        </p:nvGrpSpPr>
        <p:grpSpPr>
          <a:xfrm>
            <a:off x="618035" y="4202101"/>
            <a:ext cx="6602946" cy="1569660"/>
            <a:chOff x="854685" y="1576713"/>
            <a:chExt cx="6602946" cy="156966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048CFB9-F36C-4331-95B2-A5882C11678B}"/>
                </a:ext>
              </a:extLst>
            </p:cNvPr>
            <p:cNvSpPr/>
            <p:nvPr/>
          </p:nvSpPr>
          <p:spPr>
            <a:xfrm>
              <a:off x="854685" y="1725036"/>
              <a:ext cx="128747" cy="922482"/>
            </a:xfrm>
            <a:prstGeom prst="rect">
              <a:avLst/>
            </a:prstGeom>
            <a:solidFill>
              <a:srgbClr val="B8570E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F85094C-1212-4425-A12F-55C30C1A23CA}"/>
                </a:ext>
              </a:extLst>
            </p:cNvPr>
            <p:cNvSpPr txBox="1"/>
            <p:nvPr/>
          </p:nvSpPr>
          <p:spPr>
            <a:xfrm>
              <a:off x="1165263" y="1576713"/>
              <a:ext cx="62923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Em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hãy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chia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sẻ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với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bạn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nhóm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quy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tắc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an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toàn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mà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em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đã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hiện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khi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đi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bộ</a:t>
              </a:r>
              <a:r>
                <a:rPr lang="nl-NL" sz="32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?</a:t>
              </a:r>
              <a:r>
                <a:rPr lang="en-VN" sz="3200" dirty="0">
                  <a:effectLst/>
                  <a:latin typeface="Cambria" panose="02040503050406030204" pitchFamily="18" charset="0"/>
                </a:rPr>
                <a:t> </a:t>
              </a:r>
              <a:endParaRPr lang="zh-CN" altLang="en-US" sz="3200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pic>
        <p:nvPicPr>
          <p:cNvPr id="23" name="图片 13">
            <a:extLst>
              <a:ext uri="{FF2B5EF4-FFF2-40B4-BE49-F238E27FC236}">
                <a16:creationId xmlns:a16="http://schemas.microsoft.com/office/drawing/2014/main" id="{4039507A-39E3-9642-A1A0-2509D06EE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81" y="2522789"/>
            <a:ext cx="4542338" cy="3364694"/>
          </a:xfrm>
          <a:prstGeom prst="rect">
            <a:avLst/>
          </a:prstGeom>
        </p:spPr>
      </p:pic>
      <p:sp>
        <p:nvSpPr>
          <p:cNvPr id="24" name="文本框 40">
            <a:extLst>
              <a:ext uri="{FF2B5EF4-FFF2-40B4-BE49-F238E27FC236}">
                <a16:creationId xmlns:a16="http://schemas.microsoft.com/office/drawing/2014/main" id="{ED9F8212-458E-1E47-A097-17EB70E6254D}"/>
              </a:ext>
            </a:extLst>
          </p:cNvPr>
          <p:cNvSpPr txBox="1"/>
          <p:nvPr/>
        </p:nvSpPr>
        <p:spPr>
          <a:xfrm>
            <a:off x="1921288" y="479944"/>
            <a:ext cx="8349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B8570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VẬN DỤNG</a:t>
            </a:r>
            <a:endParaRPr lang="zh-CN" altLang="en-US" sz="8800" dirty="0">
              <a:ln w="38100">
                <a:solidFill>
                  <a:schemeClr val="bg1"/>
                </a:solidFill>
                <a:prstDash val="solid"/>
              </a:ln>
              <a:solidFill>
                <a:srgbClr val="B8570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27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Em đi đường em nhớ (Hoàng Văn Yến) - Tốp ca-(480p).mp4" descr="y2meta.com - Em đi đường em nhớ (Hoàng Văn Yến) - Tốp ca-(480p).mp4">
            <a:hlinkClick r:id="" action="ppaction://media"/>
            <a:extLst>
              <a:ext uri="{FF2B5EF4-FFF2-40B4-BE49-F238E27FC236}">
                <a16:creationId xmlns:a16="http://schemas.microsoft.com/office/drawing/2014/main" id="{4408349C-69B6-3040-913E-E299E31C3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9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163E53C-01EB-4CFC-BC22-F669883B90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30" name="5fb7f4e6457c9">
            <a:hlinkClick r:id="" action="ppaction://media"/>
            <a:extLst>
              <a:ext uri="{FF2B5EF4-FFF2-40B4-BE49-F238E27FC236}">
                <a16:creationId xmlns:a16="http://schemas.microsoft.com/office/drawing/2014/main" id="{C0B51965-10C1-453B-8AEC-CFF0992C6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7538" y="-832902"/>
            <a:ext cx="406400" cy="406400"/>
          </a:xfrm>
          <a:prstGeom prst="rect">
            <a:avLst/>
          </a:prstGeom>
        </p:spPr>
      </p:pic>
      <p:sp>
        <p:nvSpPr>
          <p:cNvPr id="31" name="文本框 21">
            <a:extLst>
              <a:ext uri="{FF2B5EF4-FFF2-40B4-BE49-F238E27FC236}">
                <a16:creationId xmlns:a16="http://schemas.microsoft.com/office/drawing/2014/main" id="{BBBC19CE-5B87-8142-AA3D-4CAE621A98C1}"/>
              </a:ext>
            </a:extLst>
          </p:cNvPr>
          <p:cNvSpPr txBox="1"/>
          <p:nvPr/>
        </p:nvSpPr>
        <p:spPr>
          <a:xfrm>
            <a:off x="1577586" y="2032210"/>
            <a:ext cx="903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>
                <a:ln w="3810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chào</a:t>
            </a:r>
            <a:r>
              <a:rPr lang="en-US" altLang="zh-CN" sz="9600" dirty="0">
                <a:ln w="381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9600" dirty="0" err="1">
                <a:ln w="381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9600" dirty="0">
                <a:ln w="38100"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9600" dirty="0" err="1">
                <a:ln w="381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biệt</a:t>
            </a:r>
            <a:endParaRPr lang="zh-CN" altLang="en-US" sz="9600" dirty="0">
              <a:ln w="38100"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pic>
        <p:nvPicPr>
          <p:cNvPr id="33" name="图片 19">
            <a:extLst>
              <a:ext uri="{FF2B5EF4-FFF2-40B4-BE49-F238E27FC236}">
                <a16:creationId xmlns:a16="http://schemas.microsoft.com/office/drawing/2014/main" id="{18D38868-0FD7-4C43-9103-44E7A2B3A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6507" y="986512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822A5CCD-C036-3140-97D4-5D05BEFC9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35" name="图片 26">
            <a:extLst>
              <a:ext uri="{FF2B5EF4-FFF2-40B4-BE49-F238E27FC236}">
                <a16:creationId xmlns:a16="http://schemas.microsoft.com/office/drawing/2014/main" id="{57438215-E2A7-8F4C-BB6F-318EB2E18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27DD95-AA63-1C41-B644-9E8E3AAEE8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5" y="4311105"/>
            <a:ext cx="4290747" cy="2474045"/>
          </a:xfrm>
          <a:prstGeom prst="rect">
            <a:avLst/>
          </a:prstGeom>
        </p:spPr>
      </p:pic>
      <p:pic>
        <p:nvPicPr>
          <p:cNvPr id="37" name="图片 15">
            <a:extLst>
              <a:ext uri="{FF2B5EF4-FFF2-40B4-BE49-F238E27FC236}">
                <a16:creationId xmlns:a16="http://schemas.microsoft.com/office/drawing/2014/main" id="{E36339C5-92B9-DC4E-93C4-9D4E107E15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607" y="1310650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16">
            <a:extLst>
              <a:ext uri="{FF2B5EF4-FFF2-40B4-BE49-F238E27FC236}">
                <a16:creationId xmlns:a16="http://schemas.microsoft.com/office/drawing/2014/main" id="{1A4368BB-3104-9D4F-A118-E0EB42D48E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1327" y="1211567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20">
            <a:extLst>
              <a:ext uri="{FF2B5EF4-FFF2-40B4-BE49-F238E27FC236}">
                <a16:creationId xmlns:a16="http://schemas.microsoft.com/office/drawing/2014/main" id="{15A4009C-DB42-FE48-BDCF-1033051B3A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7943" y="2343354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0">
            <a:extLst>
              <a:ext uri="{FF2B5EF4-FFF2-40B4-BE49-F238E27FC236}">
                <a16:creationId xmlns:a16="http://schemas.microsoft.com/office/drawing/2014/main" id="{05209A76-69D1-0848-AE2C-64800E9B96D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10257877" y="3351418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32">
            <a:extLst>
              <a:ext uri="{FF2B5EF4-FFF2-40B4-BE49-F238E27FC236}">
                <a16:creationId xmlns:a16="http://schemas.microsoft.com/office/drawing/2014/main" id="{5ED5E32E-41B4-8A48-A03B-4C923B29DC0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2216387" y="3506309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5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36B24C-DB80-4905-A47B-163790E11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4999" b="21246"/>
          <a:stretch/>
        </p:blipFill>
        <p:spPr>
          <a:xfrm>
            <a:off x="-2" y="76199"/>
            <a:ext cx="12192000" cy="68580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B6ECBF1-2028-4CC2-8CC3-1286A380DB27}"/>
              </a:ext>
            </a:extLst>
          </p:cNvPr>
          <p:cNvSpPr txBox="1"/>
          <p:nvPr/>
        </p:nvSpPr>
        <p:spPr>
          <a:xfrm>
            <a:off x="3875672" y="692696"/>
            <a:ext cx="4440655" cy="2518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rgbClr val="FEC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87号-萌趣幸运体" panose="00000500000000000000" pitchFamily="2" charset="-122"/>
                <a:ea typeface="字魂187号-萌趣幸运体" panose="00000500000000000000" pitchFamily="2" charset="-122"/>
              </a:rPr>
              <a:t>01</a:t>
            </a:r>
            <a:endParaRPr lang="zh-CN" altLang="en-US" sz="11500" dirty="0">
              <a:solidFill>
                <a:srgbClr val="FEC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87号-萌趣幸运体" panose="00000500000000000000" pitchFamily="2" charset="-122"/>
              <a:ea typeface="字魂187号-萌趣幸运体" panose="00000500000000000000" pitchFamily="2" charset="-122"/>
            </a:endParaRPr>
          </a:p>
        </p:txBody>
      </p:sp>
      <p:sp>
        <p:nvSpPr>
          <p:cNvPr id="20" name="文本框 40">
            <a:extLst>
              <a:ext uri="{FF2B5EF4-FFF2-40B4-BE49-F238E27FC236}">
                <a16:creationId xmlns:a16="http://schemas.microsoft.com/office/drawing/2014/main" id="{F9F28EC1-CD03-FD4E-84E9-DF8D0D0D36CF}"/>
              </a:ext>
            </a:extLst>
          </p:cNvPr>
          <p:cNvSpPr txBox="1"/>
          <p:nvPr/>
        </p:nvSpPr>
        <p:spPr>
          <a:xfrm>
            <a:off x="1921287" y="2459503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B8570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KHỞI ĐỘNG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B8570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6E6D87-D4D1-DD4F-9D6C-08B13724B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9"/>
          <a:stretch/>
        </p:blipFill>
        <p:spPr>
          <a:xfrm>
            <a:off x="0" y="4056710"/>
            <a:ext cx="4023620" cy="2801290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56EFEB49-30AF-7948-BDC6-BBD6766F5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07" y="1310650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1BB15AE9-FE80-214B-B70C-07D3ACC40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id="{E581290E-DB51-AF4E-938A-C24AD5C69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9036">
            <a:off x="9203766" y="1718196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19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D0085A47-278C-4799-8967-2E49F3EE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04664"/>
            <a:ext cx="650183" cy="79208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63EDB4E-5EA5-435F-865C-C2A5EB7663A6}"/>
              </a:ext>
            </a:extLst>
          </p:cNvPr>
          <p:cNvGrpSpPr/>
          <p:nvPr/>
        </p:nvGrpSpPr>
        <p:grpSpPr>
          <a:xfrm>
            <a:off x="3484039" y="498339"/>
            <a:ext cx="5499620" cy="1413951"/>
            <a:chOff x="2995613" y="498339"/>
            <a:chExt cx="4354673" cy="141395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C6CBCFF-D07A-4F96-AC35-46911E62073E}"/>
                </a:ext>
              </a:extLst>
            </p:cNvPr>
            <p:cNvSpPr txBox="1"/>
            <p:nvPr/>
          </p:nvSpPr>
          <p:spPr>
            <a:xfrm>
              <a:off x="3856034" y="498339"/>
              <a:ext cx="26338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dirty="0">
                  <a:solidFill>
                    <a:srgbClr val="B8570E"/>
                  </a:solidFill>
                  <a:latin typeface="#9Slide07 IcielCrocante" panose="02000000000000000000" pitchFamily="2" charset="77"/>
                  <a:ea typeface="字魂59号-创粗黑" panose="00000500000000000000" pitchFamily="2" charset="-122"/>
                </a:rPr>
                <a:t>TRÒ CHƠI</a:t>
              </a:r>
              <a:endParaRPr lang="zh-CN" altLang="en-US" sz="4800" dirty="0">
                <a:solidFill>
                  <a:srgbClr val="B8570E"/>
                </a:solidFill>
                <a:latin typeface="#9Slide07 IcielCrocante" panose="02000000000000000000" pitchFamily="2" charset="77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0E8E0B-F799-40CC-94C6-2EBE5AE20911}"/>
                </a:ext>
              </a:extLst>
            </p:cNvPr>
            <p:cNvSpPr txBox="1"/>
            <p:nvPr/>
          </p:nvSpPr>
          <p:spPr>
            <a:xfrm>
              <a:off x="2995613" y="1265959"/>
              <a:ext cx="4354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 dirty="0" err="1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Đi</a:t>
              </a:r>
              <a:r>
                <a:rPr lang="en-US" altLang="zh-CN" sz="3600" dirty="0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 </a:t>
              </a:r>
              <a:r>
                <a:rPr lang="en-US" altLang="zh-CN" sz="3600" dirty="0" err="1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theo</a:t>
              </a:r>
              <a:r>
                <a:rPr lang="en-US" altLang="zh-CN" sz="3600" dirty="0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 </a:t>
              </a:r>
              <a:r>
                <a:rPr lang="en-US" altLang="zh-CN" sz="3600" dirty="0" err="1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đèn</a:t>
              </a:r>
              <a:r>
                <a:rPr lang="en-US" altLang="zh-CN" sz="3600" dirty="0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 </a:t>
              </a:r>
              <a:r>
                <a:rPr lang="en-US" altLang="zh-CN" sz="3600" dirty="0" err="1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tín</a:t>
              </a:r>
              <a:r>
                <a:rPr lang="en-US" altLang="zh-CN" sz="3600" dirty="0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 </a:t>
              </a:r>
              <a:r>
                <a:rPr lang="en-US" altLang="zh-CN" sz="3600" dirty="0" err="1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hiệu</a:t>
              </a:r>
              <a:r>
                <a:rPr lang="en-US" altLang="zh-CN" sz="3600" dirty="0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 </a:t>
              </a:r>
              <a:r>
                <a:rPr lang="en-US" altLang="zh-CN" sz="3600" dirty="0" err="1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giao</a:t>
              </a:r>
              <a:r>
                <a:rPr lang="en-US" altLang="zh-CN" sz="3600" dirty="0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 </a:t>
              </a:r>
              <a:r>
                <a:rPr lang="en-US" altLang="zh-CN" sz="3600" dirty="0" err="1">
                  <a:latin typeface="#9Slide05 SVNSteady" pitchFamily="2" charset="0"/>
                  <a:ea typeface="字魂58号-创中黑" panose="00000500000000000000" pitchFamily="2" charset="-122"/>
                  <a:cs typeface="#9Slide03 Arima Madurai Light" pitchFamily="2" charset="77"/>
                </a:rPr>
                <a:t>thông</a:t>
              </a:r>
              <a:endParaRPr lang="zh-CN" altLang="en-US" sz="3600" dirty="0">
                <a:latin typeface="#9Slide05 SVNSteady" pitchFamily="2" charset="0"/>
                <a:ea typeface="字魂58号-创中黑" panose="00000500000000000000" pitchFamily="2" charset="-122"/>
                <a:cs typeface="#9Slide03 Arima Madurai Light" pitchFamily="2" charset="77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45B2B5BC-B79F-4D92-80F9-D915C91A7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7504" y="1329336"/>
            <a:ext cx="4464496" cy="557904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783C017-C990-406B-8630-47755842458F}"/>
              </a:ext>
            </a:extLst>
          </p:cNvPr>
          <p:cNvGrpSpPr/>
          <p:nvPr/>
        </p:nvGrpSpPr>
        <p:grpSpPr>
          <a:xfrm>
            <a:off x="1021315" y="2017869"/>
            <a:ext cx="6706189" cy="1399550"/>
            <a:chOff x="1149223" y="1643025"/>
            <a:chExt cx="6706189" cy="1399550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9C5D6FD-FE2D-47AB-AE06-63C6DEB54C2C}"/>
                </a:ext>
              </a:extLst>
            </p:cNvPr>
            <p:cNvSpPr txBox="1"/>
            <p:nvPr/>
          </p:nvSpPr>
          <p:spPr>
            <a:xfrm>
              <a:off x="1149223" y="1643025"/>
              <a:ext cx="1834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 err="1">
                  <a:solidFill>
                    <a:srgbClr val="00B05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Đèn</a:t>
              </a:r>
              <a:r>
                <a:rPr lang="en-US" altLang="zh-CN" sz="2400" dirty="0">
                  <a:solidFill>
                    <a:srgbClr val="00B05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solidFill>
                    <a:srgbClr val="00B05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xanh</a:t>
              </a:r>
              <a:endParaRPr lang="zh-CN" altLang="en-US" sz="2400" dirty="0">
                <a:solidFill>
                  <a:srgbClr val="00B050"/>
                </a:solidFill>
                <a:latin typeface="#9Slide04 Yeseva One" pitchFamily="2" charset="77"/>
                <a:ea typeface="字魂7号-温暖童稚体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82C6347-1848-46D3-BC3C-72DE6D688854}"/>
                </a:ext>
              </a:extLst>
            </p:cNvPr>
            <p:cNvSpPr txBox="1"/>
            <p:nvPr/>
          </p:nvSpPr>
          <p:spPr>
            <a:xfrm>
              <a:off x="1183265" y="2104690"/>
              <a:ext cx="6672147" cy="93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đứng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sau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đưa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tay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lên</a:t>
              </a:r>
              <a:r>
                <a:rPr lang="en-VN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vai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đứng</a:t>
              </a:r>
              <a:r>
                <a:rPr lang="nl-NL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trước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làm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thành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một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đoàn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tàu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di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chuyển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thật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nhanh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9" name="组合 11">
            <a:extLst>
              <a:ext uri="{FF2B5EF4-FFF2-40B4-BE49-F238E27FC236}">
                <a16:creationId xmlns:a16="http://schemas.microsoft.com/office/drawing/2014/main" id="{86477978-70BF-0245-96FE-8ED6D1C15354}"/>
              </a:ext>
            </a:extLst>
          </p:cNvPr>
          <p:cNvGrpSpPr/>
          <p:nvPr/>
        </p:nvGrpSpPr>
        <p:grpSpPr>
          <a:xfrm>
            <a:off x="1061592" y="5118411"/>
            <a:ext cx="6738978" cy="956352"/>
            <a:chOff x="1025210" y="1643025"/>
            <a:chExt cx="6738978" cy="956352"/>
          </a:xfrm>
        </p:grpSpPr>
        <p:sp>
          <p:nvSpPr>
            <p:cNvPr id="20" name="文本框 9">
              <a:extLst>
                <a:ext uri="{FF2B5EF4-FFF2-40B4-BE49-F238E27FC236}">
                  <a16:creationId xmlns:a16="http://schemas.microsoft.com/office/drawing/2014/main" id="{4977FA93-EE55-2C42-A1B2-27F8864CE870}"/>
                </a:ext>
              </a:extLst>
            </p:cNvPr>
            <p:cNvSpPr txBox="1"/>
            <p:nvPr/>
          </p:nvSpPr>
          <p:spPr>
            <a:xfrm>
              <a:off x="1025210" y="1643025"/>
              <a:ext cx="1385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 err="1">
                  <a:solidFill>
                    <a:srgbClr val="FF000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Đèn</a:t>
              </a:r>
              <a:r>
                <a:rPr lang="en-US" altLang="zh-CN" sz="2400" dirty="0">
                  <a:solidFill>
                    <a:srgbClr val="FF000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solidFill>
                    <a:srgbClr val="FF000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đỏ</a:t>
              </a:r>
              <a:endParaRPr lang="zh-CN" altLang="en-US" sz="2400" dirty="0">
                <a:solidFill>
                  <a:srgbClr val="FF0000"/>
                </a:solidFill>
                <a:latin typeface="#9Slide04 Yeseva One" pitchFamily="2" charset="77"/>
                <a:ea typeface="字魂7号-温暖童稚体" panose="00000500000000000000" pitchFamily="2" charset="-122"/>
              </a:endParaRPr>
            </a:p>
          </p:txBody>
        </p:sp>
        <p:sp>
          <p:nvSpPr>
            <p:cNvPr id="21" name="文本框 10">
              <a:extLst>
                <a:ext uri="{FF2B5EF4-FFF2-40B4-BE49-F238E27FC236}">
                  <a16:creationId xmlns:a16="http://schemas.microsoft.com/office/drawing/2014/main" id="{01AC5AB8-BC0D-2348-A039-DE56037FEE12}"/>
                </a:ext>
              </a:extLst>
            </p:cNvPr>
            <p:cNvSpPr txBox="1"/>
            <p:nvPr/>
          </p:nvSpPr>
          <p:spPr>
            <a:xfrm>
              <a:off x="1092041" y="2104690"/>
              <a:ext cx="6672147" cy="494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Khoanh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hai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tay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trước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ngực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dừng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lại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2" name="组合 11">
            <a:extLst>
              <a:ext uri="{FF2B5EF4-FFF2-40B4-BE49-F238E27FC236}">
                <a16:creationId xmlns:a16="http://schemas.microsoft.com/office/drawing/2014/main" id="{D17CAF5D-1331-614C-82F1-FF41F2DBD08D}"/>
              </a:ext>
            </a:extLst>
          </p:cNvPr>
          <p:cNvGrpSpPr/>
          <p:nvPr/>
        </p:nvGrpSpPr>
        <p:grpSpPr>
          <a:xfrm>
            <a:off x="1038335" y="3568140"/>
            <a:ext cx="6706189" cy="1399550"/>
            <a:chOff x="1149223" y="1643025"/>
            <a:chExt cx="6706189" cy="1399550"/>
          </a:xfrm>
        </p:grpSpPr>
        <p:sp>
          <p:nvSpPr>
            <p:cNvPr id="23" name="文本框 9">
              <a:extLst>
                <a:ext uri="{FF2B5EF4-FFF2-40B4-BE49-F238E27FC236}">
                  <a16:creationId xmlns:a16="http://schemas.microsoft.com/office/drawing/2014/main" id="{03D52657-9253-9E4F-AFCD-84980853FA0F}"/>
                </a:ext>
              </a:extLst>
            </p:cNvPr>
            <p:cNvSpPr txBox="1"/>
            <p:nvPr/>
          </p:nvSpPr>
          <p:spPr>
            <a:xfrm>
              <a:off x="1149223" y="1643025"/>
              <a:ext cx="1834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400" dirty="0" err="1">
                  <a:solidFill>
                    <a:srgbClr val="FFC00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Đèn</a:t>
              </a:r>
              <a:r>
                <a:rPr lang="en-US" altLang="zh-CN" sz="2400" dirty="0">
                  <a:solidFill>
                    <a:srgbClr val="FFC00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 </a:t>
              </a:r>
              <a:r>
                <a:rPr lang="en-US" altLang="zh-CN" sz="2400" dirty="0" err="1">
                  <a:solidFill>
                    <a:srgbClr val="FFC000"/>
                  </a:solidFill>
                  <a:latin typeface="#9Slide04 Yeseva One" pitchFamily="2" charset="77"/>
                  <a:ea typeface="字魂7号-温暖童稚体" panose="00000500000000000000" pitchFamily="2" charset="-122"/>
                </a:rPr>
                <a:t>vàng</a:t>
              </a:r>
              <a:endParaRPr lang="zh-CN" altLang="en-US" sz="2400" dirty="0">
                <a:solidFill>
                  <a:srgbClr val="FFC000"/>
                </a:solidFill>
                <a:latin typeface="#9Slide04 Yeseva One" pitchFamily="2" charset="77"/>
                <a:ea typeface="字魂7号-温暖童稚体" panose="00000500000000000000" pitchFamily="2" charset="-122"/>
              </a:endParaRPr>
            </a:p>
          </p:txBody>
        </p:sp>
        <p:sp>
          <p:nvSpPr>
            <p:cNvPr id="24" name="文本框 10">
              <a:extLst>
                <a:ext uri="{FF2B5EF4-FFF2-40B4-BE49-F238E27FC236}">
                  <a16:creationId xmlns:a16="http://schemas.microsoft.com/office/drawing/2014/main" id="{A5DF72D7-9C03-6C4D-9EAC-94B4B0A1D11C}"/>
                </a:ext>
              </a:extLst>
            </p:cNvPr>
            <p:cNvSpPr txBox="1"/>
            <p:nvPr/>
          </p:nvSpPr>
          <p:spPr>
            <a:xfrm>
              <a:off x="1183265" y="2104690"/>
              <a:ext cx="6672147" cy="93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đứng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sau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đưa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tay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lên</a:t>
              </a:r>
              <a:r>
                <a:rPr lang="en-VN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vai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người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đứng</a:t>
              </a:r>
              <a:r>
                <a:rPr lang="nl-NL" sz="2400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trước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làm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thành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một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đoàn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tàu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và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di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chuyển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thật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4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chậm</a:t>
              </a:r>
              <a:r>
                <a:rPr lang="nl-NL" sz="24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36B24C-DB80-4905-A47B-163790E114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r="14999" b="21246"/>
          <a:stretch/>
        </p:blipFill>
        <p:spPr>
          <a:xfrm>
            <a:off x="-2" y="76199"/>
            <a:ext cx="12192000" cy="68580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B6ECBF1-2028-4CC2-8CC3-1286A380DB27}"/>
              </a:ext>
            </a:extLst>
          </p:cNvPr>
          <p:cNvSpPr txBox="1"/>
          <p:nvPr/>
        </p:nvSpPr>
        <p:spPr>
          <a:xfrm>
            <a:off x="3875672" y="692696"/>
            <a:ext cx="44406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rgbClr val="FEC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87号-萌趣幸运体" panose="00000500000000000000" pitchFamily="2" charset="-122"/>
                <a:ea typeface="字魂187号-萌趣幸运体" panose="00000500000000000000" pitchFamily="2" charset="-122"/>
              </a:rPr>
              <a:t>02</a:t>
            </a:r>
            <a:endParaRPr lang="zh-CN" altLang="en-US" sz="11500" dirty="0">
              <a:solidFill>
                <a:srgbClr val="FEC9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187号-萌趣幸运体" panose="00000500000000000000" pitchFamily="2" charset="-122"/>
              <a:ea typeface="字魂187号-萌趣幸运体" panose="00000500000000000000" pitchFamily="2" charset="-122"/>
            </a:endParaRPr>
          </a:p>
        </p:txBody>
      </p:sp>
      <p:sp>
        <p:nvSpPr>
          <p:cNvPr id="20" name="文本框 40">
            <a:extLst>
              <a:ext uri="{FF2B5EF4-FFF2-40B4-BE49-F238E27FC236}">
                <a16:creationId xmlns:a16="http://schemas.microsoft.com/office/drawing/2014/main" id="{F9F28EC1-CD03-FD4E-84E9-DF8D0D0D36CF}"/>
              </a:ext>
            </a:extLst>
          </p:cNvPr>
          <p:cNvSpPr txBox="1"/>
          <p:nvPr/>
        </p:nvSpPr>
        <p:spPr>
          <a:xfrm>
            <a:off x="1921287" y="2459503"/>
            <a:ext cx="834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B8570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IcielCrocante" panose="02000000000000000000" pitchFamily="2" charset="0"/>
                <a:ea typeface="字魂21号-不齐素圆体" panose="00000500000000000000" pitchFamily="2" charset="-122"/>
              </a:rPr>
              <a:t>KHÁM PHÁ</a:t>
            </a:r>
            <a:endParaRPr lang="zh-CN" altLang="en-US" sz="12000" dirty="0">
              <a:ln w="38100">
                <a:solidFill>
                  <a:schemeClr val="bg1"/>
                </a:solidFill>
                <a:prstDash val="solid"/>
              </a:ln>
              <a:solidFill>
                <a:srgbClr val="B8570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#9Slide07 IcielCrocante" panose="02000000000000000000" pitchFamily="2" charset="0"/>
              <a:ea typeface="字魂21号-不齐素圆体" panose="00000500000000000000" pitchFamily="2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6E6D87-D4D1-DD4F-9D6C-08B13724B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9"/>
          <a:stretch/>
        </p:blipFill>
        <p:spPr>
          <a:xfrm>
            <a:off x="0" y="4056710"/>
            <a:ext cx="4023620" cy="2801290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56EFEB49-30AF-7948-BDC6-BBD6766F5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07" y="1310650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1BB15AE9-FE80-214B-B70C-07D3ACC40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id="{E581290E-DB51-AF4E-938A-C24AD5C69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09036">
            <a:off x="9203766" y="1718196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05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D0085A47-278C-4799-8967-2E49F3EE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04664"/>
            <a:ext cx="650183" cy="79208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63EDB4E-5EA5-435F-865C-C2A5EB7663A6}"/>
              </a:ext>
            </a:extLst>
          </p:cNvPr>
          <p:cNvGrpSpPr/>
          <p:nvPr/>
        </p:nvGrpSpPr>
        <p:grpSpPr>
          <a:xfrm>
            <a:off x="1137943" y="476672"/>
            <a:ext cx="9916114" cy="646331"/>
            <a:chOff x="1137943" y="476672"/>
            <a:chExt cx="9916114" cy="64633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C6CBCFF-D07A-4F96-AC35-46911E62073E}"/>
                </a:ext>
              </a:extLst>
            </p:cNvPr>
            <p:cNvSpPr txBox="1"/>
            <p:nvPr/>
          </p:nvSpPr>
          <p:spPr>
            <a:xfrm>
              <a:off x="1137943" y="476672"/>
              <a:ext cx="2437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Hoạt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động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1:</a:t>
              </a:r>
              <a:endParaRPr lang="zh-CN" altLang="en-US" sz="3600" dirty="0">
                <a:solidFill>
                  <a:srgbClr val="B8570E"/>
                </a:solidFill>
                <a:latin typeface="#9Slide05 SVNSteady" pitchFamily="2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0E8E0B-F799-40CC-94C6-2EBE5AE20911}"/>
                </a:ext>
              </a:extLst>
            </p:cNvPr>
            <p:cNvSpPr txBox="1"/>
            <p:nvPr/>
          </p:nvSpPr>
          <p:spPr>
            <a:xfrm>
              <a:off x="3724037" y="544725"/>
              <a:ext cx="7330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Tìm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hiểu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các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quy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tắc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an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toàn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khi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đi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bộ</a:t>
              </a:r>
              <a:r>
                <a:rPr lang="en-VN" sz="2800" dirty="0">
                  <a:effectLst/>
                  <a:latin typeface="#9Slide04 Yeseva One" pitchFamily="2" charset="77"/>
                </a:rPr>
                <a:t> </a:t>
              </a:r>
              <a:endParaRPr lang="zh-CN" altLang="en-US" sz="2800" dirty="0">
                <a:latin typeface="#9Slide04 Yeseva One" pitchFamily="2" charset="77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448DE6-A20B-485C-A124-400628368CBF}"/>
              </a:ext>
            </a:extLst>
          </p:cNvPr>
          <p:cNvGrpSpPr/>
          <p:nvPr/>
        </p:nvGrpSpPr>
        <p:grpSpPr>
          <a:xfrm>
            <a:off x="-312712" y="1067945"/>
            <a:ext cx="7200800" cy="5273601"/>
            <a:chOff x="5112264" y="975251"/>
            <a:chExt cx="7200800" cy="527360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4FC9711-0488-44C9-BA7E-E62191C98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" t="19690" r="8549" b="16377"/>
            <a:stretch/>
          </p:blipFill>
          <p:spPr>
            <a:xfrm>
              <a:off x="5112264" y="975251"/>
              <a:ext cx="7200800" cy="5273601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D2C47CF-1165-4520-86C0-720D5B9D8F2C}"/>
                </a:ext>
              </a:extLst>
            </p:cNvPr>
            <p:cNvGrpSpPr/>
            <p:nvPr/>
          </p:nvGrpSpPr>
          <p:grpSpPr>
            <a:xfrm>
              <a:off x="6384862" y="2396247"/>
              <a:ext cx="5231661" cy="2764978"/>
              <a:chOff x="912254" y="2438638"/>
              <a:chExt cx="5231661" cy="2764978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7A0152F-3BAB-45DB-A01A-85812B48C239}"/>
                  </a:ext>
                </a:extLst>
              </p:cNvPr>
              <p:cNvSpPr/>
              <p:nvPr/>
            </p:nvSpPr>
            <p:spPr>
              <a:xfrm>
                <a:off x="1081927" y="2438638"/>
                <a:ext cx="469704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Quan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sát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tranh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và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cho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biết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:</a:t>
                </a:r>
                <a:endParaRPr lang="zh-CN" altLang="en-US" sz="2800" b="1" dirty="0">
                  <a:solidFill>
                    <a:srgbClr val="B8570E"/>
                  </a:solidFill>
                  <a:latin typeface="Cambria" panose="02040503050406030204" pitchFamily="18" charset="0"/>
                  <a:ea typeface="字魂7号-温暖童稚体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7E99501-677F-45B7-845F-2AFB930B936E}"/>
                  </a:ext>
                </a:extLst>
              </p:cNvPr>
              <p:cNvSpPr/>
              <p:nvPr/>
            </p:nvSpPr>
            <p:spPr>
              <a:xfrm>
                <a:off x="912254" y="3090665"/>
                <a:ext cx="5231661" cy="2112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Việc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đi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bộ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đã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đảm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bảo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an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toàn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chưa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?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Vì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sao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?</a:t>
                </a:r>
                <a:endParaRPr lang="en-VN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Khi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đi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bộ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chúng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cần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tuân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thủ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quy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tắc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an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toàn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nl-NL" sz="2800" dirty="0" err="1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nào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</a:rPr>
                  <a:t>?</a:t>
                </a:r>
                <a:endParaRPr lang="en-VN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49A4F8D-D4AD-B449-8D70-6CF510226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63" y="1270165"/>
            <a:ext cx="4939220" cy="48691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B2C0FC0-FF24-294C-B1E5-047875A5C622}"/>
              </a:ext>
            </a:extLst>
          </p:cNvPr>
          <p:cNvGrpSpPr/>
          <p:nvPr/>
        </p:nvGrpSpPr>
        <p:grpSpPr>
          <a:xfrm>
            <a:off x="3287688" y="1599466"/>
            <a:ext cx="4697047" cy="4910284"/>
            <a:chOff x="6231433" y="1598106"/>
            <a:chExt cx="4697047" cy="49102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C9DCF22-6875-F745-BAEC-B4FEB9B4C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1433" y="1886496"/>
              <a:ext cx="4697047" cy="462189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D385A0-CF06-2A4C-A502-88FB96A60C1B}"/>
                </a:ext>
              </a:extLst>
            </p:cNvPr>
            <p:cNvSpPr txBox="1"/>
            <p:nvPr/>
          </p:nvSpPr>
          <p:spPr>
            <a:xfrm>
              <a:off x="6945328" y="1598106"/>
              <a:ext cx="33123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000" dirty="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#9Slide07 IcielCrocante" panose="02000000000000000000" pitchFamily="2" charset="77"/>
                </a:rPr>
                <a:t>Thảo luận nhóm đôi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3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D0085A47-278C-4799-8967-2E49F3EE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04664"/>
            <a:ext cx="650183" cy="79208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63EDB4E-5EA5-435F-865C-C2A5EB7663A6}"/>
              </a:ext>
            </a:extLst>
          </p:cNvPr>
          <p:cNvGrpSpPr/>
          <p:nvPr/>
        </p:nvGrpSpPr>
        <p:grpSpPr>
          <a:xfrm>
            <a:off x="1137943" y="476672"/>
            <a:ext cx="9916114" cy="646331"/>
            <a:chOff x="1137943" y="476672"/>
            <a:chExt cx="9916114" cy="64633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C6CBCFF-D07A-4F96-AC35-46911E62073E}"/>
                </a:ext>
              </a:extLst>
            </p:cNvPr>
            <p:cNvSpPr txBox="1"/>
            <p:nvPr/>
          </p:nvSpPr>
          <p:spPr>
            <a:xfrm>
              <a:off x="1137943" y="476672"/>
              <a:ext cx="2437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Hoạt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động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1:</a:t>
              </a:r>
              <a:endParaRPr lang="zh-CN" altLang="en-US" sz="3600" dirty="0">
                <a:solidFill>
                  <a:srgbClr val="B8570E"/>
                </a:solidFill>
                <a:latin typeface="#9Slide05 SVNSteady" pitchFamily="2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0E8E0B-F799-40CC-94C6-2EBE5AE20911}"/>
                </a:ext>
              </a:extLst>
            </p:cNvPr>
            <p:cNvSpPr txBox="1"/>
            <p:nvPr/>
          </p:nvSpPr>
          <p:spPr>
            <a:xfrm>
              <a:off x="3724037" y="544725"/>
              <a:ext cx="7330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Tìm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hiểu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các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quy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tắc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an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toàn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khi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đi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bộ</a:t>
              </a:r>
              <a:r>
                <a:rPr lang="en-VN" sz="2800" dirty="0">
                  <a:effectLst/>
                  <a:latin typeface="#9Slide04 Yeseva One" pitchFamily="2" charset="77"/>
                </a:rPr>
                <a:t> </a:t>
              </a:r>
              <a:endParaRPr lang="zh-CN" altLang="en-US" sz="2800" dirty="0">
                <a:latin typeface="#9Slide04 Yeseva One" pitchFamily="2" charset="77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49A4F8D-D4AD-B449-8D70-6CF510226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63" y="1270165"/>
            <a:ext cx="4939220" cy="4869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EEA290-204C-AD4F-997C-763AFA011CBA}"/>
              </a:ext>
            </a:extLst>
          </p:cNvPr>
          <p:cNvSpPr txBox="1"/>
          <p:nvPr/>
        </p:nvSpPr>
        <p:spPr>
          <a:xfrm>
            <a:off x="886525" y="2274838"/>
            <a:ext cx="5378389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0" i="0" dirty="0">
                <a:effectLst/>
                <a:latin typeface="Cambria" panose="02040503050406030204" pitchFamily="18" charset="0"/>
              </a:rPr>
              <a:t>Việc đi bộ của các bạn đã đảm bảo an toàn vì các bạn đã tuân thủ quy tắc giao thông đường bộ.</a:t>
            </a:r>
            <a:endParaRPr lang="en-VN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1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D0085A47-278C-4799-8967-2E49F3EE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04664"/>
            <a:ext cx="650183" cy="79208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63EDB4E-5EA5-435F-865C-C2A5EB7663A6}"/>
              </a:ext>
            </a:extLst>
          </p:cNvPr>
          <p:cNvGrpSpPr/>
          <p:nvPr/>
        </p:nvGrpSpPr>
        <p:grpSpPr>
          <a:xfrm>
            <a:off x="1137943" y="476672"/>
            <a:ext cx="9916114" cy="646331"/>
            <a:chOff x="1137943" y="476672"/>
            <a:chExt cx="9916114" cy="64633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C6CBCFF-D07A-4F96-AC35-46911E62073E}"/>
                </a:ext>
              </a:extLst>
            </p:cNvPr>
            <p:cNvSpPr txBox="1"/>
            <p:nvPr/>
          </p:nvSpPr>
          <p:spPr>
            <a:xfrm>
              <a:off x="1137943" y="476672"/>
              <a:ext cx="2437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Hoạt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động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1:</a:t>
              </a:r>
              <a:endParaRPr lang="zh-CN" altLang="en-US" sz="3600" dirty="0">
                <a:solidFill>
                  <a:srgbClr val="B8570E"/>
                </a:solidFill>
                <a:latin typeface="#9Slide05 SVNSteady" pitchFamily="2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0E8E0B-F799-40CC-94C6-2EBE5AE20911}"/>
                </a:ext>
              </a:extLst>
            </p:cNvPr>
            <p:cNvSpPr txBox="1"/>
            <p:nvPr/>
          </p:nvSpPr>
          <p:spPr>
            <a:xfrm>
              <a:off x="3724037" y="544725"/>
              <a:ext cx="73300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Tìm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hiểu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các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quy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tắc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an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toàn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khi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đi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bộ</a:t>
              </a:r>
              <a:r>
                <a:rPr lang="en-VN" sz="2800" dirty="0">
                  <a:effectLst/>
                  <a:latin typeface="#9Slide04 Yeseva One" pitchFamily="2" charset="77"/>
                </a:rPr>
                <a:t> </a:t>
              </a:r>
              <a:endParaRPr lang="zh-CN" altLang="en-US" sz="2800" dirty="0">
                <a:latin typeface="#9Slide04 Yeseva One" pitchFamily="2" charset="77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49A4F8D-D4AD-B449-8D70-6CF510226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91" y="1306819"/>
            <a:ext cx="4939220" cy="4869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7D02E-CB9B-C241-BA71-4D17DC26E0E5}"/>
              </a:ext>
            </a:extLst>
          </p:cNvPr>
          <p:cNvSpPr txBox="1"/>
          <p:nvPr/>
        </p:nvSpPr>
        <p:spPr>
          <a:xfrm>
            <a:off x="479376" y="1354215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Khi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đi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bộ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chúng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ta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cần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tuân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thủ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những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quy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tắc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an </a:t>
            </a:r>
            <a:r>
              <a:rPr lang="en-US" sz="32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toàn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:</a:t>
            </a:r>
            <a:endParaRPr lang="en-VN" sz="20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236325-279D-B745-A649-3C354B339735}"/>
              </a:ext>
            </a:extLst>
          </p:cNvPr>
          <p:cNvSpPr txBox="1"/>
          <p:nvPr/>
        </p:nvSpPr>
        <p:spPr>
          <a:xfrm>
            <a:off x="659396" y="2478829"/>
            <a:ext cx="58326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Sang đường khi có sự có mặt của người lớn và đi trên phần đường của người đi bộ.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Đi cầu vượt qua đường cho người đi bộ.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Sử dụng hầm đi bộ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Đi theo tín hiệu của đèn giao thông và sự có mặt của người lớn.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Đi trên phần lề đường hoặc vỉa hè…</a:t>
            </a:r>
          </a:p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7014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D0085A47-278C-4799-8967-2E49F3EE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04664"/>
            <a:ext cx="650183" cy="79208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63EDB4E-5EA5-435F-865C-C2A5EB7663A6}"/>
              </a:ext>
            </a:extLst>
          </p:cNvPr>
          <p:cNvGrpSpPr/>
          <p:nvPr/>
        </p:nvGrpSpPr>
        <p:grpSpPr>
          <a:xfrm>
            <a:off x="1137943" y="476672"/>
            <a:ext cx="10574680" cy="1040161"/>
            <a:chOff x="1137943" y="476672"/>
            <a:chExt cx="10574680" cy="104016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C6CBCFF-D07A-4F96-AC35-46911E62073E}"/>
                </a:ext>
              </a:extLst>
            </p:cNvPr>
            <p:cNvSpPr txBox="1"/>
            <p:nvPr/>
          </p:nvSpPr>
          <p:spPr>
            <a:xfrm>
              <a:off x="1137943" y="476672"/>
              <a:ext cx="2437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Hoạt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động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2:</a:t>
              </a:r>
              <a:endParaRPr lang="zh-CN" altLang="en-US" sz="3600" dirty="0">
                <a:solidFill>
                  <a:srgbClr val="B8570E"/>
                </a:solidFill>
                <a:latin typeface="#9Slide05 SVNSteady" pitchFamily="2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0E8E0B-F799-40CC-94C6-2EBE5AE20911}"/>
                </a:ext>
              </a:extLst>
            </p:cNvPr>
            <p:cNvSpPr txBox="1"/>
            <p:nvPr/>
          </p:nvSpPr>
          <p:spPr>
            <a:xfrm>
              <a:off x="3629438" y="562726"/>
              <a:ext cx="8083185" cy="9541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Tìm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hiểu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sự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cần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thiết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phải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tuân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thủ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quy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tắc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an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toàn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khi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đi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bộ</a:t>
              </a:r>
              <a:endParaRPr lang="zh-CN" altLang="en-US" sz="2800" dirty="0">
                <a:latin typeface="#9Slide04 Yeseva One" pitchFamily="2" charset="77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448DE6-A20B-485C-A124-400628368CBF}"/>
              </a:ext>
            </a:extLst>
          </p:cNvPr>
          <p:cNvGrpSpPr/>
          <p:nvPr/>
        </p:nvGrpSpPr>
        <p:grpSpPr>
          <a:xfrm>
            <a:off x="-312712" y="1067945"/>
            <a:ext cx="7200800" cy="5273601"/>
            <a:chOff x="5112264" y="975251"/>
            <a:chExt cx="7200800" cy="527360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4FC9711-0488-44C9-BA7E-E62191C98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" t="19690" r="8549" b="16377"/>
            <a:stretch/>
          </p:blipFill>
          <p:spPr>
            <a:xfrm>
              <a:off x="5112264" y="975251"/>
              <a:ext cx="7200800" cy="5273601"/>
            </a:xfrm>
            <a:prstGeom prst="rect">
              <a:avLst/>
            </a:prstGeom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D2C47CF-1165-4520-86C0-720D5B9D8F2C}"/>
                </a:ext>
              </a:extLst>
            </p:cNvPr>
            <p:cNvGrpSpPr/>
            <p:nvPr/>
          </p:nvGrpSpPr>
          <p:grpSpPr>
            <a:xfrm>
              <a:off x="6384863" y="2396247"/>
              <a:ext cx="5136114" cy="2764978"/>
              <a:chOff x="912255" y="2438638"/>
              <a:chExt cx="5136114" cy="2764978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67A0152F-3BAB-45DB-A01A-85812B48C239}"/>
                  </a:ext>
                </a:extLst>
              </p:cNvPr>
              <p:cNvSpPr/>
              <p:nvPr/>
            </p:nvSpPr>
            <p:spPr>
              <a:xfrm>
                <a:off x="1081927" y="2438638"/>
                <a:ext cx="469704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Quan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sát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tranh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và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cho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biết</a:t>
                </a:r>
                <a:r>
                  <a:rPr lang="en-US" altLang="zh-CN" sz="2800" b="1" dirty="0">
                    <a:solidFill>
                      <a:srgbClr val="B8570E"/>
                    </a:solidFill>
                    <a:latin typeface="Cambria" panose="02040503050406030204" pitchFamily="18" charset="0"/>
                    <a:ea typeface="字魂7号-温暖童稚体" panose="00000500000000000000" pitchFamily="2" charset="-122"/>
                  </a:rPr>
                  <a:t>:</a:t>
                </a:r>
                <a:endParaRPr lang="zh-CN" altLang="en-US" sz="2800" b="1" dirty="0">
                  <a:solidFill>
                    <a:srgbClr val="B8570E"/>
                  </a:solidFill>
                  <a:latin typeface="Cambria" panose="02040503050406030204" pitchFamily="18" charset="0"/>
                  <a:ea typeface="字魂7号-温暖童稚体" panose="00000500000000000000" pitchFamily="2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77E99501-677F-45B7-845F-2AFB930B936E}"/>
                  </a:ext>
                </a:extLst>
              </p:cNvPr>
              <p:cNvSpPr/>
              <p:nvPr/>
            </p:nvSpPr>
            <p:spPr>
              <a:xfrm>
                <a:off x="912255" y="3090665"/>
                <a:ext cx="5136114" cy="2112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Điều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gì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có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thể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xảy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ra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với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các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bạn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trong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bức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tranh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effectLst/>
                    <a:latin typeface="Cambria" panose="02040503050406030204" pitchFamily="18" charset="0"/>
                  </a:rPr>
                  <a:t>trên</a:t>
                </a:r>
                <a:r>
                  <a:rPr lang="en-US" sz="2800" b="0" i="0" dirty="0">
                    <a:effectLst/>
                    <a:latin typeface="Cambria" panose="02040503050406030204" pitchFamily="18" charset="0"/>
                  </a:rPr>
                  <a:t>?</a:t>
                </a:r>
              </a:p>
              <a:p>
                <a:pPr marL="285750" indent="-285750" algn="just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vi-VN" sz="2800" b="0" i="0" dirty="0">
                    <a:effectLst/>
                    <a:latin typeface="Cambria" panose="02040503050406030204" pitchFamily="18" charset="0"/>
                  </a:rPr>
                  <a:t>Theo em, vì sao phải tuân thủ quy tắc giao thông đường bộ?</a:t>
                </a:r>
                <a:endParaRPr lang="en-VN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CC54AAE-426A-D24E-BFCC-B1903C18B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02" y="2108106"/>
            <a:ext cx="5305780" cy="33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8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D0085A47-278C-4799-8967-2E49F3EEB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04664"/>
            <a:ext cx="650183" cy="792088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363EDB4E-5EA5-435F-865C-C2A5EB7663A6}"/>
              </a:ext>
            </a:extLst>
          </p:cNvPr>
          <p:cNvGrpSpPr/>
          <p:nvPr/>
        </p:nvGrpSpPr>
        <p:grpSpPr>
          <a:xfrm>
            <a:off x="1137943" y="476672"/>
            <a:ext cx="10574680" cy="1040161"/>
            <a:chOff x="1137943" y="476672"/>
            <a:chExt cx="10574680" cy="104016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C6CBCFF-D07A-4F96-AC35-46911E62073E}"/>
                </a:ext>
              </a:extLst>
            </p:cNvPr>
            <p:cNvSpPr txBox="1"/>
            <p:nvPr/>
          </p:nvSpPr>
          <p:spPr>
            <a:xfrm>
              <a:off x="1137943" y="476672"/>
              <a:ext cx="2437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Hoạt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</a:t>
              </a:r>
              <a:r>
                <a:rPr lang="en-US" altLang="zh-CN" sz="3600" dirty="0" err="1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động</a:t>
              </a:r>
              <a:r>
                <a:rPr lang="en-US" altLang="zh-CN" sz="3600" dirty="0">
                  <a:solidFill>
                    <a:srgbClr val="B8570E"/>
                  </a:solidFill>
                  <a:latin typeface="#9Slide05 SVNSteady" pitchFamily="2" charset="0"/>
                  <a:ea typeface="字魂59号-创粗黑" panose="00000500000000000000" pitchFamily="2" charset="-122"/>
                </a:rPr>
                <a:t> 2:</a:t>
              </a:r>
              <a:endParaRPr lang="zh-CN" altLang="en-US" sz="3600" dirty="0">
                <a:solidFill>
                  <a:srgbClr val="B8570E"/>
                </a:solidFill>
                <a:latin typeface="#9Slide05 SVNSteady" pitchFamily="2" charset="0"/>
                <a:ea typeface="字魂59号-创粗黑" panose="00000500000000000000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0E8E0B-F799-40CC-94C6-2EBE5AE20911}"/>
                </a:ext>
              </a:extLst>
            </p:cNvPr>
            <p:cNvSpPr txBox="1"/>
            <p:nvPr/>
          </p:nvSpPr>
          <p:spPr>
            <a:xfrm>
              <a:off x="3629438" y="562726"/>
              <a:ext cx="8083185" cy="9541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Tìm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nl-NL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hiểu</a:t>
              </a:r>
              <a:r>
                <a:rPr lang="nl-NL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sự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cần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thiết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phải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tuân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thủ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quy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tắc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an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toàn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khi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đi</a:t>
              </a:r>
              <a:r>
                <a:rPr lang="en-US" sz="2800" b="1" dirty="0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effectLst/>
                  <a:latin typeface="#9Slide04 Yeseva One" pitchFamily="2" charset="77"/>
                  <a:ea typeface="Times New Roman" panose="02020603050405020304" pitchFamily="18" charset="0"/>
                </a:rPr>
                <a:t>bộ</a:t>
              </a:r>
              <a:endParaRPr lang="zh-CN" altLang="en-US" sz="2800" dirty="0">
                <a:latin typeface="#9Slide04 Yeseva One" pitchFamily="2" charset="77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5442CC9-7F0E-0A4D-BA69-8E67E0B4F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67" y="1816100"/>
            <a:ext cx="4851400" cy="322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574206-DF81-2340-9A9F-44B75CB0B45C}"/>
              </a:ext>
            </a:extLst>
          </p:cNvPr>
          <p:cNvSpPr txBox="1"/>
          <p:nvPr/>
        </p:nvSpPr>
        <p:spPr>
          <a:xfrm>
            <a:off x="781895" y="5184194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</a:rPr>
              <a:t>Các bạn nhỏ mải mê chơi diều có thể bị xe máy đụng phải.</a:t>
            </a:r>
            <a:endParaRPr lang="en-VN" sz="2800" dirty="0"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0404AB-2D1F-4E4B-8CDD-54C1940A1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895"/>
            <a:ext cx="4851400" cy="3225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0B99B0-A501-0443-92B8-87F2912B3167}"/>
              </a:ext>
            </a:extLst>
          </p:cNvPr>
          <p:cNvSpPr txBox="1"/>
          <p:nvPr/>
        </p:nvSpPr>
        <p:spPr>
          <a:xfrm>
            <a:off x="5956152" y="5184194"/>
            <a:ext cx="5131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effectLst/>
                <a:latin typeface="Cambria" panose="02040503050406030204" pitchFamily="18" charset="0"/>
              </a:rPr>
              <a:t>Có thể hai bạn sẽ bị xe máy đụng vì không đi sát vào lề đường.</a:t>
            </a:r>
            <a:endParaRPr lang="en-VN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3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523</Words>
  <Application>Microsoft Macintosh PowerPoint</Application>
  <PresentationFormat>Widescreen</PresentationFormat>
  <Paragraphs>56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#9Slide05 SVNSteady</vt:lpstr>
      <vt:lpstr>字魂187号-萌趣幸运体</vt:lpstr>
      <vt:lpstr>#9Slide04 Yeseva One</vt:lpstr>
      <vt:lpstr>Calibri</vt:lpstr>
      <vt:lpstr>等线</vt:lpstr>
      <vt:lpstr>Arial</vt:lpstr>
      <vt:lpstr>#9Slide07 IcielCrocante</vt:lpstr>
      <vt:lpstr>等线 Light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昊</dc:creator>
  <cp:lastModifiedBy>Nguyễn Thị Hồng Hà</cp:lastModifiedBy>
  <cp:revision>2</cp:revision>
  <dcterms:created xsi:type="dcterms:W3CDTF">2022-01-11T08:09:48Z</dcterms:created>
  <dcterms:modified xsi:type="dcterms:W3CDTF">2023-04-08T05:15:49Z</dcterms:modified>
</cp:coreProperties>
</file>