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5148" r:id="rId3"/>
    <p:sldId id="256" r:id="rId4"/>
    <p:sldId id="5147" r:id="rId5"/>
    <p:sldId id="5150" r:id="rId6"/>
    <p:sldId id="5157" r:id="rId7"/>
    <p:sldId id="5153" r:id="rId8"/>
    <p:sldId id="5163" r:id="rId9"/>
    <p:sldId id="5164" r:id="rId10"/>
    <p:sldId id="5156" r:id="rId11"/>
    <p:sldId id="5162" r:id="rId12"/>
    <p:sldId id="5155" r:id="rId13"/>
    <p:sldId id="285" r:id="rId14"/>
    <p:sldId id="318" r:id="rId15"/>
    <p:sldId id="5158" r:id="rId16"/>
    <p:sldId id="5159" r:id="rId17"/>
    <p:sldId id="5154" r:id="rId18"/>
    <p:sldId id="5160" r:id="rId19"/>
    <p:sldId id="51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529F"/>
    <a:srgbClr val="FCE1E8"/>
    <a:srgbClr val="C93131"/>
    <a:srgbClr val="589C20"/>
    <a:srgbClr val="7F4132"/>
    <a:srgbClr val="5A2F22"/>
    <a:srgbClr val="EF4D6F"/>
    <a:srgbClr val="636363"/>
    <a:srgbClr val="EFAD1B"/>
    <a:srgbClr val="C46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50" autoAdjust="0"/>
  </p:normalViewPr>
  <p:slideViewPr>
    <p:cSldViewPr snapToGrid="0">
      <p:cViewPr varScale="1">
        <p:scale>
          <a:sx n="66" d="100"/>
          <a:sy n="66" d="100"/>
        </p:scale>
        <p:origin x="122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BF8DB-035B-44B0-A445-01A79E0C60DF}" type="datetimeFigureOut">
              <a:rPr lang="en-US" smtClean="0"/>
              <a:t>13/04/2025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AEB60-99A9-4C2A-B45F-67F01884EBF7}" type="slidenum">
              <a:rPr lang="en-US" smtClean="0"/>
              <a:t>‹#›</a:t>
            </a:fld>
            <a:endParaRPr lang="en-US"/>
          </a:p>
        </p:txBody>
      </p:sp>
    </p:spTree>
    <p:extLst>
      <p:ext uri="{BB962C8B-B14F-4D97-AF65-F5344CB8AC3E}">
        <p14:creationId xmlns:p14="http://schemas.microsoft.com/office/powerpoint/2010/main" val="36097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0AEB60-99A9-4C2A-B45F-67F01884EBF7}" type="slidenum">
              <a:rPr lang="en-US" smtClean="0"/>
              <a:t>3</a:t>
            </a:fld>
            <a:endParaRPr lang="en-US"/>
          </a:p>
        </p:txBody>
      </p:sp>
    </p:spTree>
    <p:extLst>
      <p:ext uri="{BB962C8B-B14F-4D97-AF65-F5344CB8AC3E}">
        <p14:creationId xmlns:p14="http://schemas.microsoft.com/office/powerpoint/2010/main" val="151445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0AEB60-99A9-4C2A-B45F-67F01884EBF7}" type="slidenum">
              <a:rPr lang="en-US" smtClean="0"/>
              <a:t>4</a:t>
            </a:fld>
            <a:endParaRPr lang="en-US"/>
          </a:p>
        </p:txBody>
      </p:sp>
    </p:spTree>
    <p:extLst>
      <p:ext uri="{BB962C8B-B14F-4D97-AF65-F5344CB8AC3E}">
        <p14:creationId xmlns:p14="http://schemas.microsoft.com/office/powerpoint/2010/main" val="3716722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Chuyển: Hôm qua, chúng ta đã học bài đọc Con đường đến trg. Con đường đến trường bạn nhỏ có đặc điểm gì? Tìm cho cô những từ chỉ đặc con đường cảu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Ngoài ra con đường còn có  đặc điểm gì khắc. Các con cùng đến với bt số 1. Cô mời 1 bạn đọc yc bài 1</a:t>
            </a:r>
          </a:p>
        </p:txBody>
      </p:sp>
      <p:sp>
        <p:nvSpPr>
          <p:cNvPr id="4" name="Slide Number Placeholder 3"/>
          <p:cNvSpPr>
            <a:spLocks noGrp="1"/>
          </p:cNvSpPr>
          <p:nvPr>
            <p:ph type="sldNum" sz="quarter" idx="5"/>
          </p:nvPr>
        </p:nvSpPr>
        <p:spPr/>
        <p:txBody>
          <a:bodyPr/>
          <a:lstStyle/>
          <a:p>
            <a:fld id="{E90AEB60-99A9-4C2A-B45F-67F01884EBF7}" type="slidenum">
              <a:rPr lang="en-US" smtClean="0"/>
              <a:t>5</a:t>
            </a:fld>
            <a:endParaRPr lang="en-US"/>
          </a:p>
        </p:txBody>
      </p:sp>
    </p:spTree>
    <p:extLst>
      <p:ext uri="{BB962C8B-B14F-4D97-AF65-F5344CB8AC3E}">
        <p14:creationId xmlns:p14="http://schemas.microsoft.com/office/powerpoint/2010/main" val="30193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 Cô mời 1 bạn đọc yc bài 1</a:t>
            </a:r>
          </a:p>
          <a:p>
            <a:pPr marL="0" indent="0">
              <a:buFontTx/>
              <a:buNone/>
            </a:pPr>
            <a:r>
              <a:rPr lang="en-US"/>
              <a:t>- Để giúp các con làm bt này cô mời các con theo dõi đoạn video sau về các con đường. </a:t>
            </a:r>
          </a:p>
          <a:p>
            <a:pPr marL="171450" indent="-171450">
              <a:buFontTx/>
              <a:buChar char="-"/>
            </a:pPr>
            <a:r>
              <a:rPr lang="en-US"/>
              <a:t>GV: Bây giờ HS thảo luận nhóm đôi, viết vào phiếu học tâp. TG: 2p / GV chiếu bài đại diện nhóm TB và mời các bạn cho ý kiến/ </a:t>
            </a:r>
          </a:p>
          <a:p>
            <a:pPr marL="171450" indent="-171450">
              <a:buFontTx/>
              <a:buChar char="-"/>
            </a:pPr>
            <a:r>
              <a:rPr lang="en-US"/>
              <a:t> GV chốt đồng ý kiến: GV mời hs giải nghĩa từ: Khúc khuỷu: </a:t>
            </a:r>
            <a:r>
              <a:rPr lang="en-US" b="1"/>
              <a:t>Có nhiều đoạn gấp khúc nối tiếp nhau</a:t>
            </a:r>
            <a:r>
              <a:rPr lang="en-US"/>
              <a:t>.</a:t>
            </a:r>
          </a:p>
          <a:p>
            <a:r>
              <a:rPr lang="en-US"/>
              <a:t>			         Thênh thang: </a:t>
            </a:r>
            <a:r>
              <a:rPr lang="en-US" b="1"/>
              <a:t>Con đườn rộng và thẳng</a:t>
            </a:r>
          </a:p>
          <a:p>
            <a:r>
              <a:rPr lang="en-US" b="1"/>
              <a:t>MR: Con đường đến trường của con có đặc điểm gì? =&gt;Ngoằn ngoèo, thẳng,..</a:t>
            </a:r>
          </a:p>
          <a:p>
            <a:r>
              <a:rPr lang="en-US" b="1"/>
              <a:t>GDANGT: Hằng ngày khi đến trg để đảm bảo an toàn con chú ý điều gì? Đội mũ…</a:t>
            </a:r>
          </a:p>
          <a:p>
            <a:r>
              <a:rPr lang="en-US" b="1"/>
              <a:t>Chốt: </a:t>
            </a:r>
            <a:r>
              <a:rPr lang="en-US" b="0"/>
              <a:t>Đúng rồi các bạn đã thực hiện đúng luật an toàn giao thông để đảm bảo cho mọi người</a:t>
            </a:r>
          </a:p>
          <a:p>
            <a:r>
              <a:rPr lang="en-US" b="1"/>
              <a:t>Chuyển: Để giúp các con nắm chắc hơn từ chỉ đặc điểm chúng ta đến bài tập số 2</a:t>
            </a:r>
          </a:p>
          <a:p>
            <a:endParaRPr lang="en-US" b="1"/>
          </a:p>
        </p:txBody>
      </p:sp>
      <p:sp>
        <p:nvSpPr>
          <p:cNvPr id="4" name="Slide Number Placeholder 3"/>
          <p:cNvSpPr>
            <a:spLocks noGrp="1"/>
          </p:cNvSpPr>
          <p:nvPr>
            <p:ph type="sldNum" sz="quarter" idx="5"/>
          </p:nvPr>
        </p:nvSpPr>
        <p:spPr/>
        <p:txBody>
          <a:bodyPr/>
          <a:lstStyle/>
          <a:p>
            <a:fld id="{E90AEB60-99A9-4C2A-B45F-67F01884EBF7}" type="slidenum">
              <a:rPr lang="en-US" smtClean="0"/>
              <a:t>6</a:t>
            </a:fld>
            <a:endParaRPr lang="en-US"/>
          </a:p>
        </p:txBody>
      </p:sp>
    </p:spTree>
    <p:extLst>
      <p:ext uri="{BB962C8B-B14F-4D97-AF65-F5344CB8AC3E}">
        <p14:creationId xmlns:p14="http://schemas.microsoft.com/office/powerpoint/2010/main" val="34282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Mời hs đọc đề bài/ hs làm bài</a:t>
            </a:r>
          </a:p>
          <a:p>
            <a:pPr marL="171450" indent="-171450">
              <a:buFontTx/>
              <a:buChar char="-"/>
            </a:pPr>
            <a:r>
              <a:rPr lang="en-US"/>
              <a:t>HS trình bày bài, hs nhận xét</a:t>
            </a:r>
          </a:p>
          <a:p>
            <a:pPr marL="171450" indent="-171450">
              <a:buFontTx/>
              <a:buChar char="-"/>
            </a:pPr>
            <a:r>
              <a:rPr lang="en-US"/>
              <a:t>? Vì sao con điền: đỏ rực……HS trả lời</a:t>
            </a:r>
          </a:p>
          <a:p>
            <a:pPr marL="171450" indent="-171450">
              <a:buFontTx/>
              <a:buChar char="-"/>
            </a:pPr>
            <a:r>
              <a:rPr lang="en-US"/>
              <a:t>Chốt: Khi dùng từ chỉ đặc điểm con cần lưu ý phù </a:t>
            </a:r>
            <a:r>
              <a:rPr lang="en-US" b="1"/>
              <a:t>hợp với văn cảnh, sự vật được miêu tả để có câu văn hay, đoạn văn hay.</a:t>
            </a:r>
          </a:p>
        </p:txBody>
      </p:sp>
      <p:sp>
        <p:nvSpPr>
          <p:cNvPr id="4" name="Slide Number Placeholder 3"/>
          <p:cNvSpPr>
            <a:spLocks noGrp="1"/>
          </p:cNvSpPr>
          <p:nvPr>
            <p:ph type="sldNum" sz="quarter" idx="5"/>
          </p:nvPr>
        </p:nvSpPr>
        <p:spPr/>
        <p:txBody>
          <a:bodyPr/>
          <a:lstStyle/>
          <a:p>
            <a:fld id="{E90AEB60-99A9-4C2A-B45F-67F01884EBF7}" type="slidenum">
              <a:rPr lang="en-US" smtClean="0"/>
              <a:t>9</a:t>
            </a:fld>
            <a:endParaRPr lang="en-US"/>
          </a:p>
        </p:txBody>
      </p:sp>
    </p:spTree>
    <p:extLst>
      <p:ext uri="{BB962C8B-B14F-4D97-AF65-F5344CB8AC3E}">
        <p14:creationId xmlns:p14="http://schemas.microsoft.com/office/powerpoint/2010/main" val="281518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Đối chiếu yccd</a:t>
            </a:r>
          </a:p>
        </p:txBody>
      </p:sp>
      <p:sp>
        <p:nvSpPr>
          <p:cNvPr id="4" name="Slide Number Placeholder 3"/>
          <p:cNvSpPr>
            <a:spLocks noGrp="1"/>
          </p:cNvSpPr>
          <p:nvPr>
            <p:ph type="sldNum" sz="quarter" idx="5"/>
          </p:nvPr>
        </p:nvSpPr>
        <p:spPr/>
        <p:txBody>
          <a:bodyPr/>
          <a:lstStyle/>
          <a:p>
            <a:fld id="{E90AEB60-99A9-4C2A-B45F-67F01884EBF7}" type="slidenum">
              <a:rPr lang="en-US" smtClean="0"/>
              <a:t>10</a:t>
            </a:fld>
            <a:endParaRPr lang="en-US"/>
          </a:p>
        </p:txBody>
      </p:sp>
    </p:spTree>
    <p:extLst>
      <p:ext uri="{BB962C8B-B14F-4D97-AF65-F5344CB8AC3E}">
        <p14:creationId xmlns:p14="http://schemas.microsoft.com/office/powerpoint/2010/main" val="281567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Kết nối: Cô mong rằng các con sd tốt các từ chỉ đặc điểm để chuẩn bị cho tiết viết đoạn văn nêu cảm xúc đối với một người mà em yêu quý. </a:t>
            </a:r>
          </a:p>
          <a:p>
            <a:endParaRPr lang="en-US"/>
          </a:p>
        </p:txBody>
      </p:sp>
      <p:sp>
        <p:nvSpPr>
          <p:cNvPr id="4" name="Slide Number Placeholder 3"/>
          <p:cNvSpPr>
            <a:spLocks noGrp="1"/>
          </p:cNvSpPr>
          <p:nvPr>
            <p:ph type="sldNum" sz="quarter" idx="5"/>
          </p:nvPr>
        </p:nvSpPr>
        <p:spPr/>
        <p:txBody>
          <a:bodyPr/>
          <a:lstStyle/>
          <a:p>
            <a:fld id="{E90AEB60-99A9-4C2A-B45F-67F01884EBF7}" type="slidenum">
              <a:rPr lang="en-US" smtClean="0"/>
              <a:t>11</a:t>
            </a:fld>
            <a:endParaRPr lang="en-US"/>
          </a:p>
        </p:txBody>
      </p:sp>
    </p:spTree>
    <p:extLst>
      <p:ext uri="{BB962C8B-B14F-4D97-AF65-F5344CB8AC3E}">
        <p14:creationId xmlns:p14="http://schemas.microsoft.com/office/powerpoint/2010/main" val="306224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Đọc yêu cầu gồm đề bài + từ</a:t>
            </a:r>
          </a:p>
          <a:p>
            <a:pPr marL="171450" indent="-171450">
              <a:buFontTx/>
              <a:buChar char="-"/>
            </a:pPr>
            <a:r>
              <a:rPr lang="en-US"/>
              <a:t> Bài tập yêu cầu chúng ta là gì? Bôi đỏ</a:t>
            </a:r>
          </a:p>
          <a:p>
            <a:pPr marL="171450" indent="-171450">
              <a:buFontTx/>
              <a:buChar char="-"/>
            </a:pPr>
            <a:r>
              <a:rPr lang="en-US"/>
              <a:t>Để thực hiện yêu cầu 1 chúng ta thảo luận nhóm 4: vào phiếu.</a:t>
            </a:r>
          </a:p>
          <a:p>
            <a:pPr marL="171450" indent="-171450">
              <a:buFontTx/>
              <a:buChar char="-"/>
            </a:pPr>
            <a:r>
              <a:rPr lang="en-US"/>
              <a:t> Mời 1 nhóm trình bày, nhóm khác bổ sung</a:t>
            </a:r>
          </a:p>
          <a:p>
            <a:pPr marL="0" indent="0">
              <a:buFontTx/>
              <a:buNone/>
            </a:pPr>
            <a:r>
              <a:rPr lang="en-US" b="1"/>
              <a:t>chốt: tất cả các từ chỉ hình dáng bài 1, các từ chỉ  màu sắc, âm thanh, hương vị bài tập 2 đều là từ chỉ đặc điểm.</a:t>
            </a:r>
          </a:p>
          <a:p>
            <a:pPr marL="171450" indent="-171450">
              <a:buFontTx/>
              <a:buChar char="-"/>
            </a:pPr>
            <a:r>
              <a:rPr lang="en-US"/>
              <a:t>Tiếp theo mời các con thực hiện yêu cầu 2: Đặt một câu với từ ngữ tìm được. </a:t>
            </a:r>
          </a:p>
          <a:p>
            <a:pPr marL="171450" indent="-171450">
              <a:buFontTx/>
              <a:buChar char="-"/>
            </a:pPr>
            <a:r>
              <a:rPr lang="en-US"/>
              <a:t>? Khi đặt câu con chú ý điều gì: Đầu câu viết hoa, cuối câu…., trong câu có chứ từ chỉ đặc điểm tìm được.</a:t>
            </a:r>
          </a:p>
          <a:p>
            <a:pPr marL="171450" indent="-171450">
              <a:buFontTx/>
              <a:buChar char="-"/>
            </a:pPr>
            <a:r>
              <a:rPr lang="en-US"/>
              <a:t> Chiếu bài 1 HS, chữa, gọi hs đặt câu từ ngữ nhóm khác (1,2 HS tùy thời gian).</a:t>
            </a:r>
          </a:p>
          <a:p>
            <a:pPr marL="0" indent="0">
              <a:buFontTx/>
              <a:buNone/>
            </a:pPr>
            <a:r>
              <a:rPr lang="en-US"/>
              <a:t>- </a:t>
            </a:r>
            <a:r>
              <a:rPr lang="en-US" b="1"/>
              <a:t>Chuyển: Những từ chỉ đặc điểm đều phù hợp với văn cảnh. Vậy chúng ta cùng tìm hiểu bài tập 3. </a:t>
            </a:r>
          </a:p>
        </p:txBody>
      </p:sp>
      <p:sp>
        <p:nvSpPr>
          <p:cNvPr id="4" name="Slide Number Placeholder 3"/>
          <p:cNvSpPr>
            <a:spLocks noGrp="1"/>
          </p:cNvSpPr>
          <p:nvPr>
            <p:ph type="sldNum" sz="quarter" idx="5"/>
          </p:nvPr>
        </p:nvSpPr>
        <p:spPr/>
        <p:txBody>
          <a:bodyPr/>
          <a:lstStyle/>
          <a:p>
            <a:fld id="{E90AEB60-99A9-4C2A-B45F-67F01884EBF7}" type="slidenum">
              <a:rPr lang="en-US" smtClean="0"/>
              <a:t>16</a:t>
            </a:fld>
            <a:endParaRPr lang="en-US"/>
          </a:p>
        </p:txBody>
      </p:sp>
    </p:spTree>
    <p:extLst>
      <p:ext uri="{BB962C8B-B14F-4D97-AF65-F5344CB8AC3E}">
        <p14:creationId xmlns:p14="http://schemas.microsoft.com/office/powerpoint/2010/main" val="26803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73361-C300-475B-B743-CB673F33B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58C32F-5EBA-9B04-3244-BF3F7F2E8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80D25E-93D5-6E56-87D4-99A142F76A8D}"/>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5" name="Footer Placeholder 4">
            <a:extLst>
              <a:ext uri="{FF2B5EF4-FFF2-40B4-BE49-F238E27FC236}">
                <a16:creationId xmlns:a16="http://schemas.microsoft.com/office/drawing/2014/main" id="{B784C1F1-A750-1732-CE51-D004567F1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4C2B8-B541-1B26-A5C5-96E4437BFB48}"/>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51221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8896C-85F8-CED6-273F-E4905AADFB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66781D-EB8E-AEF1-2B69-6313F82AA3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66729-0AAA-ED07-E415-2DBB4CEA35FA}"/>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5" name="Footer Placeholder 4">
            <a:extLst>
              <a:ext uri="{FF2B5EF4-FFF2-40B4-BE49-F238E27FC236}">
                <a16:creationId xmlns:a16="http://schemas.microsoft.com/office/drawing/2014/main" id="{AE8FDB1E-8015-854B-AB40-9BA4EC0FD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54398-56DA-5F4B-F9CF-0D02CD08029B}"/>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3454695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131D4A-10EA-78D2-CD62-4E797572B6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3A96CF-280C-16BB-B4F1-049010D9A9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2D519-D74D-DC7B-E916-5711A2303621}"/>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5" name="Footer Placeholder 4">
            <a:extLst>
              <a:ext uri="{FF2B5EF4-FFF2-40B4-BE49-F238E27FC236}">
                <a16:creationId xmlns:a16="http://schemas.microsoft.com/office/drawing/2014/main" id="{E5AE8DC9-141B-D90E-AABB-170D7E938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A9FFB-1D8F-D63D-53FA-74E88E39E772}"/>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291772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4" name="Picture 3">
            <a:extLst>
              <a:ext uri="{FF2B5EF4-FFF2-40B4-BE49-F238E27FC236}">
                <a16:creationId xmlns:a16="http://schemas.microsoft.com/office/drawing/2014/main" id="{E6399E41-FC14-6D9C-08D6-8F34F9E17D1D}"/>
              </a:ext>
            </a:extLst>
          </p:cNvPr>
          <p:cNvPicPr>
            <a:picLocks noChangeAspect="1"/>
          </p:cNvPicPr>
          <p:nvPr userDrawn="1"/>
        </p:nvPicPr>
        <p:blipFill>
          <a:blip r:embed="rId7"/>
          <a:stretch>
            <a:fillRect/>
          </a:stretch>
        </p:blipFill>
        <p:spPr>
          <a:xfrm>
            <a:off x="-675227" y="6136904"/>
            <a:ext cx="2188654" cy="883997"/>
          </a:xfrm>
          <a:prstGeom prst="rect">
            <a:avLst/>
          </a:prstGeom>
        </p:spPr>
      </p:pic>
      <p:pic>
        <p:nvPicPr>
          <p:cNvPr id="5" name="Picture 4">
            <a:extLst>
              <a:ext uri="{FF2B5EF4-FFF2-40B4-BE49-F238E27FC236}">
                <a16:creationId xmlns:a16="http://schemas.microsoft.com/office/drawing/2014/main" id="{B28C6197-4CCC-CE92-65A0-37569BCF76B7}"/>
              </a:ext>
            </a:extLst>
          </p:cNvPr>
          <p:cNvPicPr>
            <a:picLocks noChangeAspect="1"/>
          </p:cNvPicPr>
          <p:nvPr userDrawn="1"/>
        </p:nvPicPr>
        <p:blipFill>
          <a:blip r:embed="rId8"/>
          <a:stretch>
            <a:fillRect/>
          </a:stretch>
        </p:blipFill>
        <p:spPr>
          <a:xfrm>
            <a:off x="10970100" y="-62968"/>
            <a:ext cx="1536325" cy="518205"/>
          </a:xfrm>
          <a:prstGeom prst="rect">
            <a:avLst/>
          </a:prstGeom>
        </p:spPr>
      </p:pic>
    </p:spTree>
    <p:extLst>
      <p:ext uri="{BB962C8B-B14F-4D97-AF65-F5344CB8AC3E}">
        <p14:creationId xmlns:p14="http://schemas.microsoft.com/office/powerpoint/2010/main" val="11085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1120950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3" name="Picture 2">
            <a:extLst>
              <a:ext uri="{FF2B5EF4-FFF2-40B4-BE49-F238E27FC236}">
                <a16:creationId xmlns:a16="http://schemas.microsoft.com/office/drawing/2014/main" id="{991415F8-3D27-0CF8-532C-00E0B3D79827}"/>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62395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2846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06110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35619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8149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5976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918B6-22AA-4B8B-94B3-AF54D40B9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F502E-10D6-F877-A521-780B1E1235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9B04A-C204-32F6-34B4-701DF0275BB1}"/>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5" name="Footer Placeholder 4">
            <a:extLst>
              <a:ext uri="{FF2B5EF4-FFF2-40B4-BE49-F238E27FC236}">
                <a16:creationId xmlns:a16="http://schemas.microsoft.com/office/drawing/2014/main" id="{9DDD3B1B-BA46-4A01-F4DB-C47C4E6B8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998B1-6912-4739-4036-3D49D22FC92B}"/>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1263550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679577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920380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246070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92285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9821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57C2-A8E6-9C9E-1226-686B0961C1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DD0C83-7A91-688C-F755-EB325EEE2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70242B-4DB5-1886-C896-8A90863AD5DD}"/>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5" name="Footer Placeholder 4">
            <a:extLst>
              <a:ext uri="{FF2B5EF4-FFF2-40B4-BE49-F238E27FC236}">
                <a16:creationId xmlns:a16="http://schemas.microsoft.com/office/drawing/2014/main" id="{3F2F7767-D3D9-658B-B65F-66E2BD671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B7195-2AEA-BE7C-1CE8-89B670FCA46D}"/>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153309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CCC4-B85B-B78E-6AF6-A8B65118EB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FA3FAA-04E8-5591-D5D7-679900689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A0F0E1-4E50-22DA-7348-F8442BEC7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124D1A-FA86-FC25-335E-C132EFC3ED04}"/>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6" name="Footer Placeholder 5">
            <a:extLst>
              <a:ext uri="{FF2B5EF4-FFF2-40B4-BE49-F238E27FC236}">
                <a16:creationId xmlns:a16="http://schemas.microsoft.com/office/drawing/2014/main" id="{03800B4D-E816-2287-C9E7-451A4A2E5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9DB37-34BE-38C0-CD03-B429380BD831}"/>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112207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8473B-AED0-B60D-3A88-71C98CC0DE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E6AF1A-214A-EA8B-8550-3356506780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944C93-30AF-8BCE-1869-FD809E841B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977FD7-F031-9036-0198-03E14DD6B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3CB53-D606-15C9-9C6B-94D343E7AE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8A8D5B-E979-8778-34F5-9242A27480DF}"/>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8" name="Footer Placeholder 7">
            <a:extLst>
              <a:ext uri="{FF2B5EF4-FFF2-40B4-BE49-F238E27FC236}">
                <a16:creationId xmlns:a16="http://schemas.microsoft.com/office/drawing/2014/main" id="{2979E6B1-1E8C-886A-D6B9-1268C1ED05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13010F-A30D-0BE8-F4E2-65AA69EF830C}"/>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712423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7382-9BE1-FFB5-077F-5D7DC6BC55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3E454-AA45-37B6-1C62-47D1061CA244}"/>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4" name="Footer Placeholder 3">
            <a:extLst>
              <a:ext uri="{FF2B5EF4-FFF2-40B4-BE49-F238E27FC236}">
                <a16:creationId xmlns:a16="http://schemas.microsoft.com/office/drawing/2014/main" id="{7682DD1F-E92B-EAD6-423F-0E7C395BD4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BFF0EB-7C93-DAF6-0AEF-3655DF411B4D}"/>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2670963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6CF40-ADE3-6968-4FC7-8BCBA69BF55B}"/>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3" name="Footer Placeholder 2">
            <a:extLst>
              <a:ext uri="{FF2B5EF4-FFF2-40B4-BE49-F238E27FC236}">
                <a16:creationId xmlns:a16="http://schemas.microsoft.com/office/drawing/2014/main" id="{86B82E6E-2FB0-41B2-1798-CB3B7521F3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1AD60-FC1D-DEAD-8872-B8821DDEFAD9}"/>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197341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FFDC4-79BA-2879-71F6-836D71DF4A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2F8BC2-F961-567A-A1B4-35127257FA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F3D742-D755-AEC1-D24E-C919D9D83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A14A8-1F2C-1198-D0CB-8897676BA95C}"/>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6" name="Footer Placeholder 5">
            <a:extLst>
              <a:ext uri="{FF2B5EF4-FFF2-40B4-BE49-F238E27FC236}">
                <a16:creationId xmlns:a16="http://schemas.microsoft.com/office/drawing/2014/main" id="{14C0EBBF-DC94-7786-4E12-EA367E667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670E36-C0CF-FA11-8B41-3E55F72424B8}"/>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249384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4F3A-F667-DF50-1915-857F0AF58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9CD335-37E0-0220-127F-8CB9C05C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4D6F19-CB0C-EBD5-F530-98E0EA768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AA55A-FD79-78A9-882B-2B5494B19400}"/>
              </a:ext>
            </a:extLst>
          </p:cNvPr>
          <p:cNvSpPr>
            <a:spLocks noGrp="1"/>
          </p:cNvSpPr>
          <p:nvPr>
            <p:ph type="dt" sz="half" idx="10"/>
          </p:nvPr>
        </p:nvSpPr>
        <p:spPr/>
        <p:txBody>
          <a:bodyPr/>
          <a:lstStyle/>
          <a:p>
            <a:fld id="{D070A7B3-117D-44CE-9BC1-CD6B718ACFA1}" type="datetimeFigureOut">
              <a:rPr lang="en-US" smtClean="0"/>
              <a:t>13/04/2025</a:t>
            </a:fld>
            <a:endParaRPr lang="en-US"/>
          </a:p>
        </p:txBody>
      </p:sp>
      <p:sp>
        <p:nvSpPr>
          <p:cNvPr id="6" name="Footer Placeholder 5">
            <a:extLst>
              <a:ext uri="{FF2B5EF4-FFF2-40B4-BE49-F238E27FC236}">
                <a16:creationId xmlns:a16="http://schemas.microsoft.com/office/drawing/2014/main" id="{E73328E9-C69D-8B29-B4EC-ABB08568B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7B448-A6EB-7C7D-1D23-79AE88DDB27B}"/>
              </a:ext>
            </a:extLst>
          </p:cNvPr>
          <p:cNvSpPr>
            <a:spLocks noGrp="1"/>
          </p:cNvSpPr>
          <p:nvPr>
            <p:ph type="sldNum" sz="quarter" idx="12"/>
          </p:nvPr>
        </p:nvSpPr>
        <p:spPr/>
        <p:txBody>
          <a:bodyPr/>
          <a:lstStyle/>
          <a:p>
            <a:fld id="{743105A2-6574-4D54-85A3-5A2B1CE71257}" type="slidenum">
              <a:rPr lang="en-US" smtClean="0"/>
              <a:t>‹#›</a:t>
            </a:fld>
            <a:endParaRPr lang="en-US"/>
          </a:p>
        </p:txBody>
      </p:sp>
    </p:spTree>
    <p:extLst>
      <p:ext uri="{BB962C8B-B14F-4D97-AF65-F5344CB8AC3E}">
        <p14:creationId xmlns:p14="http://schemas.microsoft.com/office/powerpoint/2010/main" val="65926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21" Type="http://schemas.openxmlformats.org/officeDocument/2006/relationships/image" Target="../media/image8.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7.png"/><Relationship Id="rId2" Type="http://schemas.openxmlformats.org/officeDocument/2006/relationships/slideLayout" Target="../slideLayouts/slideLayout13.xml"/><Relationship Id="rId16" Type="http://schemas.openxmlformats.org/officeDocument/2006/relationships/image" Target="../media/image6.png"/><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233FF-62CD-3B45-6988-A3A9D35EFF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CF4460-C8A6-FA12-53B0-D81B846E04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E0246-083A-B9B2-9ED8-F779F776F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0A7B3-117D-44CE-9BC1-CD6B718ACFA1}" type="datetimeFigureOut">
              <a:rPr lang="en-US" smtClean="0"/>
              <a:t>13/04/2025</a:t>
            </a:fld>
            <a:endParaRPr lang="en-US"/>
          </a:p>
        </p:txBody>
      </p:sp>
      <p:sp>
        <p:nvSpPr>
          <p:cNvPr id="5" name="Footer Placeholder 4">
            <a:extLst>
              <a:ext uri="{FF2B5EF4-FFF2-40B4-BE49-F238E27FC236}">
                <a16:creationId xmlns:a16="http://schemas.microsoft.com/office/drawing/2014/main" id="{A7222561-A416-8253-9681-5A4B085BAB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C8E333-9591-4C4D-02BE-CF0A54E54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105A2-6574-4D54-85A3-5A2B1CE71257}" type="slidenum">
              <a:rPr lang="en-US" smtClean="0"/>
              <a:t>‹#›</a:t>
            </a:fld>
            <a:endParaRPr lang="en-US"/>
          </a:p>
        </p:txBody>
      </p:sp>
      <p:sp>
        <p:nvSpPr>
          <p:cNvPr id="7" name="TextBox 3">
            <a:extLst>
              <a:ext uri="{FF2B5EF4-FFF2-40B4-BE49-F238E27FC236}">
                <a16:creationId xmlns:a16="http://schemas.microsoft.com/office/drawing/2014/main" id="{772C0C16-664C-8FDF-056F-07524918177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EFC70C1-1074-01A0-1629-DA608EC0EC0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ED7BE7F3-95C3-3883-CFD1-CA7C5AD0624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C5528CEE-7E33-9A1B-3CF0-33CA22C5CFD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6EB8B8AB-7D98-2ED6-2D63-FE9CF0EFA5F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BB4904A1-302D-15FA-4FD5-F265DE6DA3F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1EE99E95-67DF-DCD4-09B5-6170BDEBA7DF}"/>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469E637-F82D-86F3-E56F-890E4E2C9B72}"/>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8" name="Picture 17">
            <a:extLst>
              <a:ext uri="{FF2B5EF4-FFF2-40B4-BE49-F238E27FC236}">
                <a16:creationId xmlns:a16="http://schemas.microsoft.com/office/drawing/2014/main" id="{D39B4B4F-0BDF-1451-30A0-DFC0F9B13B58}"/>
              </a:ext>
            </a:extLst>
          </p:cNvPr>
          <p:cNvPicPr>
            <a:picLocks noChangeAspect="1"/>
          </p:cNvPicPr>
          <p:nvPr userDrawn="1"/>
        </p:nvPicPr>
        <p:blipFill>
          <a:blip r:embed="rId16"/>
          <a:stretch>
            <a:fillRect/>
          </a:stretch>
        </p:blipFill>
        <p:spPr>
          <a:xfrm>
            <a:off x="-637130" y="6156159"/>
            <a:ext cx="2188654" cy="883997"/>
          </a:xfrm>
          <a:prstGeom prst="rect">
            <a:avLst/>
          </a:prstGeom>
        </p:spPr>
      </p:pic>
      <p:pic>
        <p:nvPicPr>
          <p:cNvPr id="19" name="Picture 18">
            <a:extLst>
              <a:ext uri="{FF2B5EF4-FFF2-40B4-BE49-F238E27FC236}">
                <a16:creationId xmlns:a16="http://schemas.microsoft.com/office/drawing/2014/main" id="{8E714DA3-1674-E3AB-83EF-106CAEBB0E7E}"/>
              </a:ext>
            </a:extLst>
          </p:cNvPr>
          <p:cNvPicPr>
            <a:picLocks noChangeAspect="1"/>
          </p:cNvPicPr>
          <p:nvPr userDrawn="1"/>
        </p:nvPicPr>
        <p:blipFill>
          <a:blip r:embed="rId17"/>
          <a:stretch>
            <a:fillRect/>
          </a:stretch>
        </p:blipFill>
        <p:spPr>
          <a:xfrm>
            <a:off x="10959709" y="-28915"/>
            <a:ext cx="1536325" cy="518205"/>
          </a:xfrm>
          <a:prstGeom prst="rect">
            <a:avLst/>
          </a:prstGeom>
        </p:spPr>
      </p:pic>
    </p:spTree>
    <p:extLst>
      <p:ext uri="{BB962C8B-B14F-4D97-AF65-F5344CB8AC3E}">
        <p14:creationId xmlns:p14="http://schemas.microsoft.com/office/powerpoint/2010/main" val="292441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
        <p:nvSpPr>
          <p:cNvPr id="2" name="TextBox 3">
            <a:extLst>
              <a:ext uri="{FF2B5EF4-FFF2-40B4-BE49-F238E27FC236}">
                <a16:creationId xmlns:a16="http://schemas.microsoft.com/office/drawing/2014/main" id="{53D9D873-FC09-D51B-BB78-4C0D4EEF5B5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2EB2FFE-7A84-6BF8-42A8-6BE95545E8E2}"/>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AED9DBD2-1CAF-6AD4-A7A1-C77B9B2CC7D2}"/>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033C303-02C5-C3D8-DE9A-9983AAD3DF74}"/>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6B96547F-B886-AC0E-3C3B-DA17732EB13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F16E1A7C-007C-4A89-2F25-DF258D83514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CC95FE18-2778-CAEE-E3DD-710E2F2F09A1}"/>
              </a:ext>
            </a:extLst>
          </p:cNvPr>
          <p:cNvPicPr>
            <a:picLocks noChangeAspect="1"/>
          </p:cNvPicPr>
          <p:nvPr userDrawn="1"/>
        </p:nvPicPr>
        <p:blipFill>
          <a:blip r:embed="rId20"/>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5AE8163C-827D-E862-05A0-623501925627}"/>
              </a:ext>
            </a:extLst>
          </p:cNvPr>
          <p:cNvPicPr>
            <a:picLocks noChangeAspect="1"/>
          </p:cNvPicPr>
          <p:nvPr userDrawn="1"/>
        </p:nvPicPr>
        <p:blipFill>
          <a:blip r:embed="rId20"/>
          <a:stretch>
            <a:fillRect/>
          </a:stretch>
        </p:blipFill>
        <p:spPr>
          <a:xfrm>
            <a:off x="-8487112" y="-76200"/>
            <a:ext cx="2188654" cy="2658086"/>
          </a:xfrm>
          <a:prstGeom prst="rect">
            <a:avLst/>
          </a:prstGeom>
        </p:spPr>
      </p:pic>
      <p:pic>
        <p:nvPicPr>
          <p:cNvPr id="16" name="Picture 15">
            <a:extLst>
              <a:ext uri="{FF2B5EF4-FFF2-40B4-BE49-F238E27FC236}">
                <a16:creationId xmlns:a16="http://schemas.microsoft.com/office/drawing/2014/main" id="{F86F44F1-24F1-0434-BF01-3AE381F3E911}"/>
              </a:ext>
            </a:extLst>
          </p:cNvPr>
          <p:cNvPicPr>
            <a:picLocks noChangeAspect="1"/>
          </p:cNvPicPr>
          <p:nvPr userDrawn="1"/>
        </p:nvPicPr>
        <p:blipFill>
          <a:blip r:embed="rId21"/>
          <a:stretch>
            <a:fillRect/>
          </a:stretch>
        </p:blipFill>
        <p:spPr>
          <a:xfrm>
            <a:off x="-675227" y="6136904"/>
            <a:ext cx="2188654" cy="883997"/>
          </a:xfrm>
          <a:prstGeom prst="rect">
            <a:avLst/>
          </a:prstGeom>
        </p:spPr>
      </p:pic>
      <p:pic>
        <p:nvPicPr>
          <p:cNvPr id="17" name="Picture 16">
            <a:extLst>
              <a:ext uri="{FF2B5EF4-FFF2-40B4-BE49-F238E27FC236}">
                <a16:creationId xmlns:a16="http://schemas.microsoft.com/office/drawing/2014/main" id="{89A2DC7B-31F6-457B-B869-F89C895F75AC}"/>
              </a:ext>
            </a:extLst>
          </p:cNvPr>
          <p:cNvPicPr>
            <a:picLocks noChangeAspect="1"/>
          </p:cNvPicPr>
          <p:nvPr userDrawn="1"/>
        </p:nvPicPr>
        <p:blipFill>
          <a:blip r:embed="rId22"/>
          <a:stretch>
            <a:fillRect/>
          </a:stretch>
        </p:blipFill>
        <p:spPr>
          <a:xfrm>
            <a:off x="10970100" y="-62968"/>
            <a:ext cx="1536325" cy="518205"/>
          </a:xfrm>
          <a:prstGeom prst="rect">
            <a:avLst/>
          </a:prstGeom>
        </p:spPr>
      </p:pic>
    </p:spTree>
    <p:extLst>
      <p:ext uri="{BB962C8B-B14F-4D97-AF65-F5344CB8AC3E}">
        <p14:creationId xmlns:p14="http://schemas.microsoft.com/office/powerpoint/2010/main" val="2874862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99028EA-35FA-1C69-999A-2BA1EF66E76F}"/>
              </a:ext>
            </a:extLst>
          </p:cNvPr>
          <p:cNvGrpSpPr/>
          <p:nvPr/>
        </p:nvGrpSpPr>
        <p:grpSpPr>
          <a:xfrm>
            <a:off x="958645" y="1520145"/>
            <a:ext cx="10097729" cy="4526092"/>
            <a:chOff x="958645" y="1520145"/>
            <a:chExt cx="10097729" cy="4526092"/>
          </a:xfrm>
        </p:grpSpPr>
        <p:sp>
          <p:nvSpPr>
            <p:cNvPr id="6" name="Rectangle: Rounded Corners 5">
              <a:extLst>
                <a:ext uri="{FF2B5EF4-FFF2-40B4-BE49-F238E27FC236}">
                  <a16:creationId xmlns:a16="http://schemas.microsoft.com/office/drawing/2014/main" id="{325BB73A-CAB0-A51B-A8DB-A2EC8603188E}"/>
                </a:ext>
              </a:extLst>
            </p:cNvPr>
            <p:cNvSpPr/>
            <p:nvPr/>
          </p:nvSpPr>
          <p:spPr>
            <a:xfrm>
              <a:off x="958645" y="1520145"/>
              <a:ext cx="10097729" cy="4526092"/>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17FCE7A-DEFA-3DEC-A010-3828B72E6FBE}"/>
                </a:ext>
              </a:extLst>
            </p:cNvPr>
            <p:cNvSpPr txBox="1"/>
            <p:nvPr/>
          </p:nvSpPr>
          <p:spPr>
            <a:xfrm>
              <a:off x="1381697" y="1820245"/>
              <a:ext cx="9344360" cy="3662028"/>
            </a:xfrm>
            <a:prstGeom prst="rect">
              <a:avLst/>
            </a:prstGeom>
            <a:noFill/>
          </p:spPr>
          <p:txBody>
            <a:bodyPr wrap="square">
              <a:spAutoFit/>
            </a:bodyPr>
            <a:lstStyle/>
            <a:p>
              <a:pPr marL="0" marR="0" algn="just">
                <a:lnSpc>
                  <a:spcPct val="107000"/>
                </a:lnSpc>
                <a:spcBef>
                  <a:spcPts val="0"/>
                </a:spcBef>
                <a:spcAft>
                  <a:spcPts val="0"/>
                </a:spcAft>
              </a:pPr>
              <a:r>
                <a:rPr lang="vi-VN" sz="4400" b="1">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rPr>
                <a:t>- </a:t>
              </a:r>
              <a:r>
                <a:rPr lang="vi-VN" sz="4400" b="1" dirty="0">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rPr>
                <a:t>Nắm được từ chỉ đặc điểm với 3 nhóm nhỏ: Từ chỉ đặc điểm về màu sắc, âm thanh, hương vị.</a:t>
              </a:r>
            </a:p>
            <a:p>
              <a:pPr marL="0" marR="0" algn="just">
                <a:lnSpc>
                  <a:spcPct val="107000"/>
                </a:lnSpc>
                <a:spcBef>
                  <a:spcPts val="0"/>
                </a:spcBef>
                <a:spcAft>
                  <a:spcPts val="0"/>
                </a:spcAft>
              </a:pPr>
              <a:r>
                <a:rPr lang="vi-VN" sz="4400" b="1" dirty="0">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rPr>
                <a:t>- Biết sử dụng nhóm từ này để hoàn thiện </a:t>
              </a:r>
              <a:r>
                <a:rPr lang="vi-VN" sz="4400" b="1">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rPr>
                <a:t>câu.</a:t>
              </a:r>
              <a:endParaRPr lang="vi-VN" sz="4400" b="1" dirty="0">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09CB6064-746E-3131-5A1B-B2B9247CF0C0}"/>
              </a:ext>
            </a:extLst>
          </p:cNvPr>
          <p:cNvPicPr>
            <a:picLocks noChangeAspect="1"/>
          </p:cNvPicPr>
          <p:nvPr/>
        </p:nvPicPr>
        <p:blipFill>
          <a:blip r:embed="rId3"/>
          <a:stretch>
            <a:fillRect/>
          </a:stretch>
        </p:blipFill>
        <p:spPr>
          <a:xfrm>
            <a:off x="382555" y="140404"/>
            <a:ext cx="2434431" cy="2439148"/>
          </a:xfrm>
          <a:prstGeom prst="rect">
            <a:avLst/>
          </a:prstGeom>
        </p:spPr>
      </p:pic>
      <p:pic>
        <p:nvPicPr>
          <p:cNvPr id="9" name="Picture 8">
            <a:extLst>
              <a:ext uri="{FF2B5EF4-FFF2-40B4-BE49-F238E27FC236}">
                <a16:creationId xmlns:a16="http://schemas.microsoft.com/office/drawing/2014/main" id="{C63EC0B2-86EA-06ED-499B-1DB97CB15B70}"/>
              </a:ext>
            </a:extLst>
          </p:cNvPr>
          <p:cNvPicPr>
            <a:picLocks noChangeAspect="1"/>
          </p:cNvPicPr>
          <p:nvPr/>
        </p:nvPicPr>
        <p:blipFill>
          <a:blip r:embed="rId4"/>
          <a:stretch>
            <a:fillRect/>
          </a:stretch>
        </p:blipFill>
        <p:spPr>
          <a:xfrm>
            <a:off x="3017293" y="448281"/>
            <a:ext cx="5243014" cy="1457070"/>
          </a:xfrm>
          <a:prstGeom prst="rect">
            <a:avLst/>
          </a:prstGeom>
        </p:spPr>
      </p:pic>
    </p:spTree>
    <p:extLst>
      <p:ext uri="{BB962C8B-B14F-4D97-AF65-F5344CB8AC3E}">
        <p14:creationId xmlns:p14="http://schemas.microsoft.com/office/powerpoint/2010/main" val="43879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2">
            <a:extLst>
              <a:ext uri="{FF2B5EF4-FFF2-40B4-BE49-F238E27FC236}">
                <a16:creationId xmlns:a16="http://schemas.microsoft.com/office/drawing/2014/main" id="{89305524-8208-7AAF-1AF2-9D49AB13BE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192868">
            <a:off x="-14159" y="2157762"/>
            <a:ext cx="2063123" cy="1782478"/>
          </a:xfrm>
          <a:prstGeom prst="rect">
            <a:avLst/>
          </a:prstGeom>
        </p:spPr>
      </p:pic>
      <p:pic>
        <p:nvPicPr>
          <p:cNvPr id="3" name="图片 107">
            <a:extLst>
              <a:ext uri="{FF2B5EF4-FFF2-40B4-BE49-F238E27FC236}">
                <a16:creationId xmlns:a16="http://schemas.microsoft.com/office/drawing/2014/main" id="{E204772F-07D2-D07A-4246-14E597A76F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84113" y="3049001"/>
            <a:ext cx="3454397" cy="3454397"/>
          </a:xfrm>
          <a:prstGeom prst="rect">
            <a:avLst/>
          </a:prstGeom>
        </p:spPr>
      </p:pic>
      <p:sp>
        <p:nvSpPr>
          <p:cNvPr id="9" name="TextBox 8">
            <a:extLst>
              <a:ext uri="{FF2B5EF4-FFF2-40B4-BE49-F238E27FC236}">
                <a16:creationId xmlns:a16="http://schemas.microsoft.com/office/drawing/2014/main" id="{0BBB651E-1300-1B1E-16F3-C80EF4ECC995}"/>
              </a:ext>
            </a:extLst>
          </p:cNvPr>
          <p:cNvSpPr txBox="1"/>
          <p:nvPr/>
        </p:nvSpPr>
        <p:spPr>
          <a:xfrm>
            <a:off x="2168912" y="989843"/>
            <a:ext cx="8607547" cy="1015663"/>
          </a:xfrm>
          <a:prstGeom prst="rect">
            <a:avLst/>
          </a:prstGeom>
          <a:noFill/>
        </p:spPr>
        <p:txBody>
          <a:bodyPr wrap="square" rtlCol="0">
            <a:spAutoFit/>
          </a:bodyPr>
          <a:lstStyle/>
          <a:p>
            <a:pPr algn="ctr"/>
            <a:r>
              <a:rPr lang="en-US" sz="6000" b="1">
                <a:latin typeface="Cambria" panose="02040503050406030204" pitchFamily="18" charset="0"/>
              </a:rPr>
              <a:t>ĐỊNH HƯỚNG HỌC TẬP</a:t>
            </a:r>
            <a:endParaRPr lang="en-US" sz="6000" b="1" dirty="0">
              <a:latin typeface="Cambria" panose="02040503050406030204" pitchFamily="18" charset="0"/>
            </a:endParaRPr>
          </a:p>
        </p:txBody>
      </p:sp>
      <p:sp>
        <p:nvSpPr>
          <p:cNvPr id="8" name="TextBox 7">
            <a:extLst>
              <a:ext uri="{FF2B5EF4-FFF2-40B4-BE49-F238E27FC236}">
                <a16:creationId xmlns:a16="http://schemas.microsoft.com/office/drawing/2014/main" id="{5F97A06D-4C64-2B0D-9578-522057D5255E}"/>
              </a:ext>
            </a:extLst>
          </p:cNvPr>
          <p:cNvSpPr txBox="1"/>
          <p:nvPr/>
        </p:nvSpPr>
        <p:spPr>
          <a:xfrm>
            <a:off x="1878407" y="2505670"/>
            <a:ext cx="8898052" cy="1846659"/>
          </a:xfrm>
          <a:prstGeom prst="rect">
            <a:avLst/>
          </a:prstGeom>
          <a:noFill/>
        </p:spPr>
        <p:txBody>
          <a:bodyPr wrap="square" rtlCol="0">
            <a:spAutoFit/>
          </a:bodyPr>
          <a:lstStyle/>
          <a:p>
            <a:pPr algn="ctr"/>
            <a:r>
              <a:rPr lang="en-US" sz="4800" b="1">
                <a:latin typeface="Times New Roman" panose="02020603050405020304" pitchFamily="18" charset="0"/>
                <a:cs typeface="Times New Roman" panose="02020603050405020304" pitchFamily="18" charset="0"/>
              </a:rPr>
              <a:t>Viết đoạn văn nêu cảm xúc đối với một người mà em yêu quý</a:t>
            </a:r>
            <a:r>
              <a:rPr lang="en-US" sz="6600" b="1">
                <a:latin typeface="Times New Roman" panose="02020603050405020304" pitchFamily="18" charset="0"/>
                <a:cs typeface="Times New Roman" panose="02020603050405020304" pitchFamily="18" charset="0"/>
              </a:rPr>
              <a:t>.</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5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pic>
        <p:nvPicPr>
          <p:cNvPr id="3" name="Picture 2">
            <a:extLst>
              <a:ext uri="{FF2B5EF4-FFF2-40B4-BE49-F238E27FC236}">
                <a16:creationId xmlns:a16="http://schemas.microsoft.com/office/drawing/2014/main" id="{D14B9A5C-A9B1-0409-2797-277B741B22D2}"/>
              </a:ext>
            </a:extLst>
          </p:cNvPr>
          <p:cNvPicPr>
            <a:picLocks noChangeAspect="1"/>
          </p:cNvPicPr>
          <p:nvPr/>
        </p:nvPicPr>
        <p:blipFill>
          <a:blip r:embed="rId6"/>
          <a:stretch>
            <a:fillRect/>
          </a:stretch>
        </p:blipFill>
        <p:spPr>
          <a:xfrm>
            <a:off x="-281587" y="3512950"/>
            <a:ext cx="12192000" cy="1507520"/>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A610F-6125-4645-F333-8D5FE5D91FC9}"/>
              </a:ext>
            </a:extLst>
          </p:cNvPr>
          <p:cNvGrpSpPr/>
          <p:nvPr/>
        </p:nvGrpSpPr>
        <p:grpSpPr>
          <a:xfrm>
            <a:off x="172599" y="-483015"/>
            <a:ext cx="3145883" cy="3145883"/>
            <a:chOff x="616736" y="-404638"/>
            <a:chExt cx="3145883" cy="3145883"/>
          </a:xfrm>
        </p:grpSpPr>
        <p:pic>
          <p:nvPicPr>
            <p:cNvPr id="3" name="图片 2">
              <a:extLst>
                <a:ext uri="{FF2B5EF4-FFF2-40B4-BE49-F238E27FC236}">
                  <a16:creationId xmlns:a16="http://schemas.microsoft.com/office/drawing/2014/main" id="{325EE404-0F00-F7AC-9856-7600D1B066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736" y="-404638"/>
              <a:ext cx="3145883" cy="3145883"/>
            </a:xfrm>
            <a:prstGeom prst="rect">
              <a:avLst/>
            </a:prstGeom>
          </p:spPr>
        </p:pic>
        <p:sp>
          <p:nvSpPr>
            <p:cNvPr id="4" name="TextBox 3">
              <a:extLst>
                <a:ext uri="{FF2B5EF4-FFF2-40B4-BE49-F238E27FC236}">
                  <a16:creationId xmlns:a16="http://schemas.microsoft.com/office/drawing/2014/main" id="{E3859BA8-65F1-9BB5-9D0C-AC197CDB16B6}"/>
                </a:ext>
              </a:extLst>
            </p:cNvPr>
            <p:cNvSpPr txBox="1"/>
            <p:nvPr/>
          </p:nvSpPr>
          <p:spPr>
            <a:xfrm>
              <a:off x="1322130" y="973859"/>
              <a:ext cx="1968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1: </a:t>
              </a:r>
            </a:p>
          </p:txBody>
        </p:sp>
      </p:grpSp>
      <p:sp>
        <p:nvSpPr>
          <p:cNvPr id="5" name="TextBox 4">
            <a:extLst>
              <a:ext uri="{FF2B5EF4-FFF2-40B4-BE49-F238E27FC236}">
                <a16:creationId xmlns:a16="http://schemas.microsoft.com/office/drawing/2014/main" id="{774DCEF6-5FCB-E13D-9543-7D64612256B1}"/>
              </a:ext>
            </a:extLst>
          </p:cNvPr>
          <p:cNvSpPr txBox="1"/>
          <p:nvPr/>
        </p:nvSpPr>
        <p:spPr>
          <a:xfrm>
            <a:off x="3242287" y="305096"/>
            <a:ext cx="80717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Những</a:t>
            </a:r>
            <a:r>
              <a:rPr kumimoji="0" lang="en-US" sz="4800" b="1" i="0" u="none" strike="noStrike" kern="1200" cap="none" spc="0" normalizeH="0" noProof="0" dirty="0">
                <a:ln>
                  <a:noFill/>
                </a:ln>
                <a:effectLst/>
                <a:uLnTx/>
                <a:uFillTx/>
                <a:latin typeface="Cambria" panose="02040503050406030204" pitchFamily="18" charset="0"/>
                <a:ea typeface="+mn-ea"/>
                <a:cs typeface="+mn-cs"/>
              </a:rPr>
              <a:t> </a:t>
            </a:r>
            <a:r>
              <a:rPr kumimoji="0" lang="en-US" sz="4800" b="1" i="0" u="none" strike="noStrike" kern="1200" cap="none" spc="0" normalizeH="0" noProof="0" dirty="0" err="1">
                <a:ln>
                  <a:noFill/>
                </a:ln>
                <a:effectLst/>
                <a:uLnTx/>
                <a:uFillTx/>
                <a:latin typeface="Cambria" panose="02040503050406030204" pitchFamily="18" charset="0"/>
                <a:ea typeface="+mn-ea"/>
                <a:cs typeface="+mn-cs"/>
              </a:rPr>
              <a:t>từ</a:t>
            </a:r>
            <a:r>
              <a:rPr kumimoji="0" lang="en-US" sz="4800" b="1" i="0" u="none" strike="noStrike" kern="1200" cap="none" spc="0" normalizeH="0" noProof="0" dirty="0">
                <a:ln>
                  <a:noFill/>
                </a:ln>
                <a:effectLst/>
                <a:uLnTx/>
                <a:uFillTx/>
                <a:latin typeface="Cambria" panose="02040503050406030204" pitchFamily="18" charset="0"/>
                <a:ea typeface="+mn-ea"/>
                <a:cs typeface="+mn-cs"/>
              </a:rPr>
              <a:t> </a:t>
            </a:r>
            <a:r>
              <a:rPr kumimoji="0" lang="en-US" sz="4800" b="1" i="0" u="none" strike="noStrike" kern="1200" cap="none" spc="0" normalizeH="0" noProof="0" dirty="0" err="1">
                <a:ln>
                  <a:noFill/>
                </a:ln>
                <a:effectLst/>
                <a:uLnTx/>
                <a:uFillTx/>
                <a:latin typeface="Cambria" panose="02040503050406030204" pitchFamily="18" charset="0"/>
                <a:ea typeface="+mn-ea"/>
                <a:cs typeface="+mn-cs"/>
              </a:rPr>
              <a:t>chỉ</a:t>
            </a:r>
            <a:r>
              <a:rPr kumimoji="0" lang="en-US" sz="4800" b="1" i="0" u="none" strike="noStrike" kern="1200" cap="none" spc="0" normalizeH="0" noProof="0" dirty="0">
                <a:ln>
                  <a:noFill/>
                </a:ln>
                <a:effectLst/>
                <a:uLnTx/>
                <a:uFillTx/>
                <a:latin typeface="Cambria" panose="02040503050406030204" pitchFamily="18" charset="0"/>
                <a:ea typeface="+mn-ea"/>
                <a:cs typeface="+mn-cs"/>
              </a:rPr>
              <a:t> </a:t>
            </a:r>
            <a:r>
              <a:rPr kumimoji="0" lang="en-US" sz="4800" b="1" i="0" u="none" strike="noStrike" kern="1200" cap="none" spc="0" normalizeH="0" noProof="0" dirty="0" err="1">
                <a:ln>
                  <a:noFill/>
                </a:ln>
                <a:effectLst/>
                <a:uLnTx/>
                <a:uFillTx/>
                <a:latin typeface="Cambria" panose="02040503050406030204" pitchFamily="18" charset="0"/>
                <a:ea typeface="+mn-ea"/>
                <a:cs typeface="+mn-cs"/>
              </a:rPr>
              <a:t>đặc</a:t>
            </a:r>
            <a:r>
              <a:rPr kumimoji="0" lang="en-US" sz="4800" b="1" i="0" u="none" strike="noStrike" kern="1200" cap="none" spc="0" normalizeH="0" noProof="0" dirty="0">
                <a:ln>
                  <a:noFill/>
                </a:ln>
                <a:effectLst/>
                <a:uLnTx/>
                <a:uFillTx/>
                <a:latin typeface="Cambria" panose="02040503050406030204" pitchFamily="18" charset="0"/>
                <a:ea typeface="+mn-ea"/>
                <a:cs typeface="+mn-cs"/>
              </a:rPr>
              <a:t> </a:t>
            </a:r>
            <a:r>
              <a:rPr kumimoji="0" lang="en-US" sz="4800" b="1" i="0" u="none" strike="noStrike" kern="1200" cap="none" spc="0" normalizeH="0" noProof="0" dirty="0" err="1">
                <a:ln>
                  <a:noFill/>
                </a:ln>
                <a:effectLst/>
                <a:uLnTx/>
                <a:uFillTx/>
                <a:latin typeface="Cambria" panose="02040503050406030204" pitchFamily="18" charset="0"/>
                <a:ea typeface="+mn-ea"/>
                <a:cs typeface="+mn-cs"/>
              </a:rPr>
              <a:t>điểm</a:t>
            </a:r>
            <a:r>
              <a:rPr kumimoji="0" lang="en-US" sz="4800" b="1" i="0" u="none" strike="noStrike" kern="1200" cap="none" spc="0" normalizeH="0" noProof="0" dirty="0">
                <a:ln>
                  <a:noFill/>
                </a:ln>
                <a:effectLst/>
                <a:uLnTx/>
                <a:uFillTx/>
                <a:latin typeface="Cambria" panose="02040503050406030204" pitchFamily="18" charset="0"/>
                <a:ea typeface="+mn-ea"/>
                <a:cs typeface="+mn-cs"/>
              </a:rPr>
              <a:t> </a:t>
            </a:r>
            <a:r>
              <a:rPr kumimoji="0" lang="en-US" sz="4800" b="1" i="0" u="none" strike="noStrike" kern="1200" cap="none" spc="0" normalizeH="0" noProof="0" dirty="0" err="1">
                <a:ln>
                  <a:noFill/>
                </a:ln>
                <a:effectLst/>
                <a:uLnTx/>
                <a:uFillTx/>
                <a:latin typeface="Cambria" panose="02040503050406030204" pitchFamily="18" charset="0"/>
                <a:ea typeface="+mn-ea"/>
                <a:cs typeface="+mn-cs"/>
              </a:rPr>
              <a:t>của</a:t>
            </a:r>
            <a:r>
              <a:rPr kumimoji="0" lang="en-US" sz="4800" b="1" i="0" u="none" strike="noStrike" kern="1200" cap="none" spc="0" normalizeH="0" noProof="0" dirty="0">
                <a:ln>
                  <a:noFill/>
                </a:ln>
                <a:effectLst/>
                <a:uLnTx/>
                <a:uFillTx/>
                <a:latin typeface="Cambria" panose="02040503050406030204" pitchFamily="18" charset="0"/>
                <a:ea typeface="+mn-ea"/>
                <a:cs typeface="+mn-cs"/>
              </a:rPr>
              <a:t> </a:t>
            </a:r>
            <a:r>
              <a:rPr kumimoji="0" lang="en-US" sz="4800" b="1" i="0" u="none" strike="noStrike" kern="1200" cap="none" spc="0" normalizeH="0" noProof="0" dirty="0">
                <a:ln>
                  <a:noFill/>
                </a:ln>
                <a:solidFill>
                  <a:srgbClr val="EF4D6F"/>
                </a:solidFill>
                <a:effectLst/>
                <a:uLnTx/>
                <a:uFillTx/>
                <a:latin typeface="Cambria" panose="02040503050406030204" pitchFamily="18" charset="0"/>
                <a:ea typeface="+mn-ea"/>
                <a:cs typeface="+mn-cs"/>
              </a:rPr>
              <a:t>con </a:t>
            </a:r>
            <a:r>
              <a:rPr kumimoji="0" lang="en-US" sz="4800" b="1" i="0" u="none" strike="noStrike" kern="1200" cap="none" spc="0" normalizeH="0" noProof="0" dirty="0" err="1">
                <a:ln>
                  <a:noFill/>
                </a:ln>
                <a:solidFill>
                  <a:srgbClr val="EF4D6F"/>
                </a:solidFill>
                <a:effectLst/>
                <a:uLnTx/>
                <a:uFillTx/>
                <a:latin typeface="Cambria" panose="02040503050406030204" pitchFamily="18" charset="0"/>
                <a:ea typeface="+mn-ea"/>
                <a:cs typeface="+mn-cs"/>
              </a:rPr>
              <a:t>đường</a:t>
            </a:r>
            <a:r>
              <a:rPr kumimoji="0" lang="en-US" sz="4800" b="1" i="0" u="none" strike="noStrike" kern="1200" cap="none" spc="0" normalizeH="0" noProof="0" dirty="0">
                <a:ln>
                  <a:noFill/>
                </a:ln>
                <a:solidFill>
                  <a:srgbClr val="EF4D6F"/>
                </a:solidFill>
                <a:effectLst/>
                <a:uLnTx/>
                <a:uFillTx/>
                <a:latin typeface="Cambria" panose="02040503050406030204" pitchFamily="18" charset="0"/>
                <a:ea typeface="+mn-ea"/>
                <a:cs typeface="+mn-cs"/>
              </a:rPr>
              <a:t> </a:t>
            </a:r>
            <a:r>
              <a:rPr kumimoji="0" lang="en-US" sz="4800" b="1" i="0" u="none" strike="noStrike" kern="1200" cap="none" spc="0" normalizeH="0" noProof="0" dirty="0">
                <a:ln>
                  <a:noFill/>
                </a:ln>
                <a:effectLst/>
                <a:uLnTx/>
                <a:uFillTx/>
                <a:latin typeface="Cambria" panose="02040503050406030204" pitchFamily="18" charset="0"/>
                <a:ea typeface="+mn-ea"/>
                <a:cs typeface="+mn-cs"/>
              </a:rPr>
              <a:t>:</a:t>
            </a:r>
            <a:endParaRPr kumimoji="0" lang="en-US" sz="4800" b="1" i="0" u="none" strike="noStrike" kern="1200" cap="none" spc="0" normalizeH="0" baseline="0" noProof="0" dirty="0">
              <a:ln>
                <a:noFill/>
              </a:ln>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B1E9DDEB-4ED6-04C2-6A35-B4FC183076E9}"/>
              </a:ext>
            </a:extLst>
          </p:cNvPr>
          <p:cNvGrpSpPr/>
          <p:nvPr/>
        </p:nvGrpSpPr>
        <p:grpSpPr>
          <a:xfrm>
            <a:off x="3242287" y="2109641"/>
            <a:ext cx="3858730" cy="906018"/>
            <a:chOff x="2390815" y="2453148"/>
            <a:chExt cx="3858730" cy="906018"/>
          </a:xfrm>
        </p:grpSpPr>
        <p:sp>
          <p:nvSpPr>
            <p:cNvPr id="7" name="Rectangle: Rounded Corners 6">
              <a:extLst>
                <a:ext uri="{FF2B5EF4-FFF2-40B4-BE49-F238E27FC236}">
                  <a16:creationId xmlns:a16="http://schemas.microsoft.com/office/drawing/2014/main" id="{93193A6C-BD2F-E980-07EE-8B3E6449B8E7}"/>
                </a:ext>
              </a:extLst>
            </p:cNvPr>
            <p:cNvSpPr/>
            <p:nvPr/>
          </p:nvSpPr>
          <p:spPr>
            <a:xfrm>
              <a:off x="2519646" y="2453148"/>
              <a:ext cx="3551639" cy="906018"/>
            </a:xfrm>
            <a:prstGeom prst="roundRect">
              <a:avLst>
                <a:gd name="adj" fmla="val 37832"/>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B49A3C-3040-ADAF-0DB0-01DF8CF2986F}"/>
                </a:ext>
              </a:extLst>
            </p:cNvPr>
            <p:cNvSpPr txBox="1"/>
            <p:nvPr/>
          </p:nvSpPr>
          <p:spPr>
            <a:xfrm>
              <a:off x="2390815" y="2453148"/>
              <a:ext cx="3858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bằng</a:t>
              </a:r>
              <a:r>
                <a:rPr kumimoji="0" lang="en-US" sz="4800" b="1" i="0" u="none" strike="noStrike" kern="1200" cap="none" spc="0" normalizeH="0" baseline="0" noProof="0" dirty="0">
                  <a:ln>
                    <a:noFill/>
                  </a:ln>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phẳng</a:t>
              </a:r>
              <a:endParaRPr kumimoji="0" lang="en-US" sz="48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5EAE859A-9DD0-40A9-5686-F3064E6B3C28}"/>
              </a:ext>
            </a:extLst>
          </p:cNvPr>
          <p:cNvGrpSpPr/>
          <p:nvPr/>
        </p:nvGrpSpPr>
        <p:grpSpPr>
          <a:xfrm>
            <a:off x="7778349" y="2097555"/>
            <a:ext cx="3858730" cy="906018"/>
            <a:chOff x="2390815" y="2453148"/>
            <a:chExt cx="3858730" cy="906018"/>
          </a:xfrm>
        </p:grpSpPr>
        <p:sp>
          <p:nvSpPr>
            <p:cNvPr id="12" name="Rectangle: Rounded Corners 11">
              <a:extLst>
                <a:ext uri="{FF2B5EF4-FFF2-40B4-BE49-F238E27FC236}">
                  <a16:creationId xmlns:a16="http://schemas.microsoft.com/office/drawing/2014/main" id="{31F6E4DB-7094-FDB2-4692-AB15AF78A4F3}"/>
                </a:ext>
              </a:extLst>
            </p:cNvPr>
            <p:cNvSpPr/>
            <p:nvPr/>
          </p:nvSpPr>
          <p:spPr>
            <a:xfrm>
              <a:off x="2519646" y="2453148"/>
              <a:ext cx="3551639" cy="906018"/>
            </a:xfrm>
            <a:prstGeom prst="roundRect">
              <a:avLst>
                <a:gd name="adj" fmla="val 37832"/>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C84CA5-20C3-C2DA-7A27-5661B6C674C3}"/>
                </a:ext>
              </a:extLst>
            </p:cNvPr>
            <p:cNvSpPr txBox="1"/>
            <p:nvPr/>
          </p:nvSpPr>
          <p:spPr>
            <a:xfrm>
              <a:off x="2390815" y="2453148"/>
              <a:ext cx="3858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rộng</a:t>
              </a:r>
              <a:r>
                <a:rPr kumimoji="0" lang="en-US" sz="4800" b="1" i="0" u="none" strike="noStrike" kern="1200" cap="none" spc="0" normalizeH="0" baseline="0" noProof="0" dirty="0">
                  <a:ln>
                    <a:noFill/>
                  </a:ln>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rãi</a:t>
              </a:r>
              <a:endParaRPr kumimoji="0" lang="en-US" sz="48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699BF2E1-7E78-CF7D-F16E-23F762D547F3}"/>
              </a:ext>
            </a:extLst>
          </p:cNvPr>
          <p:cNvGrpSpPr/>
          <p:nvPr/>
        </p:nvGrpSpPr>
        <p:grpSpPr>
          <a:xfrm>
            <a:off x="3242287" y="3261015"/>
            <a:ext cx="3858730" cy="906018"/>
            <a:chOff x="2301686" y="2453148"/>
            <a:chExt cx="3858730" cy="906018"/>
          </a:xfrm>
        </p:grpSpPr>
        <p:sp>
          <p:nvSpPr>
            <p:cNvPr id="15" name="Rectangle: Rounded Corners 14">
              <a:extLst>
                <a:ext uri="{FF2B5EF4-FFF2-40B4-BE49-F238E27FC236}">
                  <a16:creationId xmlns:a16="http://schemas.microsoft.com/office/drawing/2014/main" id="{DE745309-08EF-9775-4728-864E99D9E055}"/>
                </a:ext>
              </a:extLst>
            </p:cNvPr>
            <p:cNvSpPr/>
            <p:nvPr/>
          </p:nvSpPr>
          <p:spPr>
            <a:xfrm>
              <a:off x="2390816" y="2453148"/>
              <a:ext cx="3680470" cy="906018"/>
            </a:xfrm>
            <a:prstGeom prst="roundRect">
              <a:avLst>
                <a:gd name="adj" fmla="val 37832"/>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C1A1A4-333F-1BD8-B1C7-E4820B618AB5}"/>
                </a:ext>
              </a:extLst>
            </p:cNvPr>
            <p:cNvSpPr txBox="1"/>
            <p:nvPr/>
          </p:nvSpPr>
          <p:spPr>
            <a:xfrm>
              <a:off x="2301686" y="2453148"/>
              <a:ext cx="3858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thoáng</a:t>
              </a:r>
              <a:r>
                <a:rPr kumimoji="0" lang="en-US" sz="4800" b="1" i="0" u="none" strike="noStrike" kern="1200" cap="none" spc="0" normalizeH="0" baseline="0" noProof="0" dirty="0">
                  <a:ln>
                    <a:noFill/>
                  </a:ln>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đãng</a:t>
              </a:r>
              <a:endParaRPr kumimoji="0" lang="en-US" sz="48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320EC5E7-C948-064B-2A5E-F8D78D3CE016}"/>
              </a:ext>
            </a:extLst>
          </p:cNvPr>
          <p:cNvGrpSpPr/>
          <p:nvPr/>
        </p:nvGrpSpPr>
        <p:grpSpPr>
          <a:xfrm>
            <a:off x="7823668" y="3261015"/>
            <a:ext cx="3858730" cy="908771"/>
            <a:chOff x="2430516" y="2450395"/>
            <a:chExt cx="3858730" cy="908771"/>
          </a:xfrm>
        </p:grpSpPr>
        <p:sp>
          <p:nvSpPr>
            <p:cNvPr id="18" name="Rectangle: Rounded Corners 17">
              <a:extLst>
                <a:ext uri="{FF2B5EF4-FFF2-40B4-BE49-F238E27FC236}">
                  <a16:creationId xmlns:a16="http://schemas.microsoft.com/office/drawing/2014/main" id="{10C3C4FB-C227-FAF0-5988-FCFB2539E91B}"/>
                </a:ext>
              </a:extLst>
            </p:cNvPr>
            <p:cNvSpPr/>
            <p:nvPr/>
          </p:nvSpPr>
          <p:spPr>
            <a:xfrm>
              <a:off x="2519646" y="2453148"/>
              <a:ext cx="3680470" cy="906018"/>
            </a:xfrm>
            <a:prstGeom prst="roundRect">
              <a:avLst>
                <a:gd name="adj" fmla="val 37832"/>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96FDE4B-EA05-866C-D416-90A2456D37F9}"/>
                </a:ext>
              </a:extLst>
            </p:cNvPr>
            <p:cNvSpPr txBox="1"/>
            <p:nvPr/>
          </p:nvSpPr>
          <p:spPr>
            <a:xfrm>
              <a:off x="2430516" y="2450395"/>
              <a:ext cx="3858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Cambria" panose="02040503050406030204" pitchFamily="18" charset="0"/>
                </a:rPr>
                <a:t>thênh</a:t>
              </a:r>
              <a:r>
                <a:rPr lang="en-US" sz="4800" b="1" dirty="0">
                  <a:latin typeface="Cambria" panose="02040503050406030204" pitchFamily="18" charset="0"/>
                </a:rPr>
                <a:t> thang</a:t>
              </a:r>
              <a:endParaRPr kumimoji="0" lang="en-US" sz="48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811BC007-B950-3A89-7D0F-51F56AD1E43B}"/>
              </a:ext>
            </a:extLst>
          </p:cNvPr>
          <p:cNvGrpSpPr/>
          <p:nvPr/>
        </p:nvGrpSpPr>
        <p:grpSpPr>
          <a:xfrm>
            <a:off x="3267013" y="4425161"/>
            <a:ext cx="3858730" cy="906018"/>
            <a:chOff x="2301686" y="2453148"/>
            <a:chExt cx="3858730" cy="906018"/>
          </a:xfrm>
        </p:grpSpPr>
        <p:sp>
          <p:nvSpPr>
            <p:cNvPr id="21" name="Rectangle: Rounded Corners 20">
              <a:extLst>
                <a:ext uri="{FF2B5EF4-FFF2-40B4-BE49-F238E27FC236}">
                  <a16:creationId xmlns:a16="http://schemas.microsoft.com/office/drawing/2014/main" id="{017A5109-53FD-B192-F987-C325664C554E}"/>
                </a:ext>
              </a:extLst>
            </p:cNvPr>
            <p:cNvSpPr/>
            <p:nvPr/>
          </p:nvSpPr>
          <p:spPr>
            <a:xfrm>
              <a:off x="2390816" y="2453148"/>
              <a:ext cx="3680470" cy="906018"/>
            </a:xfrm>
            <a:prstGeom prst="roundRect">
              <a:avLst>
                <a:gd name="adj" fmla="val 37832"/>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2DFE940-1021-F285-AD47-51DA21F28424}"/>
                </a:ext>
              </a:extLst>
            </p:cNvPr>
            <p:cNvSpPr txBox="1"/>
            <p:nvPr/>
          </p:nvSpPr>
          <p:spPr>
            <a:xfrm>
              <a:off x="2301686" y="2453148"/>
              <a:ext cx="3858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gồ</a:t>
              </a:r>
              <a:r>
                <a:rPr kumimoji="0" lang="en-US" sz="4800" b="1" i="0" u="none" strike="noStrike" kern="1200" cap="none" spc="0" normalizeH="0" baseline="0" noProof="0" dirty="0">
                  <a:ln>
                    <a:noFill/>
                  </a:ln>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effectLst/>
                  <a:uLnTx/>
                  <a:uFillTx/>
                  <a:latin typeface="Cambria" panose="02040503050406030204" pitchFamily="18" charset="0"/>
                  <a:ea typeface="+mn-ea"/>
                  <a:cs typeface="+mn-cs"/>
                </a:rPr>
                <a:t>ghề</a:t>
              </a:r>
              <a:endParaRPr kumimoji="0" lang="en-US" sz="48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23" name="Group 22">
            <a:extLst>
              <a:ext uri="{FF2B5EF4-FFF2-40B4-BE49-F238E27FC236}">
                <a16:creationId xmlns:a16="http://schemas.microsoft.com/office/drawing/2014/main" id="{CE326FD4-8ACC-8457-03D4-950A81D90FF1}"/>
              </a:ext>
            </a:extLst>
          </p:cNvPr>
          <p:cNvGrpSpPr/>
          <p:nvPr/>
        </p:nvGrpSpPr>
        <p:grpSpPr>
          <a:xfrm>
            <a:off x="7849502" y="4424475"/>
            <a:ext cx="3858730" cy="908771"/>
            <a:chOff x="2430516" y="2450395"/>
            <a:chExt cx="3858730" cy="908771"/>
          </a:xfrm>
        </p:grpSpPr>
        <p:sp>
          <p:nvSpPr>
            <p:cNvPr id="24" name="Rectangle: Rounded Corners 23">
              <a:extLst>
                <a:ext uri="{FF2B5EF4-FFF2-40B4-BE49-F238E27FC236}">
                  <a16:creationId xmlns:a16="http://schemas.microsoft.com/office/drawing/2014/main" id="{D7D77DDA-1E20-69A5-64FC-F5E33E222E10}"/>
                </a:ext>
              </a:extLst>
            </p:cNvPr>
            <p:cNvSpPr/>
            <p:nvPr/>
          </p:nvSpPr>
          <p:spPr>
            <a:xfrm>
              <a:off x="2519646" y="2453148"/>
              <a:ext cx="3680470" cy="906018"/>
            </a:xfrm>
            <a:prstGeom prst="roundRect">
              <a:avLst>
                <a:gd name="adj" fmla="val 37832"/>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20D76A-2140-F824-9636-5B6422934202}"/>
                </a:ext>
              </a:extLst>
            </p:cNvPr>
            <p:cNvSpPr txBox="1"/>
            <p:nvPr/>
          </p:nvSpPr>
          <p:spPr>
            <a:xfrm>
              <a:off x="2430516" y="2450395"/>
              <a:ext cx="3858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Cambria" panose="02040503050406030204" pitchFamily="18" charset="0"/>
                </a:rPr>
                <a:t>khúc</a:t>
              </a:r>
              <a:r>
                <a:rPr lang="en-US" sz="4800" b="1" dirty="0">
                  <a:latin typeface="Cambria" panose="02040503050406030204" pitchFamily="18" charset="0"/>
                </a:rPr>
                <a:t> </a:t>
              </a:r>
              <a:r>
                <a:rPr lang="en-US" sz="4800" b="1" dirty="0" err="1">
                  <a:latin typeface="Cambria" panose="02040503050406030204" pitchFamily="18" charset="0"/>
                </a:rPr>
                <a:t>khuỷu</a:t>
              </a:r>
              <a:endParaRPr kumimoji="0" lang="en-US" sz="48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26" name="Group 25">
            <a:extLst>
              <a:ext uri="{FF2B5EF4-FFF2-40B4-BE49-F238E27FC236}">
                <a16:creationId xmlns:a16="http://schemas.microsoft.com/office/drawing/2014/main" id="{87192A9B-405F-445E-8099-A8EFF627248D}"/>
              </a:ext>
            </a:extLst>
          </p:cNvPr>
          <p:cNvGrpSpPr/>
          <p:nvPr/>
        </p:nvGrpSpPr>
        <p:grpSpPr>
          <a:xfrm>
            <a:off x="6389607" y="5478957"/>
            <a:ext cx="2497420" cy="908770"/>
            <a:chOff x="2391569" y="2450395"/>
            <a:chExt cx="2497420" cy="908770"/>
          </a:xfrm>
        </p:grpSpPr>
        <p:sp>
          <p:nvSpPr>
            <p:cNvPr id="27" name="Rectangle: Rounded Corners 26">
              <a:extLst>
                <a:ext uri="{FF2B5EF4-FFF2-40B4-BE49-F238E27FC236}">
                  <a16:creationId xmlns:a16="http://schemas.microsoft.com/office/drawing/2014/main" id="{33396735-C872-FFF2-9DEF-E2069E409581}"/>
                </a:ext>
              </a:extLst>
            </p:cNvPr>
            <p:cNvSpPr/>
            <p:nvPr/>
          </p:nvSpPr>
          <p:spPr>
            <a:xfrm>
              <a:off x="2519646" y="2566924"/>
              <a:ext cx="2193830" cy="792241"/>
            </a:xfrm>
            <a:prstGeom prst="roundRect">
              <a:avLst>
                <a:gd name="adj" fmla="val 37832"/>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5E93921-F86E-36DF-E9D0-16CE4DE79249}"/>
                </a:ext>
              </a:extLst>
            </p:cNvPr>
            <p:cNvSpPr txBox="1"/>
            <p:nvPr/>
          </p:nvSpPr>
          <p:spPr>
            <a:xfrm>
              <a:off x="2391569" y="2450395"/>
              <a:ext cx="24974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Cambria" panose="02040503050406030204" pitchFamily="18" charset="0"/>
                </a:rPr>
                <a:t>...</a:t>
              </a:r>
              <a:endParaRPr kumimoji="0" lang="en-US" sz="4800" b="1" i="0" u="none" strike="noStrike" kern="1200" cap="none" spc="0" normalizeH="0" baseline="0" noProof="0" dirty="0">
                <a:ln>
                  <a:noFill/>
                </a:ln>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75101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push.wav"/>
                                        </p:tgtEl>
                                      </p:cMediaNode>
                                    </p:audio>
                                  </p:sub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2" name="push.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subTnLst>
                                    <p:audio>
                                      <p:cMediaNode>
                                        <p:cTn display="0" masterRel="sameClick">
                                          <p:stCondLst>
                                            <p:cond evt="begin" delay="0">
                                              <p:tn val="51"/>
                                            </p:cond>
                                          </p:stCondLst>
                                          <p:endCondLst>
                                            <p:cond evt="onStopAudio" delay="0">
                                              <p:tgtEl>
                                                <p:sldTgt/>
                                              </p:tgtEl>
                                            </p:cond>
                                          </p:endCondLst>
                                        </p:cTn>
                                        <p:tgtEl>
                                          <p:sndTgt r:embed="rId2" name="push.wav"/>
                                        </p:tgtEl>
                                      </p:cMediaNode>
                                    </p:audio>
                                  </p:sub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animEffect transition="in" filter="fade">
                                      <p:cBhvr>
                                        <p:cTn id="62" dur="500"/>
                                        <p:tgtEl>
                                          <p:spTgt spid="26"/>
                                        </p:tgtEl>
                                      </p:cBhvr>
                                    </p:animEffect>
                                  </p:childTnLst>
                                  <p:subTnLst>
                                    <p:audio>
                                      <p:cMediaNode>
                                        <p:cTn display="0" masterRel="sameClick">
                                          <p:stCondLst>
                                            <p:cond evt="begin" delay="0">
                                              <p:tn val="5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9CA7B1-318C-3930-F2E3-CE79798F540D}"/>
              </a:ext>
            </a:extLst>
          </p:cNvPr>
          <p:cNvGrpSpPr/>
          <p:nvPr/>
        </p:nvGrpSpPr>
        <p:grpSpPr>
          <a:xfrm>
            <a:off x="-151029" y="-404638"/>
            <a:ext cx="3145883" cy="3145883"/>
            <a:chOff x="-151029" y="-404638"/>
            <a:chExt cx="3145883" cy="3145883"/>
          </a:xfrm>
        </p:grpSpPr>
        <p:pic>
          <p:nvPicPr>
            <p:cNvPr id="3" name="图片 2">
              <a:extLst>
                <a:ext uri="{FF2B5EF4-FFF2-40B4-BE49-F238E27FC236}">
                  <a16:creationId xmlns:a16="http://schemas.microsoft.com/office/drawing/2014/main" id="{DE184877-EAC1-1C48-151B-55D6F65BE1D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4" name="TextBox 3">
              <a:extLst>
                <a:ext uri="{FF2B5EF4-FFF2-40B4-BE49-F238E27FC236}">
                  <a16:creationId xmlns:a16="http://schemas.microsoft.com/office/drawing/2014/main" id="{3AF8E36D-1070-F501-75A4-D6A98810F786}"/>
                </a:ext>
              </a:extLst>
            </p:cNvPr>
            <p:cNvSpPr txBox="1"/>
            <p:nvPr/>
          </p:nvSpPr>
          <p:spPr>
            <a:xfrm>
              <a:off x="616736" y="926529"/>
              <a:ext cx="1968760" cy="769441"/>
            </a:xfrm>
            <a:prstGeom prst="rect">
              <a:avLst/>
            </a:prstGeom>
            <a:noFill/>
          </p:spPr>
          <p:txBody>
            <a:bodyPr wrap="square" rtlCol="0">
              <a:spAutoFit/>
            </a:bodyPr>
            <a:lstStyle/>
            <a:p>
              <a:r>
                <a:rPr lang="en-US" sz="4400" b="1" dirty="0">
                  <a:solidFill>
                    <a:schemeClr val="bg1"/>
                  </a:solidFill>
                  <a:latin typeface="Cambria" panose="02040503050406030204" pitchFamily="18" charset="0"/>
                </a:rPr>
                <a:t>BÀI 2: </a:t>
              </a:r>
            </a:p>
          </p:txBody>
        </p:sp>
      </p:grpSp>
      <p:sp>
        <p:nvSpPr>
          <p:cNvPr id="11" name="Rectangle: Rounded Corners 10">
            <a:extLst>
              <a:ext uri="{FF2B5EF4-FFF2-40B4-BE49-F238E27FC236}">
                <a16:creationId xmlns:a16="http://schemas.microsoft.com/office/drawing/2014/main" id="{F9E3370E-3E5C-607F-0D5E-59E8AB09B3A9}"/>
              </a:ext>
            </a:extLst>
          </p:cNvPr>
          <p:cNvSpPr/>
          <p:nvPr/>
        </p:nvSpPr>
        <p:spPr>
          <a:xfrm>
            <a:off x="389803" y="3317565"/>
            <a:ext cx="5186853" cy="211548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FBBDDE3-F5E4-6911-EB31-FE6CC2A029E4}"/>
              </a:ext>
            </a:extLst>
          </p:cNvPr>
          <p:cNvSpPr txBox="1"/>
          <p:nvPr/>
        </p:nvSpPr>
        <p:spPr>
          <a:xfrm>
            <a:off x="1610544" y="2555996"/>
            <a:ext cx="2768619" cy="707886"/>
          </a:xfrm>
          <a:prstGeom prst="rect">
            <a:avLst/>
          </a:prstGeom>
          <a:noFill/>
        </p:spPr>
        <p:txBody>
          <a:bodyPr wrap="square" rtlCol="0">
            <a:spAutoFit/>
          </a:bodyPr>
          <a:lstStyle/>
          <a:p>
            <a:pPr algn="ctr">
              <a:defRPr/>
            </a:pPr>
            <a:r>
              <a:rPr lang="en-US" sz="4000" b="1" dirty="0">
                <a:solidFill>
                  <a:srgbClr val="589C20"/>
                </a:solidFill>
                <a:latin typeface="Cambria" panose="02040503050406030204" pitchFamily="18" charset="0"/>
              </a:rPr>
              <a:t>ĐẶT CÂU</a:t>
            </a:r>
          </a:p>
        </p:txBody>
      </p:sp>
      <p:grpSp>
        <p:nvGrpSpPr>
          <p:cNvPr id="16" name="Group 15">
            <a:extLst>
              <a:ext uri="{FF2B5EF4-FFF2-40B4-BE49-F238E27FC236}">
                <a16:creationId xmlns:a16="http://schemas.microsoft.com/office/drawing/2014/main" id="{C157EE01-30B5-0A78-0760-DCA4245E227A}"/>
              </a:ext>
            </a:extLst>
          </p:cNvPr>
          <p:cNvGrpSpPr/>
          <p:nvPr/>
        </p:nvGrpSpPr>
        <p:grpSpPr>
          <a:xfrm>
            <a:off x="4768263" y="73104"/>
            <a:ext cx="6417895" cy="6409744"/>
            <a:chOff x="5070470" y="224128"/>
            <a:chExt cx="6417895" cy="6409744"/>
          </a:xfrm>
        </p:grpSpPr>
        <p:grpSp>
          <p:nvGrpSpPr>
            <p:cNvPr id="5" name="Group 4">
              <a:extLst>
                <a:ext uri="{FF2B5EF4-FFF2-40B4-BE49-F238E27FC236}">
                  <a16:creationId xmlns:a16="http://schemas.microsoft.com/office/drawing/2014/main" id="{F06B5EF8-5223-9130-F62C-06BCDC368FC1}"/>
                </a:ext>
              </a:extLst>
            </p:cNvPr>
            <p:cNvGrpSpPr/>
            <p:nvPr/>
          </p:nvGrpSpPr>
          <p:grpSpPr>
            <a:xfrm>
              <a:off x="5070470" y="224128"/>
              <a:ext cx="6417895" cy="6409744"/>
              <a:chOff x="537382" y="2550926"/>
              <a:chExt cx="3601746" cy="4160375"/>
            </a:xfrm>
          </p:grpSpPr>
          <p:grpSp>
            <p:nvGrpSpPr>
              <p:cNvPr id="6" name="Group 5">
                <a:extLst>
                  <a:ext uri="{FF2B5EF4-FFF2-40B4-BE49-F238E27FC236}">
                    <a16:creationId xmlns:a16="http://schemas.microsoft.com/office/drawing/2014/main" id="{663F54BF-635C-C164-EECB-748487F688E5}"/>
                  </a:ext>
                </a:extLst>
              </p:cNvPr>
              <p:cNvGrpSpPr/>
              <p:nvPr/>
            </p:nvGrpSpPr>
            <p:grpSpPr>
              <a:xfrm>
                <a:off x="537382" y="2550926"/>
                <a:ext cx="3601746" cy="4160375"/>
                <a:chOff x="400467" y="2491474"/>
                <a:chExt cx="3601746" cy="4160375"/>
              </a:xfrm>
            </p:grpSpPr>
            <p:pic>
              <p:nvPicPr>
                <p:cNvPr id="8" name="Picture 7">
                  <a:extLst>
                    <a:ext uri="{FF2B5EF4-FFF2-40B4-BE49-F238E27FC236}">
                      <a16:creationId xmlns:a16="http://schemas.microsoft.com/office/drawing/2014/main" id="{AF9CA4DC-BF86-D235-9196-5E0651D74E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0467" y="2491474"/>
                  <a:ext cx="3601746" cy="3270990"/>
                </a:xfrm>
                <a:prstGeom prst="rect">
                  <a:avLst/>
                </a:prstGeom>
              </p:spPr>
            </p:pic>
            <p:sp>
              <p:nvSpPr>
                <p:cNvPr id="9" name="Rectangle 8">
                  <a:extLst>
                    <a:ext uri="{FF2B5EF4-FFF2-40B4-BE49-F238E27FC236}">
                      <a16:creationId xmlns:a16="http://schemas.microsoft.com/office/drawing/2014/main" id="{D74DAA9C-C011-AEF2-0266-4F0B38E8CCDB}"/>
                    </a:ext>
                  </a:extLst>
                </p:cNvPr>
                <p:cNvSpPr/>
                <p:nvPr/>
              </p:nvSpPr>
              <p:spPr>
                <a:xfrm>
                  <a:off x="2379305" y="5759175"/>
                  <a:ext cx="467068" cy="892674"/>
                </a:xfrm>
                <a:prstGeom prst="rect">
                  <a:avLst/>
                </a:prstGeom>
                <a:solidFill>
                  <a:srgbClr val="5A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81CA9F9-1D1E-1237-D699-8745178E00BE}"/>
                    </a:ext>
                  </a:extLst>
                </p:cNvPr>
                <p:cNvSpPr/>
                <p:nvPr/>
              </p:nvSpPr>
              <p:spPr>
                <a:xfrm>
                  <a:off x="1608422" y="5759175"/>
                  <a:ext cx="770883" cy="892674"/>
                </a:xfrm>
                <a:prstGeom prst="rect">
                  <a:avLst/>
                </a:prstGeom>
                <a:solidFill>
                  <a:srgbClr val="7F4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F2E5A42E-F950-5109-FCB2-5AFFECB18E10}"/>
                  </a:ext>
                </a:extLst>
              </p:cNvPr>
              <p:cNvSpPr txBox="1"/>
              <p:nvPr/>
            </p:nvSpPr>
            <p:spPr>
              <a:xfrm>
                <a:off x="1561375" y="5869138"/>
                <a:ext cx="1553759" cy="619283"/>
              </a:xfrm>
              <a:prstGeom prst="rect">
                <a:avLst/>
              </a:prstGeom>
              <a:noFill/>
            </p:spPr>
            <p:txBody>
              <a:bodyPr wrap="square" rtlCol="0">
                <a:spAutoFit/>
              </a:bodyPr>
              <a:lstStyle/>
              <a:p>
                <a:pPr algn="ctr">
                  <a:defRPr/>
                </a:pPr>
                <a:r>
                  <a:rPr lang="en-US" sz="2800" b="1" dirty="0">
                    <a:solidFill>
                      <a:schemeClr val="bg1"/>
                    </a:solidFill>
                    <a:latin typeface="Cambria" panose="02040503050406030204" pitchFamily="18" charset="0"/>
                  </a:rPr>
                  <a:t>TỪ NGỮ CHỈ MÀU SẮC</a:t>
                </a:r>
              </a:p>
            </p:txBody>
          </p:sp>
        </p:grpSp>
        <p:sp>
          <p:nvSpPr>
            <p:cNvPr id="13" name="TextBox 12">
              <a:extLst>
                <a:ext uri="{FF2B5EF4-FFF2-40B4-BE49-F238E27FC236}">
                  <a16:creationId xmlns:a16="http://schemas.microsoft.com/office/drawing/2014/main" id="{BCEE151C-FE5A-31F8-33B4-EABCA2E87EA5}"/>
                </a:ext>
              </a:extLst>
            </p:cNvPr>
            <p:cNvSpPr txBox="1"/>
            <p:nvPr/>
          </p:nvSpPr>
          <p:spPr>
            <a:xfrm rot="19670842">
              <a:off x="6066388" y="828820"/>
              <a:ext cx="1292481" cy="1077218"/>
            </a:xfrm>
            <a:prstGeom prst="rect">
              <a:avLst/>
            </a:prstGeom>
            <a:noFill/>
          </p:spPr>
          <p:txBody>
            <a:bodyPr wrap="square" rtlCol="0">
              <a:spAutoFit/>
            </a:bodyPr>
            <a:lstStyle/>
            <a:p>
              <a:pPr algn="ctr">
                <a:defRPr/>
              </a:pPr>
              <a:r>
                <a:rPr lang="en-US" sz="3200" b="1" dirty="0" err="1">
                  <a:solidFill>
                    <a:prstClr val="black"/>
                  </a:solidFill>
                  <a:latin typeface="Cambria" panose="02040503050406030204" pitchFamily="18" charset="0"/>
                </a:rPr>
                <a:t>xanh</a:t>
              </a:r>
              <a:endParaRPr lang="en-US" sz="3200" b="1" dirty="0">
                <a:solidFill>
                  <a:prstClr val="black"/>
                </a:solidFill>
                <a:latin typeface="Cambria" panose="02040503050406030204" pitchFamily="18" charset="0"/>
              </a:endParaRPr>
            </a:p>
            <a:p>
              <a:pPr algn="ctr">
                <a:defRPr/>
              </a:pP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ngát</a:t>
              </a:r>
              <a:endParaRPr lang="en-US" sz="3200" b="1" dirty="0">
                <a:solidFill>
                  <a:prstClr val="black"/>
                </a:solidFill>
                <a:latin typeface="Cambria" panose="02040503050406030204" pitchFamily="18" charset="0"/>
              </a:endParaRPr>
            </a:p>
          </p:txBody>
        </p:sp>
        <p:sp>
          <p:nvSpPr>
            <p:cNvPr id="14" name="TextBox 13">
              <a:extLst>
                <a:ext uri="{FF2B5EF4-FFF2-40B4-BE49-F238E27FC236}">
                  <a16:creationId xmlns:a16="http://schemas.microsoft.com/office/drawing/2014/main" id="{3740E759-A46F-1360-ED6D-F0CFCC633A0A}"/>
                </a:ext>
              </a:extLst>
            </p:cNvPr>
            <p:cNvSpPr txBox="1"/>
            <p:nvPr/>
          </p:nvSpPr>
          <p:spPr>
            <a:xfrm>
              <a:off x="9300688" y="890375"/>
              <a:ext cx="1093183" cy="954107"/>
            </a:xfrm>
            <a:prstGeom prst="rect">
              <a:avLst/>
            </a:prstGeom>
            <a:noFill/>
          </p:spPr>
          <p:txBody>
            <a:bodyPr wrap="square" rtlCol="0">
              <a:spAutoFit/>
            </a:bodyPr>
            <a:lstStyle/>
            <a:p>
              <a:pPr algn="ctr">
                <a:defRPr/>
              </a:pPr>
              <a:r>
                <a:rPr lang="en-US" sz="2800" b="1" dirty="0" err="1">
                  <a:solidFill>
                    <a:prstClr val="black"/>
                  </a:solidFill>
                  <a:latin typeface="Cambria" panose="02040503050406030204" pitchFamily="18" charset="0"/>
                </a:rPr>
                <a:t>trắng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muốt</a:t>
              </a:r>
              <a:endParaRPr lang="en-US" sz="2800" b="1" dirty="0">
                <a:solidFill>
                  <a:prstClr val="black"/>
                </a:solidFill>
                <a:latin typeface="Cambria" panose="02040503050406030204" pitchFamily="18" charset="0"/>
              </a:endParaRPr>
            </a:p>
          </p:txBody>
        </p:sp>
      </p:grpSp>
      <p:sp>
        <p:nvSpPr>
          <p:cNvPr id="15" name="TextBox 14">
            <a:extLst>
              <a:ext uri="{FF2B5EF4-FFF2-40B4-BE49-F238E27FC236}">
                <a16:creationId xmlns:a16="http://schemas.microsoft.com/office/drawing/2014/main" id="{8AF1B000-009C-A5E5-0A35-7DB5557B54B8}"/>
              </a:ext>
            </a:extLst>
          </p:cNvPr>
          <p:cNvSpPr txBox="1"/>
          <p:nvPr/>
        </p:nvSpPr>
        <p:spPr>
          <a:xfrm rot="21374712">
            <a:off x="5002881" y="1677016"/>
            <a:ext cx="824703"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tím</a:t>
            </a:r>
            <a:endParaRPr lang="en-US" sz="2400" b="1" dirty="0">
              <a:solidFill>
                <a:schemeClr val="bg1"/>
              </a:solidFill>
              <a:latin typeface="Cambria" panose="02040503050406030204" pitchFamily="18" charset="0"/>
            </a:endParaRPr>
          </a:p>
        </p:txBody>
      </p:sp>
      <p:sp>
        <p:nvSpPr>
          <p:cNvPr id="17" name="TextBox 16">
            <a:extLst>
              <a:ext uri="{FF2B5EF4-FFF2-40B4-BE49-F238E27FC236}">
                <a16:creationId xmlns:a16="http://schemas.microsoft.com/office/drawing/2014/main" id="{4408E589-BFFF-E61E-FA3B-6CAE72C4A724}"/>
              </a:ext>
            </a:extLst>
          </p:cNvPr>
          <p:cNvSpPr txBox="1"/>
          <p:nvPr/>
        </p:nvSpPr>
        <p:spPr>
          <a:xfrm rot="21374712">
            <a:off x="5510569" y="2388195"/>
            <a:ext cx="1585694"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Vàng</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óng</a:t>
            </a:r>
            <a:endParaRPr lang="en-US" sz="24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59F6F883-8827-9885-0E29-107B33F9BCB9}"/>
              </a:ext>
            </a:extLst>
          </p:cNvPr>
          <p:cNvSpPr txBox="1"/>
          <p:nvPr/>
        </p:nvSpPr>
        <p:spPr>
          <a:xfrm>
            <a:off x="6708629" y="595767"/>
            <a:ext cx="1585694" cy="830997"/>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Đen</a:t>
            </a:r>
            <a:endParaRPr lang="en-US" sz="2400" b="1" dirty="0">
              <a:solidFill>
                <a:schemeClr val="bg1"/>
              </a:solidFill>
              <a:latin typeface="Cambria" panose="02040503050406030204" pitchFamily="18" charset="0"/>
            </a:endParaRPr>
          </a:p>
          <a:p>
            <a:pPr algn="ctr">
              <a:defRPr/>
            </a:pP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sì</a:t>
            </a:r>
            <a:endParaRPr lang="en-US" sz="2400" b="1" dirty="0">
              <a:solidFill>
                <a:schemeClr val="bg1"/>
              </a:solidFill>
              <a:latin typeface="Cambria" panose="02040503050406030204" pitchFamily="18" charset="0"/>
            </a:endParaRPr>
          </a:p>
        </p:txBody>
      </p:sp>
      <p:sp>
        <p:nvSpPr>
          <p:cNvPr id="19" name="TextBox 18">
            <a:extLst>
              <a:ext uri="{FF2B5EF4-FFF2-40B4-BE49-F238E27FC236}">
                <a16:creationId xmlns:a16="http://schemas.microsoft.com/office/drawing/2014/main" id="{B345330A-8CD9-6765-5581-5B798538A433}"/>
              </a:ext>
            </a:extLst>
          </p:cNvPr>
          <p:cNvSpPr txBox="1"/>
          <p:nvPr/>
        </p:nvSpPr>
        <p:spPr>
          <a:xfrm>
            <a:off x="7697686" y="681644"/>
            <a:ext cx="1585694" cy="830997"/>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đỏ</a:t>
            </a:r>
            <a:r>
              <a:rPr lang="en-US" sz="2400" b="1" dirty="0">
                <a:solidFill>
                  <a:schemeClr val="bg1"/>
                </a:solidFill>
                <a:latin typeface="Cambria" panose="02040503050406030204" pitchFamily="18" charset="0"/>
              </a:rPr>
              <a:t> </a:t>
            </a:r>
          </a:p>
          <a:p>
            <a:pPr algn="ctr">
              <a:defRPr/>
            </a:pPr>
            <a:r>
              <a:rPr lang="en-US" sz="2400" b="1" dirty="0">
                <a:solidFill>
                  <a:schemeClr val="bg1"/>
                </a:solidFill>
                <a:latin typeface="Cambria" panose="02040503050406030204" pitchFamily="18" charset="0"/>
              </a:rPr>
              <a:t>au</a:t>
            </a:r>
          </a:p>
        </p:txBody>
      </p:sp>
      <p:sp>
        <p:nvSpPr>
          <p:cNvPr id="20" name="TextBox 19">
            <a:extLst>
              <a:ext uri="{FF2B5EF4-FFF2-40B4-BE49-F238E27FC236}">
                <a16:creationId xmlns:a16="http://schemas.microsoft.com/office/drawing/2014/main" id="{797ABC01-77EB-8574-78D8-852FE1D570C7}"/>
              </a:ext>
            </a:extLst>
          </p:cNvPr>
          <p:cNvSpPr txBox="1"/>
          <p:nvPr/>
        </p:nvSpPr>
        <p:spPr>
          <a:xfrm rot="16200000">
            <a:off x="7352317" y="2038827"/>
            <a:ext cx="1152404" cy="461665"/>
          </a:xfrm>
          <a:prstGeom prst="rect">
            <a:avLst/>
          </a:prstGeom>
          <a:noFill/>
        </p:spPr>
        <p:txBody>
          <a:bodyPr wrap="square" rtlCol="0">
            <a:spAutoFit/>
          </a:bodyPr>
          <a:lstStyle/>
          <a:p>
            <a:pPr algn="ctr">
              <a:defRPr/>
            </a:pPr>
            <a:r>
              <a:rPr lang="en-US" sz="2400" b="1" dirty="0">
                <a:solidFill>
                  <a:schemeClr val="bg1"/>
                </a:solidFill>
                <a:latin typeface="Cambria" panose="02040503050406030204" pitchFamily="18" charset="0"/>
              </a:rPr>
              <a:t>...</a:t>
            </a:r>
          </a:p>
        </p:txBody>
      </p:sp>
      <p:sp>
        <p:nvSpPr>
          <p:cNvPr id="21" name="TextBox 20">
            <a:extLst>
              <a:ext uri="{FF2B5EF4-FFF2-40B4-BE49-F238E27FC236}">
                <a16:creationId xmlns:a16="http://schemas.microsoft.com/office/drawing/2014/main" id="{4C3D0899-33D0-632D-18A4-D871AF9CEE1D}"/>
              </a:ext>
            </a:extLst>
          </p:cNvPr>
          <p:cNvSpPr txBox="1"/>
          <p:nvPr/>
        </p:nvSpPr>
        <p:spPr>
          <a:xfrm>
            <a:off x="8825830" y="2303821"/>
            <a:ext cx="1585695"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Nâu</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đất</a:t>
            </a:r>
            <a:endParaRPr lang="en-US" sz="2400" b="1" dirty="0">
              <a:solidFill>
                <a:schemeClr val="bg1"/>
              </a:solidFill>
              <a:latin typeface="Cambria" panose="02040503050406030204" pitchFamily="18" charset="0"/>
            </a:endParaRPr>
          </a:p>
        </p:txBody>
      </p:sp>
      <p:sp>
        <p:nvSpPr>
          <p:cNvPr id="22" name="TextBox 21">
            <a:extLst>
              <a:ext uri="{FF2B5EF4-FFF2-40B4-BE49-F238E27FC236}">
                <a16:creationId xmlns:a16="http://schemas.microsoft.com/office/drawing/2014/main" id="{195580AD-9F91-4B12-230F-D39C15FAE743}"/>
              </a:ext>
            </a:extLst>
          </p:cNvPr>
          <p:cNvSpPr txBox="1"/>
          <p:nvPr/>
        </p:nvSpPr>
        <p:spPr>
          <a:xfrm>
            <a:off x="10091664" y="1513008"/>
            <a:ext cx="954401" cy="707886"/>
          </a:xfrm>
          <a:prstGeom prst="rect">
            <a:avLst/>
          </a:prstGeom>
          <a:noFill/>
        </p:spPr>
        <p:txBody>
          <a:bodyPr wrap="square" rtlCol="0">
            <a:spAutoFit/>
          </a:bodyPr>
          <a:lstStyle/>
          <a:p>
            <a:pPr algn="ctr">
              <a:defRPr/>
            </a:pPr>
            <a:r>
              <a:rPr lang="en-US" sz="2000" b="1" dirty="0" err="1">
                <a:solidFill>
                  <a:schemeClr val="bg1"/>
                </a:solidFill>
                <a:latin typeface="Cambria" panose="02040503050406030204" pitchFamily="18" charset="0"/>
              </a:rPr>
              <a:t>Xanh</a:t>
            </a:r>
            <a:r>
              <a:rPr lang="en-US" sz="2000" b="1" dirty="0">
                <a:solidFill>
                  <a:schemeClr val="bg1"/>
                </a:solidFill>
                <a:latin typeface="Cambria" panose="02040503050406030204" pitchFamily="18" charset="0"/>
              </a:rPr>
              <a:t> </a:t>
            </a:r>
          </a:p>
          <a:p>
            <a:pPr algn="ctr">
              <a:defRPr/>
            </a:pPr>
            <a:r>
              <a:rPr lang="en-US" sz="2000" b="1" dirty="0" err="1">
                <a:solidFill>
                  <a:schemeClr val="bg1"/>
                </a:solidFill>
                <a:latin typeface="Cambria" panose="02040503050406030204" pitchFamily="18" charset="0"/>
              </a:rPr>
              <a:t>biếc</a:t>
            </a:r>
            <a:endParaRPr lang="en-US" sz="2000" b="1" dirty="0">
              <a:solidFill>
                <a:schemeClr val="bg1"/>
              </a:solidFill>
              <a:latin typeface="Cambria" panose="02040503050406030204" pitchFamily="18" charset="0"/>
            </a:endParaRPr>
          </a:p>
        </p:txBody>
      </p:sp>
      <p:sp>
        <p:nvSpPr>
          <p:cNvPr id="23" name="TextBox 22">
            <a:extLst>
              <a:ext uri="{FF2B5EF4-FFF2-40B4-BE49-F238E27FC236}">
                <a16:creationId xmlns:a16="http://schemas.microsoft.com/office/drawing/2014/main" id="{5A02DDDC-802C-86D7-422C-5EF387CEDD24}"/>
              </a:ext>
            </a:extLst>
          </p:cNvPr>
          <p:cNvSpPr txBox="1"/>
          <p:nvPr/>
        </p:nvSpPr>
        <p:spPr>
          <a:xfrm>
            <a:off x="616736" y="3539094"/>
            <a:ext cx="47153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50000"/>
                  </a:schemeClr>
                </a:solidFill>
                <a:latin typeface="Cambria" panose="02040503050406030204" pitchFamily="18" charset="0"/>
              </a:rPr>
              <a:t>Trên</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đường</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về</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nhà</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em</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có</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một</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hàng</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cây</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xanh</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biếc</a:t>
            </a:r>
            <a:r>
              <a:rPr lang="en-US" sz="3600" b="1" dirty="0">
                <a:solidFill>
                  <a:schemeClr val="tx1">
                    <a:lumMod val="50000"/>
                  </a:schemeClr>
                </a:solidFill>
                <a:latin typeface="Cambria" panose="02040503050406030204" pitchFamily="18" charset="0"/>
              </a:rPr>
              <a:t>.</a:t>
            </a:r>
            <a:endParaRPr kumimoji="0" lang="en-US" sz="3600" b="1" i="0" u="none" strike="noStrike" kern="1200" cap="none" spc="0" normalizeH="0" baseline="0" noProof="0" dirty="0">
              <a:ln>
                <a:noFill/>
              </a:ln>
              <a:solidFill>
                <a:schemeClr val="tx1">
                  <a:lumMod val="50000"/>
                </a:schemeClr>
              </a:solidFill>
              <a:effectLst/>
              <a:uLnTx/>
              <a:uFillTx/>
              <a:latin typeface="Cambria" panose="02040503050406030204" pitchFamily="18" charset="0"/>
            </a:endParaRPr>
          </a:p>
        </p:txBody>
      </p:sp>
    </p:spTree>
    <p:extLst>
      <p:ext uri="{BB962C8B-B14F-4D97-AF65-F5344CB8AC3E}">
        <p14:creationId xmlns:p14="http://schemas.microsoft.com/office/powerpoint/2010/main" val="39871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par>
                          <p:cTn id="29" fill="hold">
                            <p:stCondLst>
                              <p:cond delay="1500"/>
                            </p:stCondLst>
                            <p:childTnLst>
                              <p:par>
                                <p:cTn id="30" presetID="16" presetClass="entr" presetSubtype="21"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par>
                          <p:cTn id="33" fill="hold">
                            <p:stCondLst>
                              <p:cond delay="2500"/>
                            </p:stCondLst>
                            <p:childTnLst>
                              <p:par>
                                <p:cTn id="34" presetID="16" presetClass="entr" presetSubtype="2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par>
                          <p:cTn id="41" fill="hold">
                            <p:stCondLst>
                              <p:cond delay="3500"/>
                            </p:stCondLst>
                            <p:childTnLst>
                              <p:par>
                                <p:cTn id="42" presetID="16" presetClass="entr" presetSubtype="21"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3"/>
                                        </p:tgtEl>
                                        <p:attrNameLst>
                                          <p:attrName>ppt_y</p:attrName>
                                        </p:attrNameLst>
                                      </p:cBhvr>
                                      <p:tavLst>
                                        <p:tav tm="0">
                                          <p:val>
                                            <p:strVal val="#ppt_y"/>
                                          </p:val>
                                        </p:tav>
                                        <p:tav tm="100000">
                                          <p:val>
                                            <p:strVal val="#ppt_y"/>
                                          </p:val>
                                        </p:tav>
                                      </p:tavLst>
                                    </p:anim>
                                    <p:anim calcmode="lin" valueType="num">
                                      <p:cBhvr>
                                        <p:cTn id="6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P spid="17"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F254E0-5856-6F84-44CB-DE76FEDB0CE8}"/>
              </a:ext>
            </a:extLst>
          </p:cNvPr>
          <p:cNvSpPr txBox="1"/>
          <p:nvPr/>
        </p:nvSpPr>
        <p:spPr>
          <a:xfrm>
            <a:off x="2705201" y="131025"/>
            <a:ext cx="9182272" cy="1938992"/>
          </a:xfrm>
          <a:prstGeom prst="rect">
            <a:avLst/>
          </a:prstGeom>
          <a:noFill/>
        </p:spPr>
        <p:txBody>
          <a:bodyPr wrap="square" rtlCol="0">
            <a:spAutoFit/>
          </a:bodyPr>
          <a:lstStyle/>
          <a:p>
            <a:pPr>
              <a:defRPr/>
            </a:pPr>
            <a:r>
              <a:rPr lang="en-US" sz="4000" b="1">
                <a:solidFill>
                  <a:prstClr val="black"/>
                </a:solidFill>
                <a:latin typeface="Cambria" panose="02040503050406030204" pitchFamily="18" charset="0"/>
              </a:rPr>
              <a:t>a/ Tìm </a:t>
            </a:r>
            <a:r>
              <a:rPr lang="en-US" sz="4000" b="1" dirty="0" err="1">
                <a:solidFill>
                  <a:prstClr val="black"/>
                </a:solidFill>
                <a:latin typeface="Cambria" panose="02040503050406030204" pitchFamily="18" charset="0"/>
              </a:rPr>
              <a:t>thêm</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các</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từ</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chỉ</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đặc</a:t>
            </a:r>
            <a:r>
              <a:rPr lang="en-US" sz="4000" b="1" dirty="0">
                <a:solidFill>
                  <a:prstClr val="black"/>
                </a:solidFill>
                <a:latin typeface="Cambria" panose="02040503050406030204" pitchFamily="18" charset="0"/>
              </a:rPr>
              <a:t> </a:t>
            </a:r>
            <a:r>
              <a:rPr lang="en-US" sz="4000" b="1" err="1">
                <a:solidFill>
                  <a:prstClr val="black"/>
                </a:solidFill>
                <a:latin typeface="Cambria" panose="02040503050406030204" pitchFamily="18" charset="0"/>
              </a:rPr>
              <a:t>điểm</a:t>
            </a:r>
            <a:r>
              <a:rPr lang="en-US" sz="4000" b="1">
                <a:solidFill>
                  <a:prstClr val="black"/>
                </a:solidFill>
                <a:latin typeface="Cambria" panose="02040503050406030204" pitchFamily="18" charset="0"/>
              </a:rPr>
              <a:t> cho mỗi nhóm </a:t>
            </a:r>
            <a:r>
              <a:rPr lang="en-US" sz="4000" b="1" err="1">
                <a:solidFill>
                  <a:prstClr val="black"/>
                </a:solidFill>
                <a:latin typeface="Cambria" panose="02040503050406030204" pitchFamily="18" charset="0"/>
              </a:rPr>
              <a:t>dưới</a:t>
            </a:r>
            <a:r>
              <a:rPr lang="en-US" sz="4000" b="1">
                <a:solidFill>
                  <a:prstClr val="black"/>
                </a:solidFill>
                <a:latin typeface="Cambria" panose="02040503050406030204" pitchFamily="18" charset="0"/>
              </a:rPr>
              <a:t> đây:</a:t>
            </a:r>
          </a:p>
          <a:p>
            <a:pPr>
              <a:defRPr/>
            </a:pPr>
            <a:r>
              <a:rPr lang="en-US" sz="4000" b="1">
                <a:solidFill>
                  <a:prstClr val="black"/>
                </a:solidFill>
                <a:latin typeface="Cambria" panose="02040503050406030204" pitchFamily="18" charset="0"/>
              </a:rPr>
              <a:t>b/ Đặt </a:t>
            </a:r>
            <a:r>
              <a:rPr lang="en-US" sz="4000" b="1" dirty="0" err="1">
                <a:solidFill>
                  <a:prstClr val="black"/>
                </a:solidFill>
                <a:latin typeface="Cambria" panose="02040503050406030204" pitchFamily="18" charset="0"/>
              </a:rPr>
              <a:t>một</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câu</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với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từ</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ngữ</a:t>
            </a:r>
            <a:r>
              <a:rPr lang="en-US" sz="4000" b="1" dirty="0">
                <a:solidFill>
                  <a:prstClr val="black"/>
                </a:solidFill>
                <a:latin typeface="Cambria" panose="02040503050406030204" pitchFamily="18" charset="0"/>
              </a:rPr>
              <a:t> </a:t>
            </a:r>
            <a:r>
              <a:rPr lang="en-US" sz="4000" b="1" err="1">
                <a:solidFill>
                  <a:prstClr val="black"/>
                </a:solidFill>
                <a:latin typeface="Cambria" panose="02040503050406030204" pitchFamily="18" charset="0"/>
              </a:rPr>
              <a:t>tìm</a:t>
            </a:r>
            <a:r>
              <a:rPr lang="en-US" sz="4000" b="1">
                <a:solidFill>
                  <a:prstClr val="black"/>
                </a:solidFill>
                <a:latin typeface="Cambria" panose="02040503050406030204" pitchFamily="18" charset="0"/>
              </a:rPr>
              <a:t> được</a:t>
            </a:r>
            <a:r>
              <a:rPr lang="en-US" sz="4000" b="1" dirty="0">
                <a:solidFill>
                  <a:prstClr val="black"/>
                </a:solidFill>
                <a:latin typeface="Cambria" panose="02040503050406030204" pitchFamily="18" charset="0"/>
              </a:rPr>
              <a:t>:</a:t>
            </a:r>
          </a:p>
        </p:txBody>
      </p:sp>
      <p:sp>
        <p:nvSpPr>
          <p:cNvPr id="7" name="TextBox 6">
            <a:extLst>
              <a:ext uri="{FF2B5EF4-FFF2-40B4-BE49-F238E27FC236}">
                <a16:creationId xmlns:a16="http://schemas.microsoft.com/office/drawing/2014/main" id="{C835016F-13E3-9DEF-8513-D8C5F3920F48}"/>
              </a:ext>
            </a:extLst>
          </p:cNvPr>
          <p:cNvSpPr txBox="1"/>
          <p:nvPr/>
        </p:nvSpPr>
        <p:spPr>
          <a:xfrm>
            <a:off x="3369902" y="146699"/>
            <a:ext cx="2782855"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C93131"/>
                </a:solidFill>
                <a:effectLst/>
                <a:uLnTx/>
                <a:uFillTx/>
                <a:latin typeface="Cambria" panose="02040503050406030204" pitchFamily="18" charset="0"/>
                <a:ea typeface="+mn-ea"/>
                <a:cs typeface="+mn-cs"/>
              </a:rPr>
              <a:t>Tìm</a:t>
            </a:r>
            <a:r>
              <a:rPr kumimoji="0" lang="en-US" sz="4000" b="1" i="0" u="none" strike="noStrike" kern="1200" cap="none" spc="0" normalizeH="0" baseline="0" noProof="0" dirty="0">
                <a:ln>
                  <a:noFill/>
                </a:ln>
                <a:solidFill>
                  <a:srgbClr val="C9313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C93131"/>
                </a:solidFill>
                <a:effectLst/>
                <a:uLnTx/>
                <a:uFillTx/>
                <a:latin typeface="Cambria" panose="02040503050406030204" pitchFamily="18" charset="0"/>
                <a:ea typeface="+mn-ea"/>
                <a:cs typeface="+mn-cs"/>
              </a:rPr>
              <a:t>thêm</a:t>
            </a:r>
            <a:r>
              <a:rPr kumimoji="0" lang="en-US" sz="4000" b="1" i="0" u="none" strike="noStrike" kern="1200" cap="none" spc="0" normalizeH="0" baseline="0" noProof="0" dirty="0">
                <a:ln>
                  <a:noFill/>
                </a:ln>
                <a:solidFill>
                  <a:srgbClr val="C93131"/>
                </a:solidFill>
                <a:effectLst/>
                <a:uLnTx/>
                <a:uFillTx/>
                <a:latin typeface="Cambria" panose="02040503050406030204" pitchFamily="18" charset="0"/>
                <a:ea typeface="+mn-ea"/>
                <a:cs typeface="+mn-cs"/>
              </a:rPr>
              <a:t> </a:t>
            </a:r>
            <a:endParaRPr lang="en-US" sz="1600" dirty="0">
              <a:solidFill>
                <a:srgbClr val="C93131"/>
              </a:solidFill>
            </a:endParaRPr>
          </a:p>
        </p:txBody>
      </p:sp>
      <p:sp>
        <p:nvSpPr>
          <p:cNvPr id="8" name="TextBox 7">
            <a:extLst>
              <a:ext uri="{FF2B5EF4-FFF2-40B4-BE49-F238E27FC236}">
                <a16:creationId xmlns:a16="http://schemas.microsoft.com/office/drawing/2014/main" id="{CD0A340C-6B0B-AA3A-DF04-5EEC045F3BF8}"/>
              </a:ext>
            </a:extLst>
          </p:cNvPr>
          <p:cNvSpPr txBox="1"/>
          <p:nvPr/>
        </p:nvSpPr>
        <p:spPr>
          <a:xfrm>
            <a:off x="3353261" y="1362131"/>
            <a:ext cx="3339582" cy="707886"/>
          </a:xfrm>
          <a:prstGeom prst="rect">
            <a:avLst/>
          </a:prstGeom>
          <a:noFill/>
        </p:spPr>
        <p:txBody>
          <a:bodyPr wrap="square">
            <a:spAutoFit/>
          </a:bodyPr>
          <a:lstStyle/>
          <a:p>
            <a:r>
              <a:rPr lang="en-US" sz="4000" b="1">
                <a:solidFill>
                  <a:srgbClr val="C93131"/>
                </a:solidFill>
                <a:latin typeface="Cambria" panose="02040503050406030204" pitchFamily="18" charset="0"/>
              </a:rPr>
              <a:t>Đặt </a:t>
            </a:r>
            <a:r>
              <a:rPr lang="en-US" sz="4000" b="1" dirty="0" err="1">
                <a:solidFill>
                  <a:srgbClr val="C93131"/>
                </a:solidFill>
                <a:latin typeface="Cambria" panose="02040503050406030204" pitchFamily="18" charset="0"/>
              </a:rPr>
              <a:t>một</a:t>
            </a:r>
            <a:r>
              <a:rPr lang="en-US" sz="4000" b="1" dirty="0">
                <a:solidFill>
                  <a:srgbClr val="C93131"/>
                </a:solidFill>
                <a:latin typeface="Cambria" panose="02040503050406030204" pitchFamily="18" charset="0"/>
              </a:rPr>
              <a:t> </a:t>
            </a:r>
            <a:r>
              <a:rPr lang="en-US" sz="4000" b="1" dirty="0" err="1">
                <a:solidFill>
                  <a:srgbClr val="C93131"/>
                </a:solidFill>
                <a:latin typeface="Cambria" panose="02040503050406030204" pitchFamily="18" charset="0"/>
              </a:rPr>
              <a:t>câu</a:t>
            </a:r>
            <a:endParaRPr lang="en-US" sz="1600" dirty="0">
              <a:solidFill>
                <a:srgbClr val="C93131"/>
              </a:solidFill>
            </a:endParaRPr>
          </a:p>
        </p:txBody>
      </p:sp>
      <p:grpSp>
        <p:nvGrpSpPr>
          <p:cNvPr id="11" name="Group 10">
            <a:extLst>
              <a:ext uri="{FF2B5EF4-FFF2-40B4-BE49-F238E27FC236}">
                <a16:creationId xmlns:a16="http://schemas.microsoft.com/office/drawing/2014/main" id="{26C97A84-95BA-8092-F683-052E41850DFF}"/>
              </a:ext>
            </a:extLst>
          </p:cNvPr>
          <p:cNvGrpSpPr/>
          <p:nvPr/>
        </p:nvGrpSpPr>
        <p:grpSpPr>
          <a:xfrm>
            <a:off x="-333353" y="-230248"/>
            <a:ext cx="3145883" cy="3145883"/>
            <a:chOff x="-151029" y="-404638"/>
            <a:chExt cx="3145883" cy="3145883"/>
          </a:xfrm>
        </p:grpSpPr>
        <p:pic>
          <p:nvPicPr>
            <p:cNvPr id="9" name="图片 2">
              <a:extLst>
                <a:ext uri="{FF2B5EF4-FFF2-40B4-BE49-F238E27FC236}">
                  <a16:creationId xmlns:a16="http://schemas.microsoft.com/office/drawing/2014/main" id="{A52A0A6F-6696-44A3-8794-2A55285AE1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10" name="TextBox 9">
              <a:extLst>
                <a:ext uri="{FF2B5EF4-FFF2-40B4-BE49-F238E27FC236}">
                  <a16:creationId xmlns:a16="http://schemas.microsoft.com/office/drawing/2014/main" id="{5E602DCF-E05D-4383-D352-D35581B266F4}"/>
                </a:ext>
              </a:extLst>
            </p:cNvPr>
            <p:cNvSpPr txBox="1"/>
            <p:nvPr/>
          </p:nvSpPr>
          <p:spPr>
            <a:xfrm>
              <a:off x="616736" y="926529"/>
              <a:ext cx="1968760" cy="769441"/>
            </a:xfrm>
            <a:prstGeom prst="rect">
              <a:avLst/>
            </a:prstGeom>
            <a:noFill/>
          </p:spPr>
          <p:txBody>
            <a:bodyPr wrap="square" rtlCol="0">
              <a:spAutoFit/>
            </a:bodyPr>
            <a:lstStyle/>
            <a:p>
              <a:r>
                <a:rPr lang="en-US" sz="4400" b="1" dirty="0">
                  <a:solidFill>
                    <a:schemeClr val="bg1"/>
                  </a:solidFill>
                  <a:latin typeface="Cambria" panose="02040503050406030204" pitchFamily="18" charset="0"/>
                </a:rPr>
                <a:t>BÀI 2: </a:t>
              </a:r>
            </a:p>
          </p:txBody>
        </p:sp>
      </p:grpSp>
      <p:grpSp>
        <p:nvGrpSpPr>
          <p:cNvPr id="12" name="Group 11">
            <a:extLst>
              <a:ext uri="{FF2B5EF4-FFF2-40B4-BE49-F238E27FC236}">
                <a16:creationId xmlns:a16="http://schemas.microsoft.com/office/drawing/2014/main" id="{C32045CC-BBEE-48AA-1A7C-02E149E8E60C}"/>
              </a:ext>
            </a:extLst>
          </p:cNvPr>
          <p:cNvGrpSpPr/>
          <p:nvPr/>
        </p:nvGrpSpPr>
        <p:grpSpPr>
          <a:xfrm>
            <a:off x="4382392" y="2550926"/>
            <a:ext cx="3601746" cy="4160375"/>
            <a:chOff x="400467" y="2491474"/>
            <a:chExt cx="3601746" cy="4160375"/>
          </a:xfrm>
        </p:grpSpPr>
        <p:pic>
          <p:nvPicPr>
            <p:cNvPr id="16" name="Picture 15">
              <a:extLst>
                <a:ext uri="{FF2B5EF4-FFF2-40B4-BE49-F238E27FC236}">
                  <a16:creationId xmlns:a16="http://schemas.microsoft.com/office/drawing/2014/main" id="{1FF2337C-04AD-4D16-6B4C-85F803820C7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0467" y="2491474"/>
              <a:ext cx="3601746" cy="3270990"/>
            </a:xfrm>
            <a:prstGeom prst="rect">
              <a:avLst/>
            </a:prstGeom>
          </p:spPr>
        </p:pic>
        <p:sp>
          <p:nvSpPr>
            <p:cNvPr id="17" name="Rectangle 16">
              <a:extLst>
                <a:ext uri="{FF2B5EF4-FFF2-40B4-BE49-F238E27FC236}">
                  <a16:creationId xmlns:a16="http://schemas.microsoft.com/office/drawing/2014/main" id="{7322DD82-0303-DCB5-461E-1E1D5A9266CC}"/>
                </a:ext>
              </a:extLst>
            </p:cNvPr>
            <p:cNvSpPr/>
            <p:nvPr/>
          </p:nvSpPr>
          <p:spPr>
            <a:xfrm>
              <a:off x="2379305" y="5759175"/>
              <a:ext cx="467068" cy="892674"/>
            </a:xfrm>
            <a:prstGeom prst="rect">
              <a:avLst/>
            </a:prstGeom>
            <a:solidFill>
              <a:srgbClr val="5A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729B9C1-82A4-2520-C3EE-B669FAAF3BDB}"/>
                </a:ext>
              </a:extLst>
            </p:cNvPr>
            <p:cNvSpPr/>
            <p:nvPr/>
          </p:nvSpPr>
          <p:spPr>
            <a:xfrm>
              <a:off x="1608422" y="5759175"/>
              <a:ext cx="770883" cy="892674"/>
            </a:xfrm>
            <a:prstGeom prst="rect">
              <a:avLst/>
            </a:prstGeom>
            <a:solidFill>
              <a:srgbClr val="7F4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EDC60E3A-F8C4-A3F3-B406-A1ED6CF4973A}"/>
              </a:ext>
            </a:extLst>
          </p:cNvPr>
          <p:cNvGrpSpPr/>
          <p:nvPr/>
        </p:nvGrpSpPr>
        <p:grpSpPr>
          <a:xfrm>
            <a:off x="537382" y="2550926"/>
            <a:ext cx="3601746" cy="4160375"/>
            <a:chOff x="537382" y="2550926"/>
            <a:chExt cx="3601746" cy="4160375"/>
          </a:xfrm>
        </p:grpSpPr>
        <p:grpSp>
          <p:nvGrpSpPr>
            <p:cNvPr id="6" name="Group 5">
              <a:extLst>
                <a:ext uri="{FF2B5EF4-FFF2-40B4-BE49-F238E27FC236}">
                  <a16:creationId xmlns:a16="http://schemas.microsoft.com/office/drawing/2014/main" id="{41758A33-00D9-161A-59FA-CCDCDD59FBEA}"/>
                </a:ext>
              </a:extLst>
            </p:cNvPr>
            <p:cNvGrpSpPr/>
            <p:nvPr/>
          </p:nvGrpSpPr>
          <p:grpSpPr>
            <a:xfrm>
              <a:off x="537382" y="2550926"/>
              <a:ext cx="3601746" cy="4160375"/>
              <a:chOff x="400467" y="2491474"/>
              <a:chExt cx="3601746" cy="4160375"/>
            </a:xfrm>
          </p:grpSpPr>
          <p:pic>
            <p:nvPicPr>
              <p:cNvPr id="13" name="Picture 12">
                <a:extLst>
                  <a:ext uri="{FF2B5EF4-FFF2-40B4-BE49-F238E27FC236}">
                    <a16:creationId xmlns:a16="http://schemas.microsoft.com/office/drawing/2014/main" id="{26AFA6A1-265A-48C6-F73B-84F7809729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0467" y="2491474"/>
                <a:ext cx="3601746" cy="3270990"/>
              </a:xfrm>
              <a:prstGeom prst="rect">
                <a:avLst/>
              </a:prstGeom>
            </p:spPr>
          </p:pic>
          <p:sp>
            <p:nvSpPr>
              <p:cNvPr id="2" name="Rectangle 1">
                <a:extLst>
                  <a:ext uri="{FF2B5EF4-FFF2-40B4-BE49-F238E27FC236}">
                    <a16:creationId xmlns:a16="http://schemas.microsoft.com/office/drawing/2014/main" id="{E12AF1CA-252D-C1D1-DD4E-97ECB4B06066}"/>
                  </a:ext>
                </a:extLst>
              </p:cNvPr>
              <p:cNvSpPr/>
              <p:nvPr/>
            </p:nvSpPr>
            <p:spPr>
              <a:xfrm>
                <a:off x="2379305" y="5759175"/>
                <a:ext cx="467068" cy="892674"/>
              </a:xfrm>
              <a:prstGeom prst="rect">
                <a:avLst/>
              </a:prstGeom>
              <a:solidFill>
                <a:srgbClr val="5A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CAE1F77-5F56-EFEE-E755-41C52D08ADA1}"/>
                  </a:ext>
                </a:extLst>
              </p:cNvPr>
              <p:cNvSpPr/>
              <p:nvPr/>
            </p:nvSpPr>
            <p:spPr>
              <a:xfrm>
                <a:off x="1608422" y="5759175"/>
                <a:ext cx="770883" cy="892674"/>
              </a:xfrm>
              <a:prstGeom prst="rect">
                <a:avLst/>
              </a:prstGeom>
              <a:solidFill>
                <a:srgbClr val="7F4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248D1A6E-6220-32AC-DF0C-E34C6A043237}"/>
                </a:ext>
              </a:extLst>
            </p:cNvPr>
            <p:cNvSpPr txBox="1"/>
            <p:nvPr/>
          </p:nvSpPr>
          <p:spPr>
            <a:xfrm>
              <a:off x="1580590" y="5913124"/>
              <a:ext cx="1553759" cy="584775"/>
            </a:xfrm>
            <a:prstGeom prst="rect">
              <a:avLst/>
            </a:prstGeom>
            <a:noFill/>
          </p:spPr>
          <p:txBody>
            <a:bodyPr wrap="square" rtlCol="0">
              <a:spAutoFit/>
            </a:bodyPr>
            <a:lstStyle/>
            <a:p>
              <a:pPr algn="ctr">
                <a:defRPr/>
              </a:pPr>
              <a:r>
                <a:rPr lang="en-US" sz="1600" b="1" dirty="0">
                  <a:solidFill>
                    <a:schemeClr val="bg1"/>
                  </a:solidFill>
                  <a:latin typeface="Cambria" panose="02040503050406030204" pitchFamily="18" charset="0"/>
                </a:rPr>
                <a:t>TỪ NGỮ CHỈ MÀU SẮC</a:t>
              </a:r>
            </a:p>
          </p:txBody>
        </p:sp>
      </p:grpSp>
      <p:sp>
        <p:nvSpPr>
          <p:cNvPr id="25" name="TextBox 24">
            <a:extLst>
              <a:ext uri="{FF2B5EF4-FFF2-40B4-BE49-F238E27FC236}">
                <a16:creationId xmlns:a16="http://schemas.microsoft.com/office/drawing/2014/main" id="{E271F6EF-776B-5235-2B55-87D06C742C20}"/>
              </a:ext>
            </a:extLst>
          </p:cNvPr>
          <p:cNvSpPr txBox="1"/>
          <p:nvPr/>
        </p:nvSpPr>
        <p:spPr>
          <a:xfrm>
            <a:off x="5435496" y="5877786"/>
            <a:ext cx="1553759" cy="584775"/>
          </a:xfrm>
          <a:prstGeom prst="rect">
            <a:avLst/>
          </a:prstGeom>
          <a:noFill/>
        </p:spPr>
        <p:txBody>
          <a:bodyPr wrap="square" rtlCol="0">
            <a:spAutoFit/>
          </a:bodyPr>
          <a:lstStyle/>
          <a:p>
            <a:pPr algn="ctr">
              <a:defRPr/>
            </a:pPr>
            <a:r>
              <a:rPr lang="en-US" sz="1600" b="1" dirty="0">
                <a:solidFill>
                  <a:schemeClr val="bg1"/>
                </a:solidFill>
                <a:latin typeface="Cambria" panose="02040503050406030204" pitchFamily="18" charset="0"/>
              </a:rPr>
              <a:t>TỪ NGỮ CHỈ ÂM THANH</a:t>
            </a:r>
          </a:p>
        </p:txBody>
      </p:sp>
      <p:grpSp>
        <p:nvGrpSpPr>
          <p:cNvPr id="27" name="Group 26">
            <a:extLst>
              <a:ext uri="{FF2B5EF4-FFF2-40B4-BE49-F238E27FC236}">
                <a16:creationId xmlns:a16="http://schemas.microsoft.com/office/drawing/2014/main" id="{BCA12E44-CFDE-6B2E-B0A5-A72F63F84999}"/>
              </a:ext>
            </a:extLst>
          </p:cNvPr>
          <p:cNvGrpSpPr/>
          <p:nvPr/>
        </p:nvGrpSpPr>
        <p:grpSpPr>
          <a:xfrm>
            <a:off x="8107708" y="2491474"/>
            <a:ext cx="3601746" cy="4160375"/>
            <a:chOff x="8107708" y="2491474"/>
            <a:chExt cx="3601746" cy="4160375"/>
          </a:xfrm>
        </p:grpSpPr>
        <p:grpSp>
          <p:nvGrpSpPr>
            <p:cNvPr id="19" name="Group 18">
              <a:extLst>
                <a:ext uri="{FF2B5EF4-FFF2-40B4-BE49-F238E27FC236}">
                  <a16:creationId xmlns:a16="http://schemas.microsoft.com/office/drawing/2014/main" id="{D1CCF4C8-48E7-5716-7CD8-963247736709}"/>
                </a:ext>
              </a:extLst>
            </p:cNvPr>
            <p:cNvGrpSpPr/>
            <p:nvPr/>
          </p:nvGrpSpPr>
          <p:grpSpPr>
            <a:xfrm>
              <a:off x="8107708" y="2491474"/>
              <a:ext cx="3601746" cy="4160375"/>
              <a:chOff x="400467" y="2491474"/>
              <a:chExt cx="3601746" cy="4160375"/>
            </a:xfrm>
          </p:grpSpPr>
          <p:pic>
            <p:nvPicPr>
              <p:cNvPr id="20" name="Picture 19">
                <a:extLst>
                  <a:ext uri="{FF2B5EF4-FFF2-40B4-BE49-F238E27FC236}">
                    <a16:creationId xmlns:a16="http://schemas.microsoft.com/office/drawing/2014/main" id="{A7214661-6CE6-35E5-E3C3-A4ECAAA749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0467" y="2491474"/>
                <a:ext cx="3601746" cy="3270990"/>
              </a:xfrm>
              <a:prstGeom prst="rect">
                <a:avLst/>
              </a:prstGeom>
            </p:spPr>
          </p:pic>
          <p:sp>
            <p:nvSpPr>
              <p:cNvPr id="21" name="Rectangle 20">
                <a:extLst>
                  <a:ext uri="{FF2B5EF4-FFF2-40B4-BE49-F238E27FC236}">
                    <a16:creationId xmlns:a16="http://schemas.microsoft.com/office/drawing/2014/main" id="{ED86DD58-6575-A1A3-9E0B-7A9672ABC09E}"/>
                  </a:ext>
                </a:extLst>
              </p:cNvPr>
              <p:cNvSpPr/>
              <p:nvPr/>
            </p:nvSpPr>
            <p:spPr>
              <a:xfrm>
                <a:off x="2379305" y="5759175"/>
                <a:ext cx="467068" cy="892674"/>
              </a:xfrm>
              <a:prstGeom prst="rect">
                <a:avLst/>
              </a:prstGeom>
              <a:solidFill>
                <a:srgbClr val="5A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888BBA2-6FD2-19F6-8C95-107AAF8527D9}"/>
                  </a:ext>
                </a:extLst>
              </p:cNvPr>
              <p:cNvSpPr/>
              <p:nvPr/>
            </p:nvSpPr>
            <p:spPr>
              <a:xfrm>
                <a:off x="1608422" y="5759175"/>
                <a:ext cx="770883" cy="892674"/>
              </a:xfrm>
              <a:prstGeom prst="rect">
                <a:avLst/>
              </a:prstGeom>
              <a:solidFill>
                <a:srgbClr val="7F4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67058D9C-F561-9A2E-36F8-CE0B5C619ACF}"/>
                </a:ext>
              </a:extLst>
            </p:cNvPr>
            <p:cNvSpPr txBox="1"/>
            <p:nvPr/>
          </p:nvSpPr>
          <p:spPr>
            <a:xfrm>
              <a:off x="9158596" y="5783300"/>
              <a:ext cx="1553759" cy="584775"/>
            </a:xfrm>
            <a:prstGeom prst="rect">
              <a:avLst/>
            </a:prstGeom>
            <a:noFill/>
          </p:spPr>
          <p:txBody>
            <a:bodyPr wrap="square" rtlCol="0">
              <a:spAutoFit/>
            </a:bodyPr>
            <a:lstStyle/>
            <a:p>
              <a:pPr algn="ctr">
                <a:defRPr/>
              </a:pPr>
              <a:r>
                <a:rPr lang="en-US" sz="1600" b="1" dirty="0">
                  <a:solidFill>
                    <a:schemeClr val="bg1"/>
                  </a:solidFill>
                  <a:latin typeface="Cambria" panose="02040503050406030204" pitchFamily="18" charset="0"/>
                </a:rPr>
                <a:t>TỪ NGỮ CHỈ HƯƠNG VỊ</a:t>
              </a:r>
            </a:p>
          </p:txBody>
        </p:sp>
      </p:grpSp>
      <p:sp>
        <p:nvSpPr>
          <p:cNvPr id="28" name="TextBox 27">
            <a:extLst>
              <a:ext uri="{FF2B5EF4-FFF2-40B4-BE49-F238E27FC236}">
                <a16:creationId xmlns:a16="http://schemas.microsoft.com/office/drawing/2014/main" id="{A061C6F0-FFC9-387F-D042-82F6BE19471B}"/>
              </a:ext>
            </a:extLst>
          </p:cNvPr>
          <p:cNvSpPr txBox="1"/>
          <p:nvPr/>
        </p:nvSpPr>
        <p:spPr>
          <a:xfrm>
            <a:off x="828015" y="2869905"/>
            <a:ext cx="1093183" cy="707886"/>
          </a:xfrm>
          <a:prstGeom prst="rect">
            <a:avLst/>
          </a:prstGeom>
          <a:noFill/>
        </p:spPr>
        <p:txBody>
          <a:bodyPr wrap="square" rtlCol="0">
            <a:spAutoFit/>
          </a:bodyPr>
          <a:lstStyle/>
          <a:p>
            <a:pPr algn="ctr">
              <a:defRPr/>
            </a:pPr>
            <a:r>
              <a:rPr lang="en-US" sz="2000" b="1" dirty="0" err="1">
                <a:latin typeface="Cambria" panose="02040503050406030204" pitchFamily="18" charset="0"/>
              </a:rPr>
              <a:t>xanh</a:t>
            </a:r>
            <a:endParaRPr lang="en-US" sz="2000" b="1" dirty="0">
              <a:latin typeface="Cambria" panose="02040503050406030204" pitchFamily="18" charset="0"/>
            </a:endParaRPr>
          </a:p>
          <a:p>
            <a:pPr algn="ctr">
              <a:defRPr/>
            </a:pPr>
            <a:r>
              <a:rPr lang="en-US" sz="2000" b="1" dirty="0">
                <a:latin typeface="Cambria" panose="02040503050406030204" pitchFamily="18" charset="0"/>
              </a:rPr>
              <a:t> </a:t>
            </a:r>
            <a:r>
              <a:rPr lang="en-US" sz="2000" b="1" dirty="0" err="1">
                <a:latin typeface="Cambria" panose="02040503050406030204" pitchFamily="18" charset="0"/>
              </a:rPr>
              <a:t>ngát</a:t>
            </a:r>
            <a:endParaRPr lang="en-US" sz="2000" b="1" dirty="0">
              <a:latin typeface="Cambria" panose="02040503050406030204" pitchFamily="18" charset="0"/>
            </a:endParaRPr>
          </a:p>
        </p:txBody>
      </p:sp>
      <p:sp>
        <p:nvSpPr>
          <p:cNvPr id="29" name="TextBox 28">
            <a:extLst>
              <a:ext uri="{FF2B5EF4-FFF2-40B4-BE49-F238E27FC236}">
                <a16:creationId xmlns:a16="http://schemas.microsoft.com/office/drawing/2014/main" id="{7632D758-70E2-EFAB-5CE9-B69D31824D1A}"/>
              </a:ext>
            </a:extLst>
          </p:cNvPr>
          <p:cNvSpPr txBox="1"/>
          <p:nvPr/>
        </p:nvSpPr>
        <p:spPr>
          <a:xfrm>
            <a:off x="2705201" y="2900860"/>
            <a:ext cx="1093183" cy="707886"/>
          </a:xfrm>
          <a:prstGeom prst="rect">
            <a:avLst/>
          </a:prstGeom>
          <a:noFill/>
        </p:spPr>
        <p:txBody>
          <a:bodyPr wrap="square" rtlCol="0">
            <a:spAutoFit/>
          </a:bodyPr>
          <a:lstStyle/>
          <a:p>
            <a:pPr algn="ctr">
              <a:defRPr/>
            </a:pPr>
            <a:r>
              <a:rPr lang="en-US" sz="2000" b="1" dirty="0" err="1">
                <a:latin typeface="Cambria" panose="02040503050406030204" pitchFamily="18" charset="0"/>
              </a:rPr>
              <a:t>trắng</a:t>
            </a:r>
            <a:r>
              <a:rPr lang="en-US" sz="2000" b="1" dirty="0">
                <a:latin typeface="Cambria" panose="02040503050406030204" pitchFamily="18" charset="0"/>
              </a:rPr>
              <a:t> </a:t>
            </a:r>
            <a:r>
              <a:rPr lang="en-US" sz="2000" b="1" dirty="0" err="1">
                <a:latin typeface="Cambria" panose="02040503050406030204" pitchFamily="18" charset="0"/>
              </a:rPr>
              <a:t>muốt</a:t>
            </a:r>
            <a:endParaRPr lang="en-US" sz="2000" b="1" dirty="0">
              <a:latin typeface="Cambria" panose="02040503050406030204" pitchFamily="18" charset="0"/>
            </a:endParaRPr>
          </a:p>
        </p:txBody>
      </p:sp>
      <p:sp>
        <p:nvSpPr>
          <p:cNvPr id="30" name="TextBox 29">
            <a:extLst>
              <a:ext uri="{FF2B5EF4-FFF2-40B4-BE49-F238E27FC236}">
                <a16:creationId xmlns:a16="http://schemas.microsoft.com/office/drawing/2014/main" id="{A2F2E729-3386-E168-3604-6A6392505916}"/>
              </a:ext>
            </a:extLst>
          </p:cNvPr>
          <p:cNvSpPr txBox="1"/>
          <p:nvPr/>
        </p:nvSpPr>
        <p:spPr>
          <a:xfrm>
            <a:off x="2091354" y="2927347"/>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31" name="TextBox 30">
            <a:extLst>
              <a:ext uri="{FF2B5EF4-FFF2-40B4-BE49-F238E27FC236}">
                <a16:creationId xmlns:a16="http://schemas.microsoft.com/office/drawing/2014/main" id="{95A2D76F-B176-9200-4C4C-A33B362063AB}"/>
              </a:ext>
            </a:extLst>
          </p:cNvPr>
          <p:cNvSpPr txBox="1"/>
          <p:nvPr/>
        </p:nvSpPr>
        <p:spPr>
          <a:xfrm>
            <a:off x="1791663" y="3692795"/>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32" name="TextBox 31">
            <a:extLst>
              <a:ext uri="{FF2B5EF4-FFF2-40B4-BE49-F238E27FC236}">
                <a16:creationId xmlns:a16="http://schemas.microsoft.com/office/drawing/2014/main" id="{7ED99DE3-61BA-DD76-1BE5-B1775DE64EA0}"/>
              </a:ext>
            </a:extLst>
          </p:cNvPr>
          <p:cNvSpPr txBox="1"/>
          <p:nvPr/>
        </p:nvSpPr>
        <p:spPr>
          <a:xfrm>
            <a:off x="1490779" y="2981626"/>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33" name="TextBox 32">
            <a:extLst>
              <a:ext uri="{FF2B5EF4-FFF2-40B4-BE49-F238E27FC236}">
                <a16:creationId xmlns:a16="http://schemas.microsoft.com/office/drawing/2014/main" id="{CC970DE2-E609-F600-EC7C-09C9D44D88FD}"/>
              </a:ext>
            </a:extLst>
          </p:cNvPr>
          <p:cNvSpPr txBox="1"/>
          <p:nvPr/>
        </p:nvSpPr>
        <p:spPr>
          <a:xfrm>
            <a:off x="849709" y="3958489"/>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34" name="TextBox 33">
            <a:extLst>
              <a:ext uri="{FF2B5EF4-FFF2-40B4-BE49-F238E27FC236}">
                <a16:creationId xmlns:a16="http://schemas.microsoft.com/office/drawing/2014/main" id="{A515724F-C89A-7132-E933-E2D3C3751D15}"/>
              </a:ext>
            </a:extLst>
          </p:cNvPr>
          <p:cNvSpPr txBox="1"/>
          <p:nvPr/>
        </p:nvSpPr>
        <p:spPr>
          <a:xfrm>
            <a:off x="386074" y="3504100"/>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35" name="TextBox 34">
            <a:extLst>
              <a:ext uri="{FF2B5EF4-FFF2-40B4-BE49-F238E27FC236}">
                <a16:creationId xmlns:a16="http://schemas.microsoft.com/office/drawing/2014/main" id="{C556B29A-24D7-351A-4E10-63A413118CB5}"/>
              </a:ext>
            </a:extLst>
          </p:cNvPr>
          <p:cNvSpPr txBox="1"/>
          <p:nvPr/>
        </p:nvSpPr>
        <p:spPr>
          <a:xfrm>
            <a:off x="2751415" y="3894595"/>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36" name="TextBox 35">
            <a:extLst>
              <a:ext uri="{FF2B5EF4-FFF2-40B4-BE49-F238E27FC236}">
                <a16:creationId xmlns:a16="http://schemas.microsoft.com/office/drawing/2014/main" id="{D3D63DB0-9EE5-FD08-8CA8-DDDAB39E1C4B}"/>
              </a:ext>
            </a:extLst>
          </p:cNvPr>
          <p:cNvSpPr txBox="1"/>
          <p:nvPr/>
        </p:nvSpPr>
        <p:spPr>
          <a:xfrm>
            <a:off x="3172652" y="3461666"/>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37" name="TextBox 36">
            <a:extLst>
              <a:ext uri="{FF2B5EF4-FFF2-40B4-BE49-F238E27FC236}">
                <a16:creationId xmlns:a16="http://schemas.microsoft.com/office/drawing/2014/main" id="{88621E49-406D-A3A0-B866-6D7BD1AF8663}"/>
              </a:ext>
            </a:extLst>
          </p:cNvPr>
          <p:cNvSpPr txBox="1"/>
          <p:nvPr/>
        </p:nvSpPr>
        <p:spPr>
          <a:xfrm>
            <a:off x="4645545" y="2881316"/>
            <a:ext cx="1093183" cy="707886"/>
          </a:xfrm>
          <a:prstGeom prst="rect">
            <a:avLst/>
          </a:prstGeom>
          <a:noFill/>
        </p:spPr>
        <p:txBody>
          <a:bodyPr wrap="square" rtlCol="0">
            <a:spAutoFit/>
          </a:bodyPr>
          <a:lstStyle/>
          <a:p>
            <a:pPr algn="ctr">
              <a:defRPr/>
            </a:pPr>
            <a:r>
              <a:rPr lang="en-US" sz="2000" b="1" dirty="0" err="1">
                <a:latin typeface="Cambria" panose="02040503050406030204" pitchFamily="18" charset="0"/>
              </a:rPr>
              <a:t>rì</a:t>
            </a:r>
            <a:r>
              <a:rPr lang="en-US" sz="2000" b="1" dirty="0">
                <a:latin typeface="Cambria" panose="02040503050406030204" pitchFamily="18" charset="0"/>
              </a:rPr>
              <a:t> </a:t>
            </a:r>
          </a:p>
          <a:p>
            <a:pPr algn="ctr">
              <a:defRPr/>
            </a:pPr>
            <a:r>
              <a:rPr lang="en-US" sz="2000" b="1" dirty="0" err="1">
                <a:latin typeface="Cambria" panose="02040503050406030204" pitchFamily="18" charset="0"/>
              </a:rPr>
              <a:t>rào</a:t>
            </a:r>
            <a:endParaRPr lang="en-US" sz="2000" b="1" dirty="0">
              <a:latin typeface="Cambria" panose="02040503050406030204" pitchFamily="18" charset="0"/>
            </a:endParaRPr>
          </a:p>
        </p:txBody>
      </p:sp>
      <p:sp>
        <p:nvSpPr>
          <p:cNvPr id="38" name="TextBox 37">
            <a:extLst>
              <a:ext uri="{FF2B5EF4-FFF2-40B4-BE49-F238E27FC236}">
                <a16:creationId xmlns:a16="http://schemas.microsoft.com/office/drawing/2014/main" id="{678E44CA-73B9-7BA2-D2E4-45C47F7FC6DC}"/>
              </a:ext>
            </a:extLst>
          </p:cNvPr>
          <p:cNvSpPr txBox="1"/>
          <p:nvPr/>
        </p:nvSpPr>
        <p:spPr>
          <a:xfrm>
            <a:off x="6522731" y="2912271"/>
            <a:ext cx="1093183" cy="707886"/>
          </a:xfrm>
          <a:prstGeom prst="rect">
            <a:avLst/>
          </a:prstGeom>
          <a:noFill/>
        </p:spPr>
        <p:txBody>
          <a:bodyPr wrap="square" rtlCol="0">
            <a:spAutoFit/>
          </a:bodyPr>
          <a:lstStyle/>
          <a:p>
            <a:pPr algn="ctr">
              <a:defRPr/>
            </a:pPr>
            <a:r>
              <a:rPr lang="en-US" sz="2000" b="1" dirty="0" err="1">
                <a:latin typeface="Cambria" panose="02040503050406030204" pitchFamily="18" charset="0"/>
              </a:rPr>
              <a:t>tí</a:t>
            </a:r>
            <a:r>
              <a:rPr lang="en-US" sz="2000" b="1" dirty="0">
                <a:latin typeface="Cambria" panose="02040503050406030204" pitchFamily="18" charset="0"/>
              </a:rPr>
              <a:t> </a:t>
            </a:r>
          </a:p>
          <a:p>
            <a:pPr algn="ctr">
              <a:defRPr/>
            </a:pPr>
            <a:r>
              <a:rPr lang="en-US" sz="2000" b="1" dirty="0" err="1">
                <a:latin typeface="Cambria" panose="02040503050406030204" pitchFamily="18" charset="0"/>
              </a:rPr>
              <a:t>tách</a:t>
            </a:r>
            <a:endParaRPr lang="en-US" sz="2000" b="1" dirty="0">
              <a:latin typeface="Cambria" panose="02040503050406030204" pitchFamily="18" charset="0"/>
            </a:endParaRPr>
          </a:p>
        </p:txBody>
      </p:sp>
      <p:sp>
        <p:nvSpPr>
          <p:cNvPr id="39" name="TextBox 38">
            <a:extLst>
              <a:ext uri="{FF2B5EF4-FFF2-40B4-BE49-F238E27FC236}">
                <a16:creationId xmlns:a16="http://schemas.microsoft.com/office/drawing/2014/main" id="{08EDBC89-0105-E79C-3182-B897C5BA1C3C}"/>
              </a:ext>
            </a:extLst>
          </p:cNvPr>
          <p:cNvSpPr txBox="1"/>
          <p:nvPr/>
        </p:nvSpPr>
        <p:spPr>
          <a:xfrm>
            <a:off x="5936644" y="2936506"/>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40" name="TextBox 39">
            <a:extLst>
              <a:ext uri="{FF2B5EF4-FFF2-40B4-BE49-F238E27FC236}">
                <a16:creationId xmlns:a16="http://schemas.microsoft.com/office/drawing/2014/main" id="{2F8E7D1C-3AFD-36BD-069A-C882C9FD2E95}"/>
              </a:ext>
            </a:extLst>
          </p:cNvPr>
          <p:cNvSpPr txBox="1"/>
          <p:nvPr/>
        </p:nvSpPr>
        <p:spPr>
          <a:xfrm>
            <a:off x="5636953" y="3701954"/>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41" name="TextBox 40">
            <a:extLst>
              <a:ext uri="{FF2B5EF4-FFF2-40B4-BE49-F238E27FC236}">
                <a16:creationId xmlns:a16="http://schemas.microsoft.com/office/drawing/2014/main" id="{A568B2CC-0108-5A3E-93F2-4E6D8DDCA35B}"/>
              </a:ext>
            </a:extLst>
          </p:cNvPr>
          <p:cNvSpPr txBox="1"/>
          <p:nvPr/>
        </p:nvSpPr>
        <p:spPr>
          <a:xfrm>
            <a:off x="5336069" y="2990785"/>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42" name="TextBox 41">
            <a:extLst>
              <a:ext uri="{FF2B5EF4-FFF2-40B4-BE49-F238E27FC236}">
                <a16:creationId xmlns:a16="http://schemas.microsoft.com/office/drawing/2014/main" id="{86B90CC0-3F6B-F4D1-91A1-A80ECDABAE0B}"/>
              </a:ext>
            </a:extLst>
          </p:cNvPr>
          <p:cNvSpPr txBox="1"/>
          <p:nvPr/>
        </p:nvSpPr>
        <p:spPr>
          <a:xfrm>
            <a:off x="4694999" y="3967648"/>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43" name="TextBox 42">
            <a:extLst>
              <a:ext uri="{FF2B5EF4-FFF2-40B4-BE49-F238E27FC236}">
                <a16:creationId xmlns:a16="http://schemas.microsoft.com/office/drawing/2014/main" id="{AE2DCED0-F019-8D6E-6144-D88C31080256}"/>
              </a:ext>
            </a:extLst>
          </p:cNvPr>
          <p:cNvSpPr txBox="1"/>
          <p:nvPr/>
        </p:nvSpPr>
        <p:spPr>
          <a:xfrm>
            <a:off x="4231364" y="3513259"/>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44" name="TextBox 43">
            <a:extLst>
              <a:ext uri="{FF2B5EF4-FFF2-40B4-BE49-F238E27FC236}">
                <a16:creationId xmlns:a16="http://schemas.microsoft.com/office/drawing/2014/main" id="{F9049EA8-349F-53DE-AAB4-B891F83E975C}"/>
              </a:ext>
            </a:extLst>
          </p:cNvPr>
          <p:cNvSpPr txBox="1"/>
          <p:nvPr/>
        </p:nvSpPr>
        <p:spPr>
          <a:xfrm>
            <a:off x="6596705" y="3903754"/>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45" name="TextBox 44">
            <a:extLst>
              <a:ext uri="{FF2B5EF4-FFF2-40B4-BE49-F238E27FC236}">
                <a16:creationId xmlns:a16="http://schemas.microsoft.com/office/drawing/2014/main" id="{F19CE135-3DB4-C8BF-8EA5-6B54F9DE1D70}"/>
              </a:ext>
            </a:extLst>
          </p:cNvPr>
          <p:cNvSpPr txBox="1"/>
          <p:nvPr/>
        </p:nvSpPr>
        <p:spPr>
          <a:xfrm>
            <a:off x="7017942" y="3470825"/>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46" name="TextBox 45">
            <a:extLst>
              <a:ext uri="{FF2B5EF4-FFF2-40B4-BE49-F238E27FC236}">
                <a16:creationId xmlns:a16="http://schemas.microsoft.com/office/drawing/2014/main" id="{9D40FCB5-F74B-090A-66E0-6EEED34DF12A}"/>
              </a:ext>
            </a:extLst>
          </p:cNvPr>
          <p:cNvSpPr txBox="1"/>
          <p:nvPr/>
        </p:nvSpPr>
        <p:spPr>
          <a:xfrm>
            <a:off x="8464074" y="3066238"/>
            <a:ext cx="1093183" cy="400110"/>
          </a:xfrm>
          <a:prstGeom prst="rect">
            <a:avLst/>
          </a:prstGeom>
          <a:noFill/>
        </p:spPr>
        <p:txBody>
          <a:bodyPr wrap="square" rtlCol="0">
            <a:spAutoFit/>
          </a:bodyPr>
          <a:lstStyle/>
          <a:p>
            <a:pPr algn="ctr">
              <a:defRPr/>
            </a:pPr>
            <a:r>
              <a:rPr lang="en-US" sz="2000" b="1" dirty="0" err="1">
                <a:latin typeface="Cambria" panose="02040503050406030204" pitchFamily="18" charset="0"/>
              </a:rPr>
              <a:t>thơm</a:t>
            </a:r>
            <a:endParaRPr lang="en-US" sz="2000" b="1" dirty="0">
              <a:latin typeface="Cambria" panose="02040503050406030204" pitchFamily="18" charset="0"/>
            </a:endParaRPr>
          </a:p>
        </p:txBody>
      </p:sp>
      <p:sp>
        <p:nvSpPr>
          <p:cNvPr id="47" name="TextBox 46">
            <a:extLst>
              <a:ext uri="{FF2B5EF4-FFF2-40B4-BE49-F238E27FC236}">
                <a16:creationId xmlns:a16="http://schemas.microsoft.com/office/drawing/2014/main" id="{E3C2DC2E-32C2-48BB-F381-7B31A7B5FC9D}"/>
              </a:ext>
            </a:extLst>
          </p:cNvPr>
          <p:cNvSpPr txBox="1"/>
          <p:nvPr/>
        </p:nvSpPr>
        <p:spPr>
          <a:xfrm>
            <a:off x="10297021" y="3081292"/>
            <a:ext cx="1093183" cy="400110"/>
          </a:xfrm>
          <a:prstGeom prst="rect">
            <a:avLst/>
          </a:prstGeom>
          <a:noFill/>
        </p:spPr>
        <p:txBody>
          <a:bodyPr wrap="square" rtlCol="0">
            <a:spAutoFit/>
          </a:bodyPr>
          <a:lstStyle/>
          <a:p>
            <a:pPr algn="ctr">
              <a:defRPr/>
            </a:pPr>
            <a:r>
              <a:rPr lang="en-US" sz="2000" b="1" dirty="0" err="1">
                <a:latin typeface="Cambria" panose="02040503050406030204" pitchFamily="18" charset="0"/>
              </a:rPr>
              <a:t>ngọt</a:t>
            </a:r>
            <a:endParaRPr lang="en-US" sz="2000" b="1" dirty="0">
              <a:latin typeface="Cambria" panose="02040503050406030204" pitchFamily="18" charset="0"/>
            </a:endParaRPr>
          </a:p>
        </p:txBody>
      </p:sp>
      <p:sp>
        <p:nvSpPr>
          <p:cNvPr id="48" name="TextBox 47">
            <a:extLst>
              <a:ext uri="{FF2B5EF4-FFF2-40B4-BE49-F238E27FC236}">
                <a16:creationId xmlns:a16="http://schemas.microsoft.com/office/drawing/2014/main" id="{952EE7A2-E0E5-CBE9-5498-FCB2888449EA}"/>
              </a:ext>
            </a:extLst>
          </p:cNvPr>
          <p:cNvSpPr txBox="1"/>
          <p:nvPr/>
        </p:nvSpPr>
        <p:spPr>
          <a:xfrm>
            <a:off x="9627399" y="2838699"/>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49" name="TextBox 48">
            <a:extLst>
              <a:ext uri="{FF2B5EF4-FFF2-40B4-BE49-F238E27FC236}">
                <a16:creationId xmlns:a16="http://schemas.microsoft.com/office/drawing/2014/main" id="{D1676B3D-D45A-3BB0-B2E2-D8DCA7FC1201}"/>
              </a:ext>
            </a:extLst>
          </p:cNvPr>
          <p:cNvSpPr txBox="1"/>
          <p:nvPr/>
        </p:nvSpPr>
        <p:spPr>
          <a:xfrm>
            <a:off x="9327708" y="3604147"/>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50" name="TextBox 49">
            <a:extLst>
              <a:ext uri="{FF2B5EF4-FFF2-40B4-BE49-F238E27FC236}">
                <a16:creationId xmlns:a16="http://schemas.microsoft.com/office/drawing/2014/main" id="{CDC94149-5C47-1F51-4AB8-2CD05606D2D3}"/>
              </a:ext>
            </a:extLst>
          </p:cNvPr>
          <p:cNvSpPr txBox="1"/>
          <p:nvPr/>
        </p:nvSpPr>
        <p:spPr>
          <a:xfrm>
            <a:off x="9107252" y="2852854"/>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51" name="TextBox 50">
            <a:extLst>
              <a:ext uri="{FF2B5EF4-FFF2-40B4-BE49-F238E27FC236}">
                <a16:creationId xmlns:a16="http://schemas.microsoft.com/office/drawing/2014/main" id="{8F0B46EA-7940-D705-2EED-2A936A5C6446}"/>
              </a:ext>
            </a:extLst>
          </p:cNvPr>
          <p:cNvSpPr txBox="1"/>
          <p:nvPr/>
        </p:nvSpPr>
        <p:spPr>
          <a:xfrm>
            <a:off x="8385754" y="3869841"/>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52" name="TextBox 51">
            <a:extLst>
              <a:ext uri="{FF2B5EF4-FFF2-40B4-BE49-F238E27FC236}">
                <a16:creationId xmlns:a16="http://schemas.microsoft.com/office/drawing/2014/main" id="{4D5664C5-DAC5-5448-D804-026C1582D0C7}"/>
              </a:ext>
            </a:extLst>
          </p:cNvPr>
          <p:cNvSpPr txBox="1"/>
          <p:nvPr/>
        </p:nvSpPr>
        <p:spPr>
          <a:xfrm>
            <a:off x="7922119" y="3415452"/>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53" name="TextBox 52">
            <a:extLst>
              <a:ext uri="{FF2B5EF4-FFF2-40B4-BE49-F238E27FC236}">
                <a16:creationId xmlns:a16="http://schemas.microsoft.com/office/drawing/2014/main" id="{75C7DC5D-5842-38BB-9BF2-8EC81007C419}"/>
              </a:ext>
            </a:extLst>
          </p:cNvPr>
          <p:cNvSpPr txBox="1"/>
          <p:nvPr/>
        </p:nvSpPr>
        <p:spPr>
          <a:xfrm>
            <a:off x="10287460" y="3805947"/>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
        <p:nvSpPr>
          <p:cNvPr id="54" name="TextBox 53">
            <a:extLst>
              <a:ext uri="{FF2B5EF4-FFF2-40B4-BE49-F238E27FC236}">
                <a16:creationId xmlns:a16="http://schemas.microsoft.com/office/drawing/2014/main" id="{3A4EC6FF-3D48-361F-9875-419F79B056C8}"/>
              </a:ext>
            </a:extLst>
          </p:cNvPr>
          <p:cNvSpPr txBox="1"/>
          <p:nvPr/>
        </p:nvSpPr>
        <p:spPr>
          <a:xfrm>
            <a:off x="10708697" y="3373018"/>
            <a:ext cx="1093183" cy="400110"/>
          </a:xfrm>
          <a:prstGeom prst="rect">
            <a:avLst/>
          </a:prstGeom>
          <a:noFill/>
        </p:spPr>
        <p:txBody>
          <a:bodyPr wrap="square" rtlCol="0">
            <a:spAutoFit/>
          </a:bodyPr>
          <a:lstStyle/>
          <a:p>
            <a:pPr algn="ctr">
              <a:defRPr/>
            </a:pPr>
            <a:r>
              <a:rPr lang="en-US" sz="2000" b="1" dirty="0">
                <a:solidFill>
                  <a:prstClr val="black"/>
                </a:solidFill>
                <a:latin typeface="Cambria" panose="02040503050406030204" pitchFamily="18" charset="0"/>
              </a:rPr>
              <a:t>...</a:t>
            </a:r>
          </a:p>
        </p:txBody>
      </p:sp>
    </p:spTree>
    <p:extLst>
      <p:ext uri="{BB962C8B-B14F-4D97-AF65-F5344CB8AC3E}">
        <p14:creationId xmlns:p14="http://schemas.microsoft.com/office/powerpoint/2010/main" val="123502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par>
                          <p:cTn id="42" fill="hold">
                            <p:stCondLst>
                              <p:cond delay="1500"/>
                            </p:stCondLst>
                            <p:childTnLst>
                              <p:par>
                                <p:cTn id="43" presetID="16" presetClass="entr" presetSubtype="21"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arn(inVertical)">
                                      <p:cBhvr>
                                        <p:cTn id="45" dur="500"/>
                                        <p:tgtEl>
                                          <p:spTgt spid="31"/>
                                        </p:tgtEl>
                                      </p:cBhvr>
                                    </p:animEffect>
                                  </p:childTnLst>
                                </p:cTn>
                              </p:par>
                            </p:childTnLst>
                          </p:cTn>
                        </p:par>
                        <p:par>
                          <p:cTn id="46" fill="hold">
                            <p:stCondLst>
                              <p:cond delay="2000"/>
                            </p:stCondLst>
                            <p:childTnLst>
                              <p:par>
                                <p:cTn id="47" presetID="16" presetClass="entr" presetSubtype="21"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par>
                          <p:cTn id="50" fill="hold">
                            <p:stCondLst>
                              <p:cond delay="2500"/>
                            </p:stCondLst>
                            <p:childTnLst>
                              <p:par>
                                <p:cTn id="51" presetID="16" presetClass="entr" presetSubtype="21"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cTn>
                              </p:par>
                            </p:childTnLst>
                          </p:cTn>
                        </p:par>
                        <p:par>
                          <p:cTn id="54" fill="hold">
                            <p:stCondLst>
                              <p:cond delay="3000"/>
                            </p:stCondLst>
                            <p:childTnLst>
                              <p:par>
                                <p:cTn id="55" presetID="16" presetClass="entr" presetSubtype="21"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par>
                          <p:cTn id="58" fill="hold">
                            <p:stCondLst>
                              <p:cond delay="3500"/>
                            </p:stCondLst>
                            <p:childTnLst>
                              <p:par>
                                <p:cTn id="59" presetID="16" presetClass="entr" presetSubtype="21"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par>
                          <p:cTn id="62" fill="hold">
                            <p:stCondLst>
                              <p:cond delay="4000"/>
                            </p:stCondLst>
                            <p:childTnLst>
                              <p:par>
                                <p:cTn id="63" presetID="16" presetClass="entr" presetSubtype="21"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500"/>
                                        <p:tgtEl>
                                          <p:spTgt spid="36"/>
                                        </p:tgtEl>
                                      </p:cBhvr>
                                    </p:animEffect>
                                  </p:childTnLst>
                                </p:cTn>
                              </p:par>
                            </p:childTnLst>
                          </p:cTn>
                        </p:par>
                        <p:par>
                          <p:cTn id="66" fill="hold">
                            <p:stCondLst>
                              <p:cond delay="4500"/>
                            </p:stCondLst>
                            <p:childTnLst>
                              <p:par>
                                <p:cTn id="67" presetID="16" presetClass="entr" presetSubtype="21" fill="hold" grpId="0"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par>
                          <p:cTn id="70" fill="hold">
                            <p:stCondLst>
                              <p:cond delay="5000"/>
                            </p:stCondLst>
                            <p:childTnLst>
                              <p:par>
                                <p:cTn id="71" presetID="16" presetClass="entr" presetSubtype="21"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arn(inVertical)">
                                      <p:cBhvr>
                                        <p:cTn id="73" dur="500"/>
                                        <p:tgtEl>
                                          <p:spTgt spid="38"/>
                                        </p:tgtEl>
                                      </p:cBhvr>
                                    </p:animEffect>
                                  </p:childTnLst>
                                </p:cTn>
                              </p:par>
                            </p:childTnLst>
                          </p:cTn>
                        </p:par>
                        <p:par>
                          <p:cTn id="74" fill="hold">
                            <p:stCondLst>
                              <p:cond delay="5500"/>
                            </p:stCondLst>
                            <p:childTnLst>
                              <p:par>
                                <p:cTn id="75" presetID="16" presetClass="entr" presetSubtype="21" fill="hold" grpId="0"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barn(inVertical)">
                                      <p:cBhvr>
                                        <p:cTn id="77" dur="500"/>
                                        <p:tgtEl>
                                          <p:spTgt spid="39"/>
                                        </p:tgtEl>
                                      </p:cBhvr>
                                    </p:animEffect>
                                  </p:childTnLst>
                                </p:cTn>
                              </p:par>
                            </p:childTnLst>
                          </p:cTn>
                        </p:par>
                        <p:par>
                          <p:cTn id="78" fill="hold">
                            <p:stCondLst>
                              <p:cond delay="6000"/>
                            </p:stCondLst>
                            <p:childTnLst>
                              <p:par>
                                <p:cTn id="79" presetID="16" presetClass="entr" presetSubtype="21"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arn(inVertical)">
                                      <p:cBhvr>
                                        <p:cTn id="81" dur="500"/>
                                        <p:tgtEl>
                                          <p:spTgt spid="40"/>
                                        </p:tgtEl>
                                      </p:cBhvr>
                                    </p:animEffect>
                                  </p:childTnLst>
                                </p:cTn>
                              </p:par>
                            </p:childTnLst>
                          </p:cTn>
                        </p:par>
                        <p:par>
                          <p:cTn id="82" fill="hold">
                            <p:stCondLst>
                              <p:cond delay="6500"/>
                            </p:stCondLst>
                            <p:childTnLst>
                              <p:par>
                                <p:cTn id="83" presetID="16" presetClass="entr" presetSubtype="21" fill="hold" grpId="0" nodeType="after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barn(inVertical)">
                                      <p:cBhvr>
                                        <p:cTn id="85" dur="500"/>
                                        <p:tgtEl>
                                          <p:spTgt spid="41"/>
                                        </p:tgtEl>
                                      </p:cBhvr>
                                    </p:animEffect>
                                  </p:childTnLst>
                                </p:cTn>
                              </p:par>
                            </p:childTnLst>
                          </p:cTn>
                        </p:par>
                        <p:par>
                          <p:cTn id="86" fill="hold">
                            <p:stCondLst>
                              <p:cond delay="7000"/>
                            </p:stCondLst>
                            <p:childTnLst>
                              <p:par>
                                <p:cTn id="87" presetID="16" presetClass="entr" presetSubtype="21"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par>
                          <p:cTn id="90" fill="hold">
                            <p:stCondLst>
                              <p:cond delay="7500"/>
                            </p:stCondLst>
                            <p:childTnLst>
                              <p:par>
                                <p:cTn id="91" presetID="16" presetClass="entr" presetSubtype="21" fill="hold" grpId="0" nodeType="after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barn(inVertical)">
                                      <p:cBhvr>
                                        <p:cTn id="93" dur="500"/>
                                        <p:tgtEl>
                                          <p:spTgt spid="43"/>
                                        </p:tgtEl>
                                      </p:cBhvr>
                                    </p:animEffect>
                                  </p:childTnLst>
                                </p:cTn>
                              </p:par>
                            </p:childTnLst>
                          </p:cTn>
                        </p:par>
                        <p:par>
                          <p:cTn id="94" fill="hold">
                            <p:stCondLst>
                              <p:cond delay="8000"/>
                            </p:stCondLst>
                            <p:childTnLst>
                              <p:par>
                                <p:cTn id="95" presetID="16" presetClass="entr" presetSubtype="21" fill="hold" grpId="0" nodeType="after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barn(inVertical)">
                                      <p:cBhvr>
                                        <p:cTn id="97" dur="500"/>
                                        <p:tgtEl>
                                          <p:spTgt spid="44"/>
                                        </p:tgtEl>
                                      </p:cBhvr>
                                    </p:animEffect>
                                  </p:childTnLst>
                                </p:cTn>
                              </p:par>
                            </p:childTnLst>
                          </p:cTn>
                        </p:par>
                        <p:par>
                          <p:cTn id="98" fill="hold">
                            <p:stCondLst>
                              <p:cond delay="8500"/>
                            </p:stCondLst>
                            <p:childTnLst>
                              <p:par>
                                <p:cTn id="99" presetID="16" presetClass="entr" presetSubtype="21"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barn(inVertical)">
                                      <p:cBhvr>
                                        <p:cTn id="101" dur="500"/>
                                        <p:tgtEl>
                                          <p:spTgt spid="45"/>
                                        </p:tgtEl>
                                      </p:cBhvr>
                                    </p:animEffect>
                                  </p:childTnLst>
                                </p:cTn>
                              </p:par>
                            </p:childTnLst>
                          </p:cTn>
                        </p:par>
                        <p:par>
                          <p:cTn id="102" fill="hold">
                            <p:stCondLst>
                              <p:cond delay="9000"/>
                            </p:stCondLst>
                            <p:childTnLst>
                              <p:par>
                                <p:cTn id="103" presetID="16" presetClass="entr" presetSubtype="21" fill="hold" grpId="0" nodeType="after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par>
                          <p:cTn id="106" fill="hold">
                            <p:stCondLst>
                              <p:cond delay="9500"/>
                            </p:stCondLst>
                            <p:childTnLst>
                              <p:par>
                                <p:cTn id="107" presetID="16" presetClass="entr" presetSubtype="21"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barn(inVertical)">
                                      <p:cBhvr>
                                        <p:cTn id="109" dur="500"/>
                                        <p:tgtEl>
                                          <p:spTgt spid="47"/>
                                        </p:tgtEl>
                                      </p:cBhvr>
                                    </p:animEffect>
                                  </p:childTnLst>
                                </p:cTn>
                              </p:par>
                            </p:childTnLst>
                          </p:cTn>
                        </p:par>
                        <p:par>
                          <p:cTn id="110" fill="hold">
                            <p:stCondLst>
                              <p:cond delay="10000"/>
                            </p:stCondLst>
                            <p:childTnLst>
                              <p:par>
                                <p:cTn id="111" presetID="16" presetClass="entr" presetSubtype="21" fill="hold" grpId="0" nodeType="after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barn(inVertical)">
                                      <p:cBhvr>
                                        <p:cTn id="113" dur="500"/>
                                        <p:tgtEl>
                                          <p:spTgt spid="48"/>
                                        </p:tgtEl>
                                      </p:cBhvr>
                                    </p:animEffect>
                                  </p:childTnLst>
                                </p:cTn>
                              </p:par>
                            </p:childTnLst>
                          </p:cTn>
                        </p:par>
                        <p:par>
                          <p:cTn id="114" fill="hold">
                            <p:stCondLst>
                              <p:cond delay="10500"/>
                            </p:stCondLst>
                            <p:childTnLst>
                              <p:par>
                                <p:cTn id="115" presetID="16" presetClass="entr" presetSubtype="21" fill="hold" grpId="0" nodeType="after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barn(inVertical)">
                                      <p:cBhvr>
                                        <p:cTn id="117" dur="500"/>
                                        <p:tgtEl>
                                          <p:spTgt spid="49"/>
                                        </p:tgtEl>
                                      </p:cBhvr>
                                    </p:animEffect>
                                  </p:childTnLst>
                                </p:cTn>
                              </p:par>
                            </p:childTnLst>
                          </p:cTn>
                        </p:par>
                        <p:par>
                          <p:cTn id="118" fill="hold">
                            <p:stCondLst>
                              <p:cond delay="11000"/>
                            </p:stCondLst>
                            <p:childTnLst>
                              <p:par>
                                <p:cTn id="119" presetID="16" presetClass="entr" presetSubtype="21" fill="hold" grpId="0" nodeType="after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barn(inVertical)">
                                      <p:cBhvr>
                                        <p:cTn id="121" dur="500"/>
                                        <p:tgtEl>
                                          <p:spTgt spid="50"/>
                                        </p:tgtEl>
                                      </p:cBhvr>
                                    </p:animEffect>
                                  </p:childTnLst>
                                </p:cTn>
                              </p:par>
                            </p:childTnLst>
                          </p:cTn>
                        </p:par>
                        <p:par>
                          <p:cTn id="122" fill="hold">
                            <p:stCondLst>
                              <p:cond delay="11500"/>
                            </p:stCondLst>
                            <p:childTnLst>
                              <p:par>
                                <p:cTn id="123" presetID="16" presetClass="entr" presetSubtype="21" fill="hold" grpId="0" nodeType="after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barn(inVertical)">
                                      <p:cBhvr>
                                        <p:cTn id="125" dur="500"/>
                                        <p:tgtEl>
                                          <p:spTgt spid="51"/>
                                        </p:tgtEl>
                                      </p:cBhvr>
                                    </p:animEffect>
                                  </p:childTnLst>
                                </p:cTn>
                              </p:par>
                            </p:childTnLst>
                          </p:cTn>
                        </p:par>
                        <p:par>
                          <p:cTn id="126" fill="hold">
                            <p:stCondLst>
                              <p:cond delay="12000"/>
                            </p:stCondLst>
                            <p:childTnLst>
                              <p:par>
                                <p:cTn id="127" presetID="16" presetClass="entr" presetSubtype="21" fill="hold" grpId="0" nodeType="after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childTnLst>
                          </p:cTn>
                        </p:par>
                        <p:par>
                          <p:cTn id="130" fill="hold">
                            <p:stCondLst>
                              <p:cond delay="12500"/>
                            </p:stCondLst>
                            <p:childTnLst>
                              <p:par>
                                <p:cTn id="131" presetID="16" presetClass="entr" presetSubtype="21" fill="hold" grpId="0" nodeType="afterEffect">
                                  <p:stCondLst>
                                    <p:cond delay="0"/>
                                  </p:stCondLst>
                                  <p:childTnLst>
                                    <p:set>
                                      <p:cBhvr>
                                        <p:cTn id="132" dur="1" fill="hold">
                                          <p:stCondLst>
                                            <p:cond delay="0"/>
                                          </p:stCondLst>
                                        </p:cTn>
                                        <p:tgtEl>
                                          <p:spTgt spid="53"/>
                                        </p:tgtEl>
                                        <p:attrNameLst>
                                          <p:attrName>style.visibility</p:attrName>
                                        </p:attrNameLst>
                                      </p:cBhvr>
                                      <p:to>
                                        <p:strVal val="visible"/>
                                      </p:to>
                                    </p:set>
                                    <p:animEffect transition="in" filter="barn(inVertical)">
                                      <p:cBhvr>
                                        <p:cTn id="133" dur="500"/>
                                        <p:tgtEl>
                                          <p:spTgt spid="53"/>
                                        </p:tgtEl>
                                      </p:cBhvr>
                                    </p:animEffect>
                                  </p:childTnLst>
                                </p:cTn>
                              </p:par>
                            </p:childTnLst>
                          </p:cTn>
                        </p:par>
                        <p:par>
                          <p:cTn id="134" fill="hold">
                            <p:stCondLst>
                              <p:cond delay="13000"/>
                            </p:stCondLst>
                            <p:childTnLst>
                              <p:par>
                                <p:cTn id="135" presetID="16" presetClass="entr" presetSubtype="21" fill="hold" grpId="0" nodeType="after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barn(inVertical)">
                                      <p:cBhvr>
                                        <p:cTn id="137" dur="500"/>
                                        <p:tgtEl>
                                          <p:spTgt spid="54"/>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7"/>
                                        </p:tgtEl>
                                        <p:attrNameLst>
                                          <p:attrName>style.visibility</p:attrName>
                                        </p:attrNameLst>
                                      </p:cBhvr>
                                      <p:to>
                                        <p:strVal val="visible"/>
                                      </p:to>
                                    </p:set>
                                    <p:animEffect transition="in" filter="randombar(horizontal)">
                                      <p:cBhvr>
                                        <p:cTn id="142" dur="500"/>
                                        <p:tgtEl>
                                          <p:spTgt spid="7"/>
                                        </p:tgtEl>
                                      </p:cBhvr>
                                    </p:animEffect>
                                  </p:childTnLst>
                                </p:cTn>
                              </p:par>
                            </p:childTnLst>
                          </p:cTn>
                        </p:par>
                        <p:par>
                          <p:cTn id="143" fill="hold">
                            <p:stCondLst>
                              <p:cond delay="500"/>
                            </p:stCondLst>
                            <p:childTnLst>
                              <p:par>
                                <p:cTn id="144" presetID="14" presetClass="entr" presetSubtype="10" fill="hold" grpId="0" nodeType="afterEffect">
                                  <p:stCondLst>
                                    <p:cond delay="0"/>
                                  </p:stCondLst>
                                  <p:childTnLst>
                                    <p:set>
                                      <p:cBhvr>
                                        <p:cTn id="145" dur="1" fill="hold">
                                          <p:stCondLst>
                                            <p:cond delay="0"/>
                                          </p:stCondLst>
                                        </p:cTn>
                                        <p:tgtEl>
                                          <p:spTgt spid="8"/>
                                        </p:tgtEl>
                                        <p:attrNameLst>
                                          <p:attrName>style.visibility</p:attrName>
                                        </p:attrNameLst>
                                      </p:cBhvr>
                                      <p:to>
                                        <p:strVal val="visible"/>
                                      </p:to>
                                    </p:set>
                                    <p:animEffect transition="in" filter="randombar(horizontal)">
                                      <p:cBhvr>
                                        <p:cTn id="1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9CA7B1-318C-3930-F2E3-CE79798F540D}"/>
              </a:ext>
            </a:extLst>
          </p:cNvPr>
          <p:cNvGrpSpPr/>
          <p:nvPr/>
        </p:nvGrpSpPr>
        <p:grpSpPr>
          <a:xfrm>
            <a:off x="-151029" y="-404638"/>
            <a:ext cx="3145883" cy="3145883"/>
            <a:chOff x="-151029" y="-404638"/>
            <a:chExt cx="3145883" cy="3145883"/>
          </a:xfrm>
        </p:grpSpPr>
        <p:pic>
          <p:nvPicPr>
            <p:cNvPr id="3" name="图片 2">
              <a:extLst>
                <a:ext uri="{FF2B5EF4-FFF2-40B4-BE49-F238E27FC236}">
                  <a16:creationId xmlns:a16="http://schemas.microsoft.com/office/drawing/2014/main" id="{DE184877-EAC1-1C48-151B-55D6F65BE1D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4" name="TextBox 3">
              <a:extLst>
                <a:ext uri="{FF2B5EF4-FFF2-40B4-BE49-F238E27FC236}">
                  <a16:creationId xmlns:a16="http://schemas.microsoft.com/office/drawing/2014/main" id="{3AF8E36D-1070-F501-75A4-D6A98810F786}"/>
                </a:ext>
              </a:extLst>
            </p:cNvPr>
            <p:cNvSpPr txBox="1"/>
            <p:nvPr/>
          </p:nvSpPr>
          <p:spPr>
            <a:xfrm>
              <a:off x="616736" y="926529"/>
              <a:ext cx="1968760" cy="769441"/>
            </a:xfrm>
            <a:prstGeom prst="rect">
              <a:avLst/>
            </a:prstGeom>
            <a:noFill/>
          </p:spPr>
          <p:txBody>
            <a:bodyPr wrap="square" rtlCol="0">
              <a:spAutoFit/>
            </a:bodyPr>
            <a:lstStyle/>
            <a:p>
              <a:r>
                <a:rPr lang="en-US" sz="4400" b="1" dirty="0">
                  <a:solidFill>
                    <a:schemeClr val="bg1"/>
                  </a:solidFill>
                  <a:latin typeface="Cambria" panose="02040503050406030204" pitchFamily="18" charset="0"/>
                </a:rPr>
                <a:t>BÀI 2: </a:t>
              </a:r>
            </a:p>
          </p:txBody>
        </p:sp>
      </p:grpSp>
      <p:sp>
        <p:nvSpPr>
          <p:cNvPr id="11" name="Rectangle: Rounded Corners 10">
            <a:extLst>
              <a:ext uri="{FF2B5EF4-FFF2-40B4-BE49-F238E27FC236}">
                <a16:creationId xmlns:a16="http://schemas.microsoft.com/office/drawing/2014/main" id="{162C9355-17A5-DC96-5777-FE8CC9BCC0F8}"/>
              </a:ext>
            </a:extLst>
          </p:cNvPr>
          <p:cNvSpPr/>
          <p:nvPr/>
        </p:nvSpPr>
        <p:spPr>
          <a:xfrm>
            <a:off x="469308" y="3428999"/>
            <a:ext cx="4250974" cy="1829561"/>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4370D4C-F54C-5689-F5CB-34C27CC33054}"/>
              </a:ext>
            </a:extLst>
          </p:cNvPr>
          <p:cNvSpPr txBox="1"/>
          <p:nvPr/>
        </p:nvSpPr>
        <p:spPr>
          <a:xfrm>
            <a:off x="1210485" y="2578506"/>
            <a:ext cx="2768619" cy="707886"/>
          </a:xfrm>
          <a:prstGeom prst="rect">
            <a:avLst/>
          </a:prstGeom>
          <a:noFill/>
        </p:spPr>
        <p:txBody>
          <a:bodyPr wrap="square" rtlCol="0">
            <a:spAutoFit/>
          </a:bodyPr>
          <a:lstStyle/>
          <a:p>
            <a:pPr algn="ctr">
              <a:defRPr/>
            </a:pPr>
            <a:r>
              <a:rPr lang="en-US" sz="4000" b="1" dirty="0">
                <a:solidFill>
                  <a:srgbClr val="589C20"/>
                </a:solidFill>
                <a:latin typeface="Cambria" panose="02040503050406030204" pitchFamily="18" charset="0"/>
              </a:rPr>
              <a:t>ĐẶT CÂU</a:t>
            </a:r>
          </a:p>
        </p:txBody>
      </p:sp>
      <p:grpSp>
        <p:nvGrpSpPr>
          <p:cNvPr id="15" name="Group 14">
            <a:extLst>
              <a:ext uri="{FF2B5EF4-FFF2-40B4-BE49-F238E27FC236}">
                <a16:creationId xmlns:a16="http://schemas.microsoft.com/office/drawing/2014/main" id="{85FABD6C-FC4B-31DF-C175-BD5412E61D91}"/>
              </a:ext>
            </a:extLst>
          </p:cNvPr>
          <p:cNvGrpSpPr/>
          <p:nvPr/>
        </p:nvGrpSpPr>
        <p:grpSpPr>
          <a:xfrm>
            <a:off x="5070470" y="224128"/>
            <a:ext cx="6417895" cy="6409744"/>
            <a:chOff x="5070470" y="224128"/>
            <a:chExt cx="6417895" cy="6409744"/>
          </a:xfrm>
        </p:grpSpPr>
        <p:grpSp>
          <p:nvGrpSpPr>
            <p:cNvPr id="5" name="Group 4">
              <a:extLst>
                <a:ext uri="{FF2B5EF4-FFF2-40B4-BE49-F238E27FC236}">
                  <a16:creationId xmlns:a16="http://schemas.microsoft.com/office/drawing/2014/main" id="{F06B5EF8-5223-9130-F62C-06BCDC368FC1}"/>
                </a:ext>
              </a:extLst>
            </p:cNvPr>
            <p:cNvGrpSpPr/>
            <p:nvPr/>
          </p:nvGrpSpPr>
          <p:grpSpPr>
            <a:xfrm>
              <a:off x="5070470" y="224128"/>
              <a:ext cx="6417895" cy="6409744"/>
              <a:chOff x="537382" y="2550926"/>
              <a:chExt cx="3601746" cy="4160375"/>
            </a:xfrm>
          </p:grpSpPr>
          <p:grpSp>
            <p:nvGrpSpPr>
              <p:cNvPr id="6" name="Group 5">
                <a:extLst>
                  <a:ext uri="{FF2B5EF4-FFF2-40B4-BE49-F238E27FC236}">
                    <a16:creationId xmlns:a16="http://schemas.microsoft.com/office/drawing/2014/main" id="{663F54BF-635C-C164-EECB-748487F688E5}"/>
                  </a:ext>
                </a:extLst>
              </p:cNvPr>
              <p:cNvGrpSpPr/>
              <p:nvPr/>
            </p:nvGrpSpPr>
            <p:grpSpPr>
              <a:xfrm>
                <a:off x="537382" y="2550926"/>
                <a:ext cx="3601746" cy="4160375"/>
                <a:chOff x="400467" y="2491474"/>
                <a:chExt cx="3601746" cy="4160375"/>
              </a:xfrm>
            </p:grpSpPr>
            <p:pic>
              <p:nvPicPr>
                <p:cNvPr id="8" name="Picture 7">
                  <a:extLst>
                    <a:ext uri="{FF2B5EF4-FFF2-40B4-BE49-F238E27FC236}">
                      <a16:creationId xmlns:a16="http://schemas.microsoft.com/office/drawing/2014/main" id="{AF9CA4DC-BF86-D235-9196-5E0651D74E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0467" y="2491474"/>
                  <a:ext cx="3601746" cy="3270990"/>
                </a:xfrm>
                <a:prstGeom prst="rect">
                  <a:avLst/>
                </a:prstGeom>
              </p:spPr>
            </p:pic>
            <p:sp>
              <p:nvSpPr>
                <p:cNvPr id="9" name="Rectangle 8">
                  <a:extLst>
                    <a:ext uri="{FF2B5EF4-FFF2-40B4-BE49-F238E27FC236}">
                      <a16:creationId xmlns:a16="http://schemas.microsoft.com/office/drawing/2014/main" id="{D74DAA9C-C011-AEF2-0266-4F0B38E8CCDB}"/>
                    </a:ext>
                  </a:extLst>
                </p:cNvPr>
                <p:cNvSpPr/>
                <p:nvPr/>
              </p:nvSpPr>
              <p:spPr>
                <a:xfrm>
                  <a:off x="2379305" y="5759175"/>
                  <a:ext cx="467068" cy="892674"/>
                </a:xfrm>
                <a:prstGeom prst="rect">
                  <a:avLst/>
                </a:prstGeom>
                <a:solidFill>
                  <a:srgbClr val="5A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81CA9F9-1D1E-1237-D699-8745178E00BE}"/>
                    </a:ext>
                  </a:extLst>
                </p:cNvPr>
                <p:cNvSpPr/>
                <p:nvPr/>
              </p:nvSpPr>
              <p:spPr>
                <a:xfrm>
                  <a:off x="1608422" y="5759175"/>
                  <a:ext cx="770883" cy="892674"/>
                </a:xfrm>
                <a:prstGeom prst="rect">
                  <a:avLst/>
                </a:prstGeom>
                <a:solidFill>
                  <a:srgbClr val="7F4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F2E5A42E-F950-5109-FCB2-5AFFECB18E10}"/>
                  </a:ext>
                </a:extLst>
              </p:cNvPr>
              <p:cNvSpPr txBox="1"/>
              <p:nvPr/>
            </p:nvSpPr>
            <p:spPr>
              <a:xfrm>
                <a:off x="1561375" y="5869138"/>
                <a:ext cx="1553759" cy="619283"/>
              </a:xfrm>
              <a:prstGeom prst="rect">
                <a:avLst/>
              </a:prstGeom>
              <a:noFill/>
            </p:spPr>
            <p:txBody>
              <a:bodyPr wrap="square" rtlCol="0">
                <a:spAutoFit/>
              </a:bodyPr>
              <a:lstStyle/>
              <a:p>
                <a:pPr algn="ctr">
                  <a:defRPr/>
                </a:pPr>
                <a:r>
                  <a:rPr lang="en-US" sz="2800" b="1" dirty="0">
                    <a:solidFill>
                      <a:schemeClr val="bg1"/>
                    </a:solidFill>
                    <a:latin typeface="Cambria" panose="02040503050406030204" pitchFamily="18" charset="0"/>
                  </a:rPr>
                  <a:t>TỪ NGỮ CHỈ ÂM THANH</a:t>
                </a:r>
              </a:p>
            </p:txBody>
          </p:sp>
        </p:grpSp>
        <p:sp>
          <p:nvSpPr>
            <p:cNvPr id="13" name="TextBox 12">
              <a:extLst>
                <a:ext uri="{FF2B5EF4-FFF2-40B4-BE49-F238E27FC236}">
                  <a16:creationId xmlns:a16="http://schemas.microsoft.com/office/drawing/2014/main" id="{079593C0-18F3-7F2D-3F2F-10663B8EB88A}"/>
                </a:ext>
              </a:extLst>
            </p:cNvPr>
            <p:cNvSpPr txBox="1"/>
            <p:nvPr/>
          </p:nvSpPr>
          <p:spPr>
            <a:xfrm rot="19084441">
              <a:off x="6093476" y="786572"/>
              <a:ext cx="1093183" cy="1077218"/>
            </a:xfrm>
            <a:prstGeom prst="rect">
              <a:avLst/>
            </a:prstGeom>
            <a:noFill/>
          </p:spPr>
          <p:txBody>
            <a:bodyPr wrap="square" rtlCol="0">
              <a:spAutoFit/>
            </a:bodyPr>
            <a:lstStyle/>
            <a:p>
              <a:pPr algn="ctr">
                <a:defRPr/>
              </a:pPr>
              <a:r>
                <a:rPr lang="en-US" sz="3200" b="1" dirty="0" err="1">
                  <a:solidFill>
                    <a:prstClr val="black"/>
                  </a:solidFill>
                  <a:latin typeface="Cambria" panose="02040503050406030204" pitchFamily="18" charset="0"/>
                </a:rPr>
                <a:t>rì</a:t>
              </a:r>
              <a:r>
                <a:rPr lang="en-US" sz="3200" b="1" dirty="0">
                  <a:solidFill>
                    <a:prstClr val="black"/>
                  </a:solidFill>
                  <a:latin typeface="Cambria" panose="02040503050406030204" pitchFamily="18" charset="0"/>
                </a:rPr>
                <a:t> </a:t>
              </a:r>
            </a:p>
            <a:p>
              <a:pPr algn="ctr">
                <a:defRPr/>
              </a:pPr>
              <a:r>
                <a:rPr lang="en-US" sz="3200" b="1" dirty="0" err="1">
                  <a:solidFill>
                    <a:prstClr val="black"/>
                  </a:solidFill>
                  <a:latin typeface="Cambria" panose="02040503050406030204" pitchFamily="18" charset="0"/>
                </a:rPr>
                <a:t>rào</a:t>
              </a:r>
              <a:endParaRPr lang="en-US" sz="3200" b="1" dirty="0">
                <a:solidFill>
                  <a:prstClr val="black"/>
                </a:solidFill>
                <a:latin typeface="Cambria" panose="02040503050406030204" pitchFamily="18" charset="0"/>
              </a:endParaRPr>
            </a:p>
          </p:txBody>
        </p:sp>
        <p:sp>
          <p:nvSpPr>
            <p:cNvPr id="14" name="TextBox 13">
              <a:extLst>
                <a:ext uri="{FF2B5EF4-FFF2-40B4-BE49-F238E27FC236}">
                  <a16:creationId xmlns:a16="http://schemas.microsoft.com/office/drawing/2014/main" id="{4A139D01-CD7C-05D8-86F2-C1E080F167C5}"/>
                </a:ext>
              </a:extLst>
            </p:cNvPr>
            <p:cNvSpPr txBox="1"/>
            <p:nvPr/>
          </p:nvSpPr>
          <p:spPr>
            <a:xfrm rot="1322329">
              <a:off x="9361718" y="786570"/>
              <a:ext cx="1093183" cy="1077218"/>
            </a:xfrm>
            <a:prstGeom prst="rect">
              <a:avLst/>
            </a:prstGeom>
            <a:noFill/>
          </p:spPr>
          <p:txBody>
            <a:bodyPr wrap="square" rtlCol="0">
              <a:spAutoFit/>
            </a:bodyPr>
            <a:lstStyle/>
            <a:p>
              <a:pPr algn="ctr">
                <a:defRPr/>
              </a:pPr>
              <a:r>
                <a:rPr lang="en-US" sz="3200" b="1" dirty="0" err="1">
                  <a:solidFill>
                    <a:prstClr val="black"/>
                  </a:solidFill>
                  <a:latin typeface="Cambria" panose="02040503050406030204" pitchFamily="18" charset="0"/>
                </a:rPr>
                <a:t>tí</a:t>
              </a:r>
              <a:r>
                <a:rPr lang="en-US" sz="3200" b="1" dirty="0">
                  <a:solidFill>
                    <a:prstClr val="black"/>
                  </a:solidFill>
                  <a:latin typeface="Cambria" panose="02040503050406030204" pitchFamily="18" charset="0"/>
                </a:rPr>
                <a:t> </a:t>
              </a:r>
            </a:p>
            <a:p>
              <a:pPr algn="ctr">
                <a:defRPr/>
              </a:pPr>
              <a:r>
                <a:rPr lang="en-US" sz="3200" b="1" dirty="0" err="1">
                  <a:solidFill>
                    <a:prstClr val="black"/>
                  </a:solidFill>
                  <a:latin typeface="Cambria" panose="02040503050406030204" pitchFamily="18" charset="0"/>
                </a:rPr>
                <a:t>tách</a:t>
              </a:r>
              <a:endParaRPr lang="en-US" sz="3200" b="1" dirty="0">
                <a:solidFill>
                  <a:prstClr val="black"/>
                </a:solidFill>
                <a:latin typeface="Cambria" panose="02040503050406030204" pitchFamily="18" charset="0"/>
              </a:endParaRPr>
            </a:p>
          </p:txBody>
        </p:sp>
      </p:grpSp>
      <p:sp>
        <p:nvSpPr>
          <p:cNvPr id="16" name="TextBox 15">
            <a:extLst>
              <a:ext uri="{FF2B5EF4-FFF2-40B4-BE49-F238E27FC236}">
                <a16:creationId xmlns:a16="http://schemas.microsoft.com/office/drawing/2014/main" id="{E3B916F2-AA45-073B-5978-478540063C88}"/>
              </a:ext>
            </a:extLst>
          </p:cNvPr>
          <p:cNvSpPr txBox="1"/>
          <p:nvPr/>
        </p:nvSpPr>
        <p:spPr>
          <a:xfrm rot="21374712">
            <a:off x="5320941" y="1798699"/>
            <a:ext cx="824703" cy="461665"/>
          </a:xfrm>
          <a:prstGeom prst="rect">
            <a:avLst/>
          </a:prstGeom>
          <a:noFill/>
        </p:spPr>
        <p:txBody>
          <a:bodyPr wrap="square" rtlCol="0">
            <a:spAutoFit/>
          </a:bodyPr>
          <a:lstStyle/>
          <a:p>
            <a:pPr algn="ctr">
              <a:defRPr/>
            </a:pPr>
            <a:r>
              <a:rPr lang="en-US" sz="2400" b="1" dirty="0">
                <a:solidFill>
                  <a:schemeClr val="bg1"/>
                </a:solidFill>
                <a:latin typeface="Cambria" panose="02040503050406030204" pitchFamily="18" charset="0"/>
              </a:rPr>
              <a:t>ì </a:t>
            </a:r>
            <a:r>
              <a:rPr lang="en-US" sz="2400" b="1" dirty="0" err="1">
                <a:solidFill>
                  <a:schemeClr val="bg1"/>
                </a:solidFill>
                <a:latin typeface="Cambria" panose="02040503050406030204" pitchFamily="18" charset="0"/>
              </a:rPr>
              <a:t>ầm</a:t>
            </a:r>
            <a:endParaRPr lang="en-US" sz="2400" b="1" dirty="0">
              <a:solidFill>
                <a:schemeClr val="bg1"/>
              </a:solidFill>
              <a:latin typeface="Cambria" panose="02040503050406030204" pitchFamily="18" charset="0"/>
            </a:endParaRPr>
          </a:p>
        </p:txBody>
      </p:sp>
      <p:sp>
        <p:nvSpPr>
          <p:cNvPr id="17" name="TextBox 16">
            <a:extLst>
              <a:ext uri="{FF2B5EF4-FFF2-40B4-BE49-F238E27FC236}">
                <a16:creationId xmlns:a16="http://schemas.microsoft.com/office/drawing/2014/main" id="{15D4025E-0A67-987E-647D-B453E5D70459}"/>
              </a:ext>
            </a:extLst>
          </p:cNvPr>
          <p:cNvSpPr txBox="1"/>
          <p:nvPr/>
        </p:nvSpPr>
        <p:spPr>
          <a:xfrm rot="21374712">
            <a:off x="5781501" y="2442610"/>
            <a:ext cx="1585694"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róc</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rách</a:t>
            </a:r>
            <a:endParaRPr lang="en-US" sz="24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7E5690B3-5DDD-BDBF-7D9A-AEE1B6109B84}"/>
              </a:ext>
            </a:extLst>
          </p:cNvPr>
          <p:cNvSpPr txBox="1"/>
          <p:nvPr/>
        </p:nvSpPr>
        <p:spPr>
          <a:xfrm>
            <a:off x="7010836" y="752804"/>
            <a:ext cx="1585694" cy="830997"/>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ầm</a:t>
            </a:r>
            <a:r>
              <a:rPr lang="en-US" sz="2400" b="1" dirty="0">
                <a:solidFill>
                  <a:schemeClr val="bg1"/>
                </a:solidFill>
                <a:latin typeface="Cambria" panose="02040503050406030204" pitchFamily="18" charset="0"/>
              </a:rPr>
              <a:t> </a:t>
            </a:r>
          </a:p>
          <a:p>
            <a:pPr algn="ctr">
              <a:defRPr/>
            </a:pPr>
            <a:r>
              <a:rPr lang="en-US" sz="2400" b="1" dirty="0" err="1">
                <a:solidFill>
                  <a:schemeClr val="bg1"/>
                </a:solidFill>
                <a:latin typeface="Cambria" panose="02040503050406030204" pitchFamily="18" charset="0"/>
              </a:rPr>
              <a:t>ầm</a:t>
            </a:r>
            <a:endParaRPr lang="en-US" sz="2400" b="1" dirty="0">
              <a:solidFill>
                <a:schemeClr val="bg1"/>
              </a:solidFill>
              <a:latin typeface="Cambria" panose="02040503050406030204" pitchFamily="18" charset="0"/>
            </a:endParaRPr>
          </a:p>
        </p:txBody>
      </p:sp>
      <p:sp>
        <p:nvSpPr>
          <p:cNvPr id="19" name="TextBox 18">
            <a:extLst>
              <a:ext uri="{FF2B5EF4-FFF2-40B4-BE49-F238E27FC236}">
                <a16:creationId xmlns:a16="http://schemas.microsoft.com/office/drawing/2014/main" id="{D18FEAC1-92F0-15C6-F4FD-9B8DF9B58222}"/>
              </a:ext>
            </a:extLst>
          </p:cNvPr>
          <p:cNvSpPr txBox="1"/>
          <p:nvPr/>
        </p:nvSpPr>
        <p:spPr>
          <a:xfrm>
            <a:off x="7973426" y="759949"/>
            <a:ext cx="1585694" cy="830997"/>
          </a:xfrm>
          <a:prstGeom prst="rect">
            <a:avLst/>
          </a:prstGeom>
          <a:noFill/>
        </p:spPr>
        <p:txBody>
          <a:bodyPr wrap="square" rtlCol="0">
            <a:spAutoFit/>
          </a:bodyPr>
          <a:lstStyle/>
          <a:p>
            <a:pPr algn="ctr">
              <a:defRPr/>
            </a:pPr>
            <a:r>
              <a:rPr lang="en-US" sz="2400" b="1" dirty="0">
                <a:solidFill>
                  <a:schemeClr val="bg1"/>
                </a:solidFill>
                <a:latin typeface="Cambria" panose="02040503050406030204" pitchFamily="18" charset="0"/>
              </a:rPr>
              <a:t>vi </a:t>
            </a:r>
          </a:p>
          <a:p>
            <a:pPr algn="ctr">
              <a:defRPr/>
            </a:pPr>
            <a:r>
              <a:rPr lang="en-US" sz="2400" b="1" dirty="0">
                <a:solidFill>
                  <a:schemeClr val="bg1"/>
                </a:solidFill>
                <a:latin typeface="Cambria" panose="02040503050406030204" pitchFamily="18" charset="0"/>
              </a:rPr>
              <a:t>vu</a:t>
            </a:r>
          </a:p>
        </p:txBody>
      </p:sp>
      <p:sp>
        <p:nvSpPr>
          <p:cNvPr id="20" name="TextBox 19">
            <a:extLst>
              <a:ext uri="{FF2B5EF4-FFF2-40B4-BE49-F238E27FC236}">
                <a16:creationId xmlns:a16="http://schemas.microsoft.com/office/drawing/2014/main" id="{647B9F0B-F0BF-A5C0-5251-E7D8E12DD189}"/>
              </a:ext>
            </a:extLst>
          </p:cNvPr>
          <p:cNvSpPr txBox="1"/>
          <p:nvPr/>
        </p:nvSpPr>
        <p:spPr>
          <a:xfrm rot="16200000">
            <a:off x="7645699" y="2134665"/>
            <a:ext cx="1152404" cy="461665"/>
          </a:xfrm>
          <a:prstGeom prst="rect">
            <a:avLst/>
          </a:prstGeom>
          <a:noFill/>
        </p:spPr>
        <p:txBody>
          <a:bodyPr wrap="square" rtlCol="0">
            <a:spAutoFit/>
          </a:bodyPr>
          <a:lstStyle/>
          <a:p>
            <a:pPr algn="ctr">
              <a:defRPr/>
            </a:pPr>
            <a:r>
              <a:rPr lang="en-US" sz="2400" b="1" dirty="0">
                <a:solidFill>
                  <a:schemeClr val="bg1"/>
                </a:solidFill>
                <a:latin typeface="Cambria" panose="02040503050406030204" pitchFamily="18" charset="0"/>
              </a:rPr>
              <a:t>....</a:t>
            </a:r>
          </a:p>
        </p:txBody>
      </p:sp>
      <p:sp>
        <p:nvSpPr>
          <p:cNvPr id="21" name="TextBox 20">
            <a:extLst>
              <a:ext uri="{FF2B5EF4-FFF2-40B4-BE49-F238E27FC236}">
                <a16:creationId xmlns:a16="http://schemas.microsoft.com/office/drawing/2014/main" id="{678C6462-2C7B-CAE7-E6A0-DBE1B2AC2346}"/>
              </a:ext>
            </a:extLst>
          </p:cNvPr>
          <p:cNvSpPr txBox="1"/>
          <p:nvPr/>
        </p:nvSpPr>
        <p:spPr>
          <a:xfrm>
            <a:off x="9199552" y="2578506"/>
            <a:ext cx="1585695"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lao</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xao</a:t>
            </a:r>
            <a:endParaRPr lang="en-US" sz="2400" b="1" dirty="0">
              <a:solidFill>
                <a:schemeClr val="bg1"/>
              </a:solidFill>
              <a:latin typeface="Cambria" panose="02040503050406030204" pitchFamily="18" charset="0"/>
            </a:endParaRPr>
          </a:p>
        </p:txBody>
      </p:sp>
      <p:sp>
        <p:nvSpPr>
          <p:cNvPr id="22" name="TextBox 21">
            <a:extLst>
              <a:ext uri="{FF2B5EF4-FFF2-40B4-BE49-F238E27FC236}">
                <a16:creationId xmlns:a16="http://schemas.microsoft.com/office/drawing/2014/main" id="{A5C2F57E-A567-F5A4-7BF6-E16143FF188B}"/>
              </a:ext>
            </a:extLst>
          </p:cNvPr>
          <p:cNvSpPr txBox="1"/>
          <p:nvPr/>
        </p:nvSpPr>
        <p:spPr>
          <a:xfrm>
            <a:off x="10190464" y="1825208"/>
            <a:ext cx="1322381"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xào</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xạc</a:t>
            </a:r>
            <a:endParaRPr lang="en-US" sz="2400" b="1" dirty="0">
              <a:solidFill>
                <a:schemeClr val="bg1"/>
              </a:solidFill>
              <a:latin typeface="Cambria" panose="02040503050406030204" pitchFamily="18" charset="0"/>
            </a:endParaRPr>
          </a:p>
        </p:txBody>
      </p:sp>
      <p:sp>
        <p:nvSpPr>
          <p:cNvPr id="23" name="TextBox 22">
            <a:extLst>
              <a:ext uri="{FF2B5EF4-FFF2-40B4-BE49-F238E27FC236}">
                <a16:creationId xmlns:a16="http://schemas.microsoft.com/office/drawing/2014/main" id="{27A659C0-6E3E-24B3-7CB9-49DF8CA56054}"/>
              </a:ext>
            </a:extLst>
          </p:cNvPr>
          <p:cNvSpPr txBox="1"/>
          <p:nvPr/>
        </p:nvSpPr>
        <p:spPr>
          <a:xfrm>
            <a:off x="620486" y="3537876"/>
            <a:ext cx="401329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lumMod val="50000"/>
                  </a:schemeClr>
                </a:solidFill>
                <a:latin typeface="Cambria" panose="02040503050406030204" pitchFamily="18" charset="0"/>
              </a:rPr>
              <a:t>Tiếng</a:t>
            </a:r>
            <a:r>
              <a:rPr lang="en-US" sz="3200" b="1" dirty="0">
                <a:solidFill>
                  <a:schemeClr val="tx1">
                    <a:lumMod val="50000"/>
                  </a:schemeClr>
                </a:solidFill>
                <a:latin typeface="Cambria" panose="02040503050406030204" pitchFamily="18" charset="0"/>
              </a:rPr>
              <a:t> </a:t>
            </a:r>
            <a:r>
              <a:rPr lang="en-US" sz="3200" b="1" dirty="0" err="1">
                <a:solidFill>
                  <a:schemeClr val="tx1">
                    <a:lumMod val="50000"/>
                  </a:schemeClr>
                </a:solidFill>
                <a:latin typeface="Cambria" panose="02040503050406030204" pitchFamily="18" charset="0"/>
              </a:rPr>
              <a:t>nước</a:t>
            </a:r>
            <a:r>
              <a:rPr lang="en-US" sz="3200" b="1" dirty="0">
                <a:solidFill>
                  <a:schemeClr val="tx1">
                    <a:lumMod val="50000"/>
                  </a:schemeClr>
                </a:solidFill>
                <a:latin typeface="Cambria" panose="02040503050406030204" pitchFamily="18" charset="0"/>
              </a:rPr>
              <a:t> </a:t>
            </a:r>
            <a:r>
              <a:rPr lang="en-US" sz="3200" b="1" dirty="0" err="1">
                <a:solidFill>
                  <a:schemeClr val="tx1">
                    <a:lumMod val="50000"/>
                  </a:schemeClr>
                </a:solidFill>
                <a:latin typeface="Cambria" panose="02040503050406030204" pitchFamily="18" charset="0"/>
              </a:rPr>
              <a:t>suối</a:t>
            </a:r>
            <a:r>
              <a:rPr lang="en-US" sz="3200" b="1" dirty="0">
                <a:solidFill>
                  <a:schemeClr val="tx1">
                    <a:lumMod val="50000"/>
                  </a:schemeClr>
                </a:solidFill>
                <a:latin typeface="Cambria" panose="02040503050406030204" pitchFamily="18" charset="0"/>
              </a:rPr>
              <a:t> </a:t>
            </a:r>
            <a:r>
              <a:rPr lang="en-US" sz="3200" b="1" dirty="0" err="1">
                <a:solidFill>
                  <a:schemeClr val="tx1">
                    <a:lumMod val="50000"/>
                  </a:schemeClr>
                </a:solidFill>
                <a:latin typeface="Cambria" panose="02040503050406030204" pitchFamily="18" charset="0"/>
              </a:rPr>
              <a:t>chảy</a:t>
            </a:r>
            <a:r>
              <a:rPr lang="en-US" sz="3200" b="1" dirty="0">
                <a:solidFill>
                  <a:schemeClr val="tx1">
                    <a:lumMod val="50000"/>
                  </a:schemeClr>
                </a:solidFill>
                <a:latin typeface="Cambria" panose="02040503050406030204" pitchFamily="18" charset="0"/>
              </a:rPr>
              <a:t> </a:t>
            </a:r>
            <a:r>
              <a:rPr lang="en-US" sz="3200" b="1" dirty="0" err="1">
                <a:solidFill>
                  <a:schemeClr val="tx1">
                    <a:lumMod val="50000"/>
                  </a:schemeClr>
                </a:solidFill>
                <a:latin typeface="Cambria" panose="02040503050406030204" pitchFamily="18" charset="0"/>
              </a:rPr>
              <a:t>róc</a:t>
            </a:r>
            <a:r>
              <a:rPr lang="en-US" sz="3200" b="1" dirty="0">
                <a:solidFill>
                  <a:schemeClr val="tx1">
                    <a:lumMod val="50000"/>
                  </a:schemeClr>
                </a:solidFill>
                <a:latin typeface="Cambria" panose="02040503050406030204" pitchFamily="18" charset="0"/>
              </a:rPr>
              <a:t> </a:t>
            </a:r>
            <a:r>
              <a:rPr lang="en-US" sz="3200" b="1" dirty="0" err="1">
                <a:solidFill>
                  <a:schemeClr val="tx1">
                    <a:lumMod val="50000"/>
                  </a:schemeClr>
                </a:solidFill>
                <a:latin typeface="Cambria" panose="02040503050406030204" pitchFamily="18" charset="0"/>
              </a:rPr>
              <a:t>rách</a:t>
            </a:r>
            <a:r>
              <a:rPr lang="en-US" sz="3200" b="1" dirty="0">
                <a:solidFill>
                  <a:schemeClr val="tx1">
                    <a:lumMod val="50000"/>
                  </a:schemeClr>
                </a:solidFill>
                <a:latin typeface="Cambria" panose="02040503050406030204" pitchFamily="18" charset="0"/>
              </a:rPr>
              <a:t> </a:t>
            </a:r>
            <a:r>
              <a:rPr lang="en-US" sz="3200" b="1" dirty="0" err="1">
                <a:solidFill>
                  <a:schemeClr val="tx1">
                    <a:lumMod val="50000"/>
                  </a:schemeClr>
                </a:solidFill>
                <a:latin typeface="Cambria" panose="02040503050406030204" pitchFamily="18" charset="0"/>
              </a:rPr>
              <a:t>nghe</a:t>
            </a:r>
            <a:r>
              <a:rPr lang="en-US" sz="3200" b="1" dirty="0">
                <a:solidFill>
                  <a:schemeClr val="tx1">
                    <a:lumMod val="50000"/>
                  </a:schemeClr>
                </a:solidFill>
                <a:latin typeface="Cambria" panose="02040503050406030204" pitchFamily="18" charset="0"/>
              </a:rPr>
              <a:t> </a:t>
            </a:r>
            <a:r>
              <a:rPr lang="en-US" sz="3200" b="1" dirty="0" err="1">
                <a:solidFill>
                  <a:schemeClr val="tx1">
                    <a:lumMod val="50000"/>
                  </a:schemeClr>
                </a:solidFill>
                <a:latin typeface="Cambria" panose="02040503050406030204" pitchFamily="18" charset="0"/>
              </a:rPr>
              <a:t>thật</a:t>
            </a:r>
            <a:r>
              <a:rPr lang="en-US" sz="3200" b="1" dirty="0">
                <a:solidFill>
                  <a:schemeClr val="tx1">
                    <a:lumMod val="50000"/>
                  </a:schemeClr>
                </a:solidFill>
                <a:latin typeface="Cambria" panose="02040503050406030204" pitchFamily="18" charset="0"/>
              </a:rPr>
              <a:t> </a:t>
            </a:r>
            <a:r>
              <a:rPr lang="en-US" sz="3200" b="1" dirty="0" err="1">
                <a:solidFill>
                  <a:schemeClr val="tx1">
                    <a:lumMod val="50000"/>
                  </a:schemeClr>
                </a:solidFill>
                <a:latin typeface="Cambria" panose="02040503050406030204" pitchFamily="18" charset="0"/>
              </a:rPr>
              <a:t>vui</a:t>
            </a:r>
            <a:r>
              <a:rPr lang="en-US" sz="3200" b="1" dirty="0">
                <a:solidFill>
                  <a:schemeClr val="tx1">
                    <a:lumMod val="50000"/>
                  </a:schemeClr>
                </a:solidFill>
                <a:latin typeface="Cambria" panose="02040503050406030204" pitchFamily="18" charset="0"/>
              </a:rPr>
              <a:t> tai.</a:t>
            </a:r>
            <a:endParaRPr kumimoji="0" lang="en-US" sz="3200" b="1" i="0" u="none" strike="noStrike" kern="1200" cap="none" spc="0" normalizeH="0" baseline="0" noProof="0" dirty="0">
              <a:ln>
                <a:noFill/>
              </a:ln>
              <a:solidFill>
                <a:schemeClr val="tx1">
                  <a:lumMod val="50000"/>
                </a:schemeClr>
              </a:solidFill>
              <a:effectLst/>
              <a:uLnTx/>
              <a:uFillTx/>
              <a:latin typeface="Cambria" panose="02040503050406030204" pitchFamily="18" charset="0"/>
            </a:endParaRPr>
          </a:p>
        </p:txBody>
      </p:sp>
    </p:spTree>
    <p:extLst>
      <p:ext uri="{BB962C8B-B14F-4D97-AF65-F5344CB8AC3E}">
        <p14:creationId xmlns:p14="http://schemas.microsoft.com/office/powerpoint/2010/main" val="266320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par>
                          <p:cTn id="30" fill="hold">
                            <p:stCondLst>
                              <p:cond delay="1500"/>
                            </p:stCondLst>
                            <p:childTnLst>
                              <p:par>
                                <p:cTn id="31" presetID="16" presetClass="entr" presetSubtype="21"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par>
                          <p:cTn id="34" fill="hold">
                            <p:stCondLst>
                              <p:cond delay="2500"/>
                            </p:stCondLst>
                            <p:childTnLst>
                              <p:par>
                                <p:cTn id="35" presetID="16" presetClass="entr" presetSubtype="21"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par>
                          <p:cTn id="38" fill="hold">
                            <p:stCondLst>
                              <p:cond delay="3000"/>
                            </p:stCondLst>
                            <p:childTnLst>
                              <p:par>
                                <p:cTn id="39" presetID="16" presetClass="entr" presetSubtype="21"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par>
                          <p:cTn id="42" fill="hold">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grpId="0" nodeType="clickEffect">
                                  <p:stCondLst>
                                    <p:cond delay="0"/>
                                  </p:stCondLst>
                                  <p:iterate type="lt">
                                    <p:tmPct val="10000"/>
                                  </p:iterate>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23"/>
                                        </p:tgtEl>
                                        <p:attrNameLst>
                                          <p:attrName>ppt_y</p:attrName>
                                        </p:attrNameLst>
                                      </p:cBhvr>
                                      <p:tavLst>
                                        <p:tav tm="0">
                                          <p:val>
                                            <p:strVal val="#ppt_y"/>
                                          </p:val>
                                        </p:tav>
                                        <p:tav tm="100000">
                                          <p:val>
                                            <p:strVal val="#ppt_y"/>
                                          </p:val>
                                        </p:tav>
                                      </p:tavLst>
                                    </p:anim>
                                    <p:anim calcmode="lin" valueType="num">
                                      <p:cBhvr>
                                        <p:cTn id="64"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9CA7B1-318C-3930-F2E3-CE79798F540D}"/>
              </a:ext>
            </a:extLst>
          </p:cNvPr>
          <p:cNvGrpSpPr/>
          <p:nvPr/>
        </p:nvGrpSpPr>
        <p:grpSpPr>
          <a:xfrm>
            <a:off x="-151029" y="-404638"/>
            <a:ext cx="3145883" cy="3145883"/>
            <a:chOff x="-151029" y="-404638"/>
            <a:chExt cx="3145883" cy="3145883"/>
          </a:xfrm>
        </p:grpSpPr>
        <p:pic>
          <p:nvPicPr>
            <p:cNvPr id="3" name="图片 2">
              <a:extLst>
                <a:ext uri="{FF2B5EF4-FFF2-40B4-BE49-F238E27FC236}">
                  <a16:creationId xmlns:a16="http://schemas.microsoft.com/office/drawing/2014/main" id="{DE184877-EAC1-1C48-151B-55D6F65BE1D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4" name="TextBox 3">
              <a:extLst>
                <a:ext uri="{FF2B5EF4-FFF2-40B4-BE49-F238E27FC236}">
                  <a16:creationId xmlns:a16="http://schemas.microsoft.com/office/drawing/2014/main" id="{3AF8E36D-1070-F501-75A4-D6A98810F786}"/>
                </a:ext>
              </a:extLst>
            </p:cNvPr>
            <p:cNvSpPr txBox="1"/>
            <p:nvPr/>
          </p:nvSpPr>
          <p:spPr>
            <a:xfrm>
              <a:off x="616736" y="926529"/>
              <a:ext cx="1968760" cy="769441"/>
            </a:xfrm>
            <a:prstGeom prst="rect">
              <a:avLst/>
            </a:prstGeom>
            <a:noFill/>
          </p:spPr>
          <p:txBody>
            <a:bodyPr wrap="square" rtlCol="0">
              <a:spAutoFit/>
            </a:bodyPr>
            <a:lstStyle/>
            <a:p>
              <a:r>
                <a:rPr lang="en-US" sz="4400" b="1" dirty="0">
                  <a:solidFill>
                    <a:schemeClr val="bg1"/>
                  </a:solidFill>
                  <a:latin typeface="Cambria" panose="02040503050406030204" pitchFamily="18" charset="0"/>
                </a:rPr>
                <a:t>BÀI 2: </a:t>
              </a:r>
            </a:p>
          </p:txBody>
        </p:sp>
      </p:grpSp>
      <p:sp>
        <p:nvSpPr>
          <p:cNvPr id="11" name="Rectangle: Rounded Corners 10">
            <a:extLst>
              <a:ext uri="{FF2B5EF4-FFF2-40B4-BE49-F238E27FC236}">
                <a16:creationId xmlns:a16="http://schemas.microsoft.com/office/drawing/2014/main" id="{EADB3E75-94A0-DC6D-C508-0F4BBF6C6D26}"/>
              </a:ext>
            </a:extLst>
          </p:cNvPr>
          <p:cNvSpPr/>
          <p:nvPr/>
        </p:nvSpPr>
        <p:spPr>
          <a:xfrm>
            <a:off x="469307" y="3277977"/>
            <a:ext cx="4601163" cy="198058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803CC9-5EE8-97A3-C0AD-AB0438910523}"/>
              </a:ext>
            </a:extLst>
          </p:cNvPr>
          <p:cNvSpPr txBox="1"/>
          <p:nvPr/>
        </p:nvSpPr>
        <p:spPr>
          <a:xfrm>
            <a:off x="1273047" y="2484808"/>
            <a:ext cx="2768619" cy="707886"/>
          </a:xfrm>
          <a:prstGeom prst="rect">
            <a:avLst/>
          </a:prstGeom>
          <a:noFill/>
        </p:spPr>
        <p:txBody>
          <a:bodyPr wrap="square" rtlCol="0">
            <a:spAutoFit/>
          </a:bodyPr>
          <a:lstStyle/>
          <a:p>
            <a:pPr algn="ctr">
              <a:defRPr/>
            </a:pPr>
            <a:r>
              <a:rPr lang="en-US" sz="4000" b="1" dirty="0">
                <a:solidFill>
                  <a:srgbClr val="589C20"/>
                </a:solidFill>
                <a:latin typeface="Cambria" panose="02040503050406030204" pitchFamily="18" charset="0"/>
              </a:rPr>
              <a:t>ĐẶT CÂU</a:t>
            </a:r>
          </a:p>
        </p:txBody>
      </p:sp>
      <p:grpSp>
        <p:nvGrpSpPr>
          <p:cNvPr id="16" name="Group 15">
            <a:extLst>
              <a:ext uri="{FF2B5EF4-FFF2-40B4-BE49-F238E27FC236}">
                <a16:creationId xmlns:a16="http://schemas.microsoft.com/office/drawing/2014/main" id="{D4517085-F97D-6496-526C-35B9401942E2}"/>
              </a:ext>
            </a:extLst>
          </p:cNvPr>
          <p:cNvGrpSpPr/>
          <p:nvPr/>
        </p:nvGrpSpPr>
        <p:grpSpPr>
          <a:xfrm>
            <a:off x="4883344" y="77192"/>
            <a:ext cx="6605021" cy="6556680"/>
            <a:chOff x="4883344" y="77192"/>
            <a:chExt cx="6605021" cy="6556680"/>
          </a:xfrm>
        </p:grpSpPr>
        <p:grpSp>
          <p:nvGrpSpPr>
            <p:cNvPr id="5" name="Group 4">
              <a:extLst>
                <a:ext uri="{FF2B5EF4-FFF2-40B4-BE49-F238E27FC236}">
                  <a16:creationId xmlns:a16="http://schemas.microsoft.com/office/drawing/2014/main" id="{F06B5EF8-5223-9130-F62C-06BCDC368FC1}"/>
                </a:ext>
              </a:extLst>
            </p:cNvPr>
            <p:cNvGrpSpPr/>
            <p:nvPr/>
          </p:nvGrpSpPr>
          <p:grpSpPr>
            <a:xfrm>
              <a:off x="4883344" y="77192"/>
              <a:ext cx="6605021" cy="6556680"/>
              <a:chOff x="432366" y="2455554"/>
              <a:chExt cx="3706762" cy="4255747"/>
            </a:xfrm>
          </p:grpSpPr>
          <p:grpSp>
            <p:nvGrpSpPr>
              <p:cNvPr id="6" name="Group 5">
                <a:extLst>
                  <a:ext uri="{FF2B5EF4-FFF2-40B4-BE49-F238E27FC236}">
                    <a16:creationId xmlns:a16="http://schemas.microsoft.com/office/drawing/2014/main" id="{663F54BF-635C-C164-EECB-748487F688E5}"/>
                  </a:ext>
                </a:extLst>
              </p:cNvPr>
              <p:cNvGrpSpPr/>
              <p:nvPr/>
            </p:nvGrpSpPr>
            <p:grpSpPr>
              <a:xfrm>
                <a:off x="432366" y="2455554"/>
                <a:ext cx="3706762" cy="4255747"/>
                <a:chOff x="295451" y="2396102"/>
                <a:chExt cx="3706762" cy="4255747"/>
              </a:xfrm>
            </p:grpSpPr>
            <p:pic>
              <p:nvPicPr>
                <p:cNvPr id="8" name="Picture 7">
                  <a:extLst>
                    <a:ext uri="{FF2B5EF4-FFF2-40B4-BE49-F238E27FC236}">
                      <a16:creationId xmlns:a16="http://schemas.microsoft.com/office/drawing/2014/main" id="{AF9CA4DC-BF86-D235-9196-5E0651D74E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5451" y="2396102"/>
                  <a:ext cx="3706762" cy="3366363"/>
                </a:xfrm>
                <a:prstGeom prst="rect">
                  <a:avLst/>
                </a:prstGeom>
              </p:spPr>
            </p:pic>
            <p:sp>
              <p:nvSpPr>
                <p:cNvPr id="9" name="Rectangle 8">
                  <a:extLst>
                    <a:ext uri="{FF2B5EF4-FFF2-40B4-BE49-F238E27FC236}">
                      <a16:creationId xmlns:a16="http://schemas.microsoft.com/office/drawing/2014/main" id="{D74DAA9C-C011-AEF2-0266-4F0B38E8CCDB}"/>
                    </a:ext>
                  </a:extLst>
                </p:cNvPr>
                <p:cNvSpPr/>
                <p:nvPr/>
              </p:nvSpPr>
              <p:spPr>
                <a:xfrm>
                  <a:off x="2379305" y="5759175"/>
                  <a:ext cx="467068" cy="892674"/>
                </a:xfrm>
                <a:prstGeom prst="rect">
                  <a:avLst/>
                </a:prstGeom>
                <a:solidFill>
                  <a:srgbClr val="5A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81CA9F9-1D1E-1237-D699-8745178E00BE}"/>
                    </a:ext>
                  </a:extLst>
                </p:cNvPr>
                <p:cNvSpPr/>
                <p:nvPr/>
              </p:nvSpPr>
              <p:spPr>
                <a:xfrm>
                  <a:off x="1608422" y="5759175"/>
                  <a:ext cx="770883" cy="892674"/>
                </a:xfrm>
                <a:prstGeom prst="rect">
                  <a:avLst/>
                </a:prstGeom>
                <a:solidFill>
                  <a:srgbClr val="7F4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F2E5A42E-F950-5109-FCB2-5AFFECB18E10}"/>
                  </a:ext>
                </a:extLst>
              </p:cNvPr>
              <p:cNvSpPr txBox="1"/>
              <p:nvPr/>
            </p:nvSpPr>
            <p:spPr>
              <a:xfrm>
                <a:off x="1561375" y="5869138"/>
                <a:ext cx="1553759" cy="619283"/>
              </a:xfrm>
              <a:prstGeom prst="rect">
                <a:avLst/>
              </a:prstGeom>
              <a:noFill/>
            </p:spPr>
            <p:txBody>
              <a:bodyPr wrap="square" rtlCol="0">
                <a:spAutoFit/>
              </a:bodyPr>
              <a:lstStyle/>
              <a:p>
                <a:pPr algn="ctr">
                  <a:defRPr/>
                </a:pPr>
                <a:r>
                  <a:rPr lang="en-US" sz="2800" b="1" dirty="0">
                    <a:solidFill>
                      <a:schemeClr val="bg1"/>
                    </a:solidFill>
                    <a:latin typeface="Cambria" panose="02040503050406030204" pitchFamily="18" charset="0"/>
                  </a:rPr>
                  <a:t>TỪ NGỮ CHỈ HƯƠNG VỊ</a:t>
                </a:r>
              </a:p>
            </p:txBody>
          </p:sp>
        </p:grpSp>
        <p:sp>
          <p:nvSpPr>
            <p:cNvPr id="13" name="TextBox 12">
              <a:extLst>
                <a:ext uri="{FF2B5EF4-FFF2-40B4-BE49-F238E27FC236}">
                  <a16:creationId xmlns:a16="http://schemas.microsoft.com/office/drawing/2014/main" id="{16DFDEAB-D260-520B-1CB6-ED1670F56C15}"/>
                </a:ext>
              </a:extLst>
            </p:cNvPr>
            <p:cNvSpPr txBox="1"/>
            <p:nvPr/>
          </p:nvSpPr>
          <p:spPr>
            <a:xfrm>
              <a:off x="5896304" y="926529"/>
              <a:ext cx="1441425" cy="584775"/>
            </a:xfrm>
            <a:prstGeom prst="rect">
              <a:avLst/>
            </a:prstGeom>
            <a:noFill/>
          </p:spPr>
          <p:txBody>
            <a:bodyPr wrap="square" rtlCol="0">
              <a:spAutoFit/>
            </a:bodyPr>
            <a:lstStyle/>
            <a:p>
              <a:pPr algn="ctr">
                <a:defRPr/>
              </a:pPr>
              <a:r>
                <a:rPr lang="en-US" sz="3200" b="1" dirty="0" err="1">
                  <a:solidFill>
                    <a:prstClr val="black"/>
                  </a:solidFill>
                  <a:latin typeface="Cambria" panose="02040503050406030204" pitchFamily="18" charset="0"/>
                </a:rPr>
                <a:t>Thơm</a:t>
              </a:r>
              <a:endParaRPr lang="en-US" sz="3200" b="1" dirty="0">
                <a:solidFill>
                  <a:prstClr val="black"/>
                </a:solidFill>
                <a:latin typeface="Cambria" panose="02040503050406030204" pitchFamily="18" charset="0"/>
              </a:endParaRPr>
            </a:p>
          </p:txBody>
        </p:sp>
        <p:sp>
          <p:nvSpPr>
            <p:cNvPr id="14" name="TextBox 13">
              <a:extLst>
                <a:ext uri="{FF2B5EF4-FFF2-40B4-BE49-F238E27FC236}">
                  <a16:creationId xmlns:a16="http://schemas.microsoft.com/office/drawing/2014/main" id="{5E0DAB18-7EB5-F936-F5DC-E5B24A06D761}"/>
                </a:ext>
              </a:extLst>
            </p:cNvPr>
            <p:cNvSpPr txBox="1"/>
            <p:nvPr/>
          </p:nvSpPr>
          <p:spPr>
            <a:xfrm>
              <a:off x="9335991" y="1111195"/>
              <a:ext cx="1093183" cy="584775"/>
            </a:xfrm>
            <a:prstGeom prst="rect">
              <a:avLst/>
            </a:prstGeom>
            <a:noFill/>
          </p:spPr>
          <p:txBody>
            <a:bodyPr wrap="square" rtlCol="0">
              <a:spAutoFit/>
            </a:bodyPr>
            <a:lstStyle/>
            <a:p>
              <a:pPr algn="ctr">
                <a:defRPr/>
              </a:pPr>
              <a:r>
                <a:rPr lang="en-US" sz="3200" b="1" dirty="0" err="1">
                  <a:solidFill>
                    <a:prstClr val="black"/>
                  </a:solidFill>
                  <a:latin typeface="Cambria" panose="02040503050406030204" pitchFamily="18" charset="0"/>
                </a:rPr>
                <a:t>ngọt</a:t>
              </a:r>
              <a:endParaRPr lang="en-US" sz="3200" b="1" dirty="0">
                <a:solidFill>
                  <a:prstClr val="black"/>
                </a:solidFill>
                <a:latin typeface="Cambria" panose="02040503050406030204" pitchFamily="18" charset="0"/>
              </a:endParaRPr>
            </a:p>
          </p:txBody>
        </p:sp>
      </p:grpSp>
      <p:sp>
        <p:nvSpPr>
          <p:cNvPr id="15" name="TextBox 14">
            <a:extLst>
              <a:ext uri="{FF2B5EF4-FFF2-40B4-BE49-F238E27FC236}">
                <a16:creationId xmlns:a16="http://schemas.microsoft.com/office/drawing/2014/main" id="{7A451093-95CF-B33F-FAB6-5A1F9AC9181A}"/>
              </a:ext>
            </a:extLst>
          </p:cNvPr>
          <p:cNvSpPr txBox="1"/>
          <p:nvPr/>
        </p:nvSpPr>
        <p:spPr>
          <a:xfrm>
            <a:off x="656433" y="3391106"/>
            <a:ext cx="422691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50000"/>
                  </a:schemeClr>
                </a:solidFill>
                <a:latin typeface="Cambria" panose="02040503050406030204" pitchFamily="18" charset="0"/>
              </a:rPr>
              <a:t>Những</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bông</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hoa</a:t>
            </a:r>
            <a:r>
              <a:rPr lang="en-US" sz="3600" b="1" dirty="0">
                <a:solidFill>
                  <a:schemeClr val="tx1">
                    <a:lumMod val="50000"/>
                  </a:schemeClr>
                </a:solidFill>
                <a:latin typeface="Cambria" panose="02040503050406030204" pitchFamily="18" charset="0"/>
              </a:rPr>
              <a:t> </a:t>
            </a:r>
            <a:r>
              <a:rPr lang="en-US" sz="3600" b="1" dirty="0" err="1">
                <a:solidFill>
                  <a:schemeClr val="tx1">
                    <a:lumMod val="50000"/>
                  </a:schemeClr>
                </a:solidFill>
                <a:latin typeface="Cambria" panose="02040503050406030204" pitchFamily="18" charset="0"/>
              </a:rPr>
              <a:t>mới</a:t>
            </a:r>
            <a:r>
              <a:rPr lang="en-US" sz="3600" b="1" dirty="0">
                <a:solidFill>
                  <a:schemeClr val="tx1">
                    <a:lumMod val="50000"/>
                  </a:schemeClr>
                </a:solidFill>
                <a:latin typeface="Cambria" panose="02040503050406030204" pitchFamily="18" charset="0"/>
              </a:rPr>
              <a:t> </a:t>
            </a:r>
            <a:r>
              <a:rPr lang="en-US" sz="3600" b="1" err="1">
                <a:solidFill>
                  <a:schemeClr val="tx1">
                    <a:lumMod val="50000"/>
                  </a:schemeClr>
                </a:solidFill>
                <a:latin typeface="Cambria" panose="02040503050406030204" pitchFamily="18" charset="0"/>
              </a:rPr>
              <a:t>nở</a:t>
            </a:r>
            <a:r>
              <a:rPr lang="en-US" sz="3600" b="1">
                <a:solidFill>
                  <a:schemeClr val="tx1">
                    <a:lumMod val="50000"/>
                  </a:schemeClr>
                </a:solidFill>
                <a:latin typeface="Cambria" panose="02040503050406030204" pitchFamily="18" charset="0"/>
              </a:rPr>
              <a:t> tỏa </a:t>
            </a:r>
            <a:r>
              <a:rPr lang="en-US" sz="3600" b="1" dirty="0" err="1">
                <a:solidFill>
                  <a:schemeClr val="tx1">
                    <a:lumMod val="50000"/>
                  </a:schemeClr>
                </a:solidFill>
                <a:latin typeface="Cambria" panose="02040503050406030204" pitchFamily="18" charset="0"/>
              </a:rPr>
              <a:t>hương</a:t>
            </a:r>
            <a:r>
              <a:rPr lang="en-US" sz="3600" b="1" dirty="0">
                <a:solidFill>
                  <a:schemeClr val="tx1">
                    <a:lumMod val="50000"/>
                  </a:schemeClr>
                </a:solidFill>
                <a:latin typeface="Cambria" panose="02040503050406030204" pitchFamily="18" charset="0"/>
              </a:rPr>
              <a:t> </a:t>
            </a:r>
            <a:r>
              <a:rPr lang="en-US" sz="3600" b="1" err="1">
                <a:solidFill>
                  <a:schemeClr val="tx1">
                    <a:lumMod val="50000"/>
                  </a:schemeClr>
                </a:solidFill>
                <a:latin typeface="Cambria" panose="02040503050406030204" pitchFamily="18" charset="0"/>
              </a:rPr>
              <a:t>thơm</a:t>
            </a:r>
            <a:r>
              <a:rPr lang="en-US" sz="3600" b="1">
                <a:solidFill>
                  <a:schemeClr val="tx1">
                    <a:lumMod val="50000"/>
                  </a:schemeClr>
                </a:solidFill>
                <a:latin typeface="Cambria" panose="02040503050406030204" pitchFamily="18" charset="0"/>
              </a:rPr>
              <a:t> ngát.</a:t>
            </a:r>
            <a:endParaRPr kumimoji="0" lang="en-US" sz="3600" b="1" i="0" u="none" strike="noStrike" kern="1200" cap="none" spc="0" normalizeH="0" baseline="0" noProof="0" dirty="0">
              <a:ln>
                <a:noFill/>
              </a:ln>
              <a:solidFill>
                <a:schemeClr val="tx1">
                  <a:lumMod val="50000"/>
                </a:schemeClr>
              </a:solidFill>
              <a:effectLst/>
              <a:uLnTx/>
              <a:uFillTx/>
              <a:latin typeface="Cambria" panose="02040503050406030204" pitchFamily="18" charset="0"/>
            </a:endParaRPr>
          </a:p>
        </p:txBody>
      </p:sp>
      <p:sp>
        <p:nvSpPr>
          <p:cNvPr id="17" name="TextBox 16">
            <a:extLst>
              <a:ext uri="{FF2B5EF4-FFF2-40B4-BE49-F238E27FC236}">
                <a16:creationId xmlns:a16="http://schemas.microsoft.com/office/drawing/2014/main" id="{0F0D5FB4-F980-4185-4152-6EB38F9F389A}"/>
              </a:ext>
            </a:extLst>
          </p:cNvPr>
          <p:cNvSpPr txBox="1"/>
          <p:nvPr/>
        </p:nvSpPr>
        <p:spPr>
          <a:xfrm rot="21374712">
            <a:off x="5084531" y="1717543"/>
            <a:ext cx="982839"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đắng</a:t>
            </a:r>
            <a:endParaRPr lang="en-US" sz="24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FBD42FEB-B5DE-91A8-D94B-66D954F92B95}"/>
              </a:ext>
            </a:extLst>
          </p:cNvPr>
          <p:cNvSpPr txBox="1"/>
          <p:nvPr/>
        </p:nvSpPr>
        <p:spPr>
          <a:xfrm rot="21374712">
            <a:off x="5688841" y="2428609"/>
            <a:ext cx="1585694"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chua</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chát</a:t>
            </a:r>
            <a:endParaRPr lang="en-US" sz="2400" b="1" dirty="0">
              <a:solidFill>
                <a:schemeClr val="bg1"/>
              </a:solidFill>
              <a:latin typeface="Cambria" panose="02040503050406030204" pitchFamily="18" charset="0"/>
            </a:endParaRPr>
          </a:p>
        </p:txBody>
      </p:sp>
      <p:sp>
        <p:nvSpPr>
          <p:cNvPr id="19" name="TextBox 18">
            <a:extLst>
              <a:ext uri="{FF2B5EF4-FFF2-40B4-BE49-F238E27FC236}">
                <a16:creationId xmlns:a16="http://schemas.microsoft.com/office/drawing/2014/main" id="{4647B7D4-28BC-BCC3-5271-61FD7627C871}"/>
              </a:ext>
            </a:extLst>
          </p:cNvPr>
          <p:cNvSpPr txBox="1"/>
          <p:nvPr/>
        </p:nvSpPr>
        <p:spPr>
          <a:xfrm>
            <a:off x="6873044" y="580609"/>
            <a:ext cx="1585694" cy="815608"/>
          </a:xfrm>
          <a:prstGeom prst="rect">
            <a:avLst/>
          </a:prstGeom>
          <a:noFill/>
        </p:spPr>
        <p:txBody>
          <a:bodyPr wrap="square" rtlCol="0">
            <a:spAutoFit/>
          </a:bodyPr>
          <a:lstStyle/>
          <a:p>
            <a:pPr algn="ctr">
              <a:defRPr/>
            </a:pPr>
            <a:r>
              <a:rPr lang="en-US" sz="2400" b="1" dirty="0">
                <a:solidFill>
                  <a:schemeClr val="bg1"/>
                </a:solidFill>
                <a:latin typeface="Cambria" panose="02040503050406030204" pitchFamily="18" charset="0"/>
              </a:rPr>
              <a:t>cay </a:t>
            </a:r>
          </a:p>
          <a:p>
            <a:pPr algn="ctr">
              <a:defRPr/>
            </a:pPr>
            <a:r>
              <a:rPr lang="en-US" sz="2300" b="1" dirty="0" err="1">
                <a:solidFill>
                  <a:schemeClr val="bg1"/>
                </a:solidFill>
                <a:latin typeface="Cambria" panose="02040503050406030204" pitchFamily="18" charset="0"/>
              </a:rPr>
              <a:t>nồng</a:t>
            </a:r>
            <a:endParaRPr lang="en-US" sz="2300" b="1" dirty="0">
              <a:solidFill>
                <a:schemeClr val="bg1"/>
              </a:solidFill>
              <a:latin typeface="Cambria" panose="02040503050406030204" pitchFamily="18" charset="0"/>
            </a:endParaRPr>
          </a:p>
        </p:txBody>
      </p:sp>
      <p:sp>
        <p:nvSpPr>
          <p:cNvPr id="20" name="TextBox 19">
            <a:extLst>
              <a:ext uri="{FF2B5EF4-FFF2-40B4-BE49-F238E27FC236}">
                <a16:creationId xmlns:a16="http://schemas.microsoft.com/office/drawing/2014/main" id="{46123E99-A67B-2EFC-9BE4-525978238C99}"/>
              </a:ext>
            </a:extLst>
          </p:cNvPr>
          <p:cNvSpPr txBox="1"/>
          <p:nvPr/>
        </p:nvSpPr>
        <p:spPr>
          <a:xfrm>
            <a:off x="7909718" y="561294"/>
            <a:ext cx="1585694" cy="830997"/>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ngọt</a:t>
            </a:r>
            <a:r>
              <a:rPr lang="en-US" sz="2400" b="1" dirty="0">
                <a:solidFill>
                  <a:schemeClr val="bg1"/>
                </a:solidFill>
                <a:latin typeface="Cambria" panose="02040503050406030204" pitchFamily="18" charset="0"/>
              </a:rPr>
              <a:t> </a:t>
            </a:r>
          </a:p>
          <a:p>
            <a:pPr algn="ctr">
              <a:defRPr/>
            </a:pPr>
            <a:r>
              <a:rPr lang="en-US" sz="2400" b="1" dirty="0" err="1">
                <a:solidFill>
                  <a:schemeClr val="bg1"/>
                </a:solidFill>
                <a:latin typeface="Cambria" panose="02040503050406030204" pitchFamily="18" charset="0"/>
              </a:rPr>
              <a:t>ngào</a:t>
            </a:r>
            <a:endParaRPr lang="en-US" sz="2400" b="1" dirty="0">
              <a:solidFill>
                <a:schemeClr val="bg1"/>
              </a:solidFill>
              <a:latin typeface="Cambria" panose="02040503050406030204" pitchFamily="18" charset="0"/>
            </a:endParaRPr>
          </a:p>
        </p:txBody>
      </p:sp>
      <p:sp>
        <p:nvSpPr>
          <p:cNvPr id="21" name="TextBox 20">
            <a:extLst>
              <a:ext uri="{FF2B5EF4-FFF2-40B4-BE49-F238E27FC236}">
                <a16:creationId xmlns:a16="http://schemas.microsoft.com/office/drawing/2014/main" id="{7FA96C84-46F9-D030-3748-7684DE53BEEA}"/>
              </a:ext>
            </a:extLst>
          </p:cNvPr>
          <p:cNvSpPr txBox="1"/>
          <p:nvPr/>
        </p:nvSpPr>
        <p:spPr>
          <a:xfrm rot="16200000">
            <a:off x="7645699" y="2134665"/>
            <a:ext cx="1152404" cy="461665"/>
          </a:xfrm>
          <a:prstGeom prst="rect">
            <a:avLst/>
          </a:prstGeom>
          <a:noFill/>
        </p:spPr>
        <p:txBody>
          <a:bodyPr wrap="square" rtlCol="0">
            <a:spAutoFit/>
          </a:bodyPr>
          <a:lstStyle/>
          <a:p>
            <a:pPr algn="ctr">
              <a:defRPr/>
            </a:pPr>
            <a:r>
              <a:rPr lang="en-US" sz="2400" b="1" dirty="0">
                <a:solidFill>
                  <a:schemeClr val="bg1"/>
                </a:solidFill>
                <a:latin typeface="Cambria" panose="02040503050406030204" pitchFamily="18" charset="0"/>
              </a:rPr>
              <a:t>....</a:t>
            </a:r>
          </a:p>
        </p:txBody>
      </p:sp>
      <p:sp>
        <p:nvSpPr>
          <p:cNvPr id="22" name="TextBox 21">
            <a:extLst>
              <a:ext uri="{FF2B5EF4-FFF2-40B4-BE49-F238E27FC236}">
                <a16:creationId xmlns:a16="http://schemas.microsoft.com/office/drawing/2014/main" id="{1C73B218-3868-84D4-672D-D7966EB3613F}"/>
              </a:ext>
            </a:extLst>
          </p:cNvPr>
          <p:cNvSpPr txBox="1"/>
          <p:nvPr/>
        </p:nvSpPr>
        <p:spPr>
          <a:xfrm>
            <a:off x="9199552" y="2529078"/>
            <a:ext cx="1585695" cy="461665"/>
          </a:xfrm>
          <a:prstGeom prst="rect">
            <a:avLst/>
          </a:prstGeom>
          <a:noFill/>
        </p:spPr>
        <p:txBody>
          <a:bodyPr wrap="square" rtlCol="0">
            <a:spAutoFit/>
          </a:bodyPr>
          <a:lstStyle/>
          <a:p>
            <a:pPr algn="ctr">
              <a:defRPr/>
            </a:pPr>
            <a:r>
              <a:rPr lang="en-US" sz="2400" b="1" dirty="0" err="1">
                <a:solidFill>
                  <a:schemeClr val="bg1"/>
                </a:solidFill>
                <a:latin typeface="Cambria" panose="02040503050406030204" pitchFamily="18" charset="0"/>
              </a:rPr>
              <a:t>mặn</a:t>
            </a:r>
            <a:endParaRPr lang="en-US" sz="2400" b="1" dirty="0">
              <a:solidFill>
                <a:schemeClr val="bg1"/>
              </a:solidFill>
              <a:latin typeface="Cambria" panose="02040503050406030204" pitchFamily="18" charset="0"/>
            </a:endParaRPr>
          </a:p>
        </p:txBody>
      </p:sp>
      <p:sp>
        <p:nvSpPr>
          <p:cNvPr id="23" name="TextBox 22">
            <a:extLst>
              <a:ext uri="{FF2B5EF4-FFF2-40B4-BE49-F238E27FC236}">
                <a16:creationId xmlns:a16="http://schemas.microsoft.com/office/drawing/2014/main" id="{43CD78CE-C386-B4B3-E657-8407445CF39D}"/>
              </a:ext>
            </a:extLst>
          </p:cNvPr>
          <p:cNvSpPr txBox="1"/>
          <p:nvPr/>
        </p:nvSpPr>
        <p:spPr>
          <a:xfrm>
            <a:off x="10190464" y="1775780"/>
            <a:ext cx="1322381" cy="461665"/>
          </a:xfrm>
          <a:prstGeom prst="rect">
            <a:avLst/>
          </a:prstGeom>
          <a:noFill/>
        </p:spPr>
        <p:txBody>
          <a:bodyPr wrap="square" rtlCol="0">
            <a:spAutoFit/>
          </a:bodyPr>
          <a:lstStyle/>
          <a:p>
            <a:pPr algn="ctr">
              <a:defRPr/>
            </a:pPr>
            <a:r>
              <a:rPr lang="en-US" sz="2400" b="1" dirty="0">
                <a:solidFill>
                  <a:schemeClr val="bg1"/>
                </a:solidFill>
                <a:latin typeface="Cambria" panose="02040503050406030204" pitchFamily="18" charset="0"/>
              </a:rPr>
              <a:t>cay</a:t>
            </a:r>
          </a:p>
        </p:txBody>
      </p:sp>
    </p:spTree>
    <p:extLst>
      <p:ext uri="{BB962C8B-B14F-4D97-AF65-F5344CB8AC3E}">
        <p14:creationId xmlns:p14="http://schemas.microsoft.com/office/powerpoint/2010/main" val="82943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par>
                          <p:cTn id="36" fill="hold">
                            <p:stCondLst>
                              <p:cond delay="2500"/>
                            </p:stCondLst>
                            <p:childTnLst>
                              <p:par>
                                <p:cTn id="37" presetID="16" presetClass="entr" presetSubtype="2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par>
                          <p:cTn id="40" fill="hold">
                            <p:stCondLst>
                              <p:cond delay="3000"/>
                            </p:stCondLst>
                            <p:childTnLst>
                              <p:par>
                                <p:cTn id="41" presetID="16" presetClass="entr" presetSubtype="2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1" presetClass="entr" presetSubtype="0" fill="hold" grpId="0" nodeType="clickEffect">
                                  <p:stCondLst>
                                    <p:cond delay="0"/>
                                  </p:stCondLst>
                                  <p:iterate type="lt">
                                    <p:tmPct val="10000"/>
                                  </p:iterate>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15"/>
                                        </p:tgtEl>
                                        <p:attrNameLst>
                                          <p:attrName>ppt_y</p:attrName>
                                        </p:attrNameLst>
                                      </p:cBhvr>
                                      <p:tavLst>
                                        <p:tav tm="0">
                                          <p:val>
                                            <p:strVal val="#ppt_y"/>
                                          </p:val>
                                        </p:tav>
                                        <p:tav tm="100000">
                                          <p:val>
                                            <p:strVal val="#ppt_y"/>
                                          </p:val>
                                        </p:tav>
                                      </p:tavLst>
                                    </p:anim>
                                    <p:anim calcmode="lin" valueType="num">
                                      <p:cBhvr>
                                        <p:cTn id="6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P spid="17" grpId="0"/>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0" y="3429000"/>
            <a:ext cx="8585200" cy="3152203"/>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pic>
        <p:nvPicPr>
          <p:cNvPr id="2" name="Picture 1">
            <a:extLst>
              <a:ext uri="{FF2B5EF4-FFF2-40B4-BE49-F238E27FC236}">
                <a16:creationId xmlns:a16="http://schemas.microsoft.com/office/drawing/2014/main" id="{60B8C508-2DF2-1D3C-90CD-B4070069B7CE}"/>
              </a:ext>
            </a:extLst>
          </p:cNvPr>
          <p:cNvPicPr>
            <a:picLocks noChangeAspect="1"/>
          </p:cNvPicPr>
          <p:nvPr/>
        </p:nvPicPr>
        <p:blipFill>
          <a:blip r:embed="rId4"/>
          <a:stretch>
            <a:fillRect/>
          </a:stretch>
        </p:blipFill>
        <p:spPr>
          <a:xfrm>
            <a:off x="2197270" y="511854"/>
            <a:ext cx="7797460" cy="1072989"/>
          </a:xfrm>
          <a:prstGeom prst="rect">
            <a:avLst/>
          </a:prstGeom>
        </p:spPr>
      </p:pic>
      <p:pic>
        <p:nvPicPr>
          <p:cNvPr id="8" name="Picture 7">
            <a:extLst>
              <a:ext uri="{FF2B5EF4-FFF2-40B4-BE49-F238E27FC236}">
                <a16:creationId xmlns:a16="http://schemas.microsoft.com/office/drawing/2014/main" id="{C835C0FF-4307-39D4-8FDD-D133A880541A}"/>
              </a:ext>
            </a:extLst>
          </p:cNvPr>
          <p:cNvPicPr>
            <a:picLocks noChangeAspect="1"/>
          </p:cNvPicPr>
          <p:nvPr/>
        </p:nvPicPr>
        <p:blipFill>
          <a:blip r:embed="rId5"/>
          <a:stretch>
            <a:fillRect/>
          </a:stretch>
        </p:blipFill>
        <p:spPr>
          <a:xfrm>
            <a:off x="807261" y="1224103"/>
            <a:ext cx="10577477" cy="3359187"/>
          </a:xfrm>
          <a:prstGeom prst="rect">
            <a:avLst/>
          </a:prstGeom>
        </p:spPr>
      </p:pic>
      <p:pic>
        <p:nvPicPr>
          <p:cNvPr id="3" name="Picture 2">
            <a:extLst>
              <a:ext uri="{FF2B5EF4-FFF2-40B4-BE49-F238E27FC236}">
                <a16:creationId xmlns:a16="http://schemas.microsoft.com/office/drawing/2014/main" id="{67105E50-8CFC-6795-0906-4C9153348E1E}"/>
              </a:ext>
            </a:extLst>
          </p:cNvPr>
          <p:cNvPicPr>
            <a:picLocks noChangeAspect="1"/>
          </p:cNvPicPr>
          <p:nvPr/>
        </p:nvPicPr>
        <p:blipFill>
          <a:blip r:embed="rId6"/>
          <a:stretch>
            <a:fillRect/>
          </a:stretch>
        </p:blipFill>
        <p:spPr>
          <a:xfrm>
            <a:off x="10145977" y="2865927"/>
            <a:ext cx="927262" cy="1126145"/>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99028EA-35FA-1C69-999A-2BA1EF66E76F}"/>
              </a:ext>
            </a:extLst>
          </p:cNvPr>
          <p:cNvGrpSpPr/>
          <p:nvPr/>
        </p:nvGrpSpPr>
        <p:grpSpPr>
          <a:xfrm>
            <a:off x="958645" y="1520145"/>
            <a:ext cx="10097729" cy="4526092"/>
            <a:chOff x="958645" y="1520145"/>
            <a:chExt cx="10097729" cy="4526092"/>
          </a:xfrm>
        </p:grpSpPr>
        <p:sp>
          <p:nvSpPr>
            <p:cNvPr id="6" name="Rectangle: Rounded Corners 5">
              <a:extLst>
                <a:ext uri="{FF2B5EF4-FFF2-40B4-BE49-F238E27FC236}">
                  <a16:creationId xmlns:a16="http://schemas.microsoft.com/office/drawing/2014/main" id="{325BB73A-CAB0-A51B-A8DB-A2EC8603188E}"/>
                </a:ext>
              </a:extLst>
            </p:cNvPr>
            <p:cNvSpPr/>
            <p:nvPr/>
          </p:nvSpPr>
          <p:spPr>
            <a:xfrm>
              <a:off x="958645" y="1520145"/>
              <a:ext cx="10097729" cy="4526092"/>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17FCE7A-DEFA-3DEC-A010-3828B72E6FBE}"/>
                </a:ext>
              </a:extLst>
            </p:cNvPr>
            <p:cNvSpPr txBox="1"/>
            <p:nvPr/>
          </p:nvSpPr>
          <p:spPr>
            <a:xfrm>
              <a:off x="1381697" y="1820245"/>
              <a:ext cx="9344360" cy="3662028"/>
            </a:xfrm>
            <a:prstGeom prst="rect">
              <a:avLst/>
            </a:prstGeom>
            <a:noFill/>
          </p:spPr>
          <p:txBody>
            <a:bodyPr wrap="square">
              <a:spAutoFit/>
            </a:bodyPr>
            <a:lstStyle/>
            <a:p>
              <a:pPr marL="0" marR="0" algn="just">
                <a:lnSpc>
                  <a:spcPct val="107000"/>
                </a:lnSpc>
                <a:spcBef>
                  <a:spcPts val="0"/>
                </a:spcBef>
                <a:spcAft>
                  <a:spcPts val="0"/>
                </a:spcAft>
              </a:pPr>
              <a:r>
                <a:rPr lang="vi-VN" sz="4400" b="1">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rPr>
                <a:t>- </a:t>
              </a:r>
              <a:r>
                <a:rPr lang="vi-VN" sz="4400" b="1" dirty="0">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rPr>
                <a:t>Nắm được từ chỉ đặc điểm với 3 nhóm nhỏ: Từ chỉ đặc điểm về màu sắc, âm thanh, hương vị.</a:t>
              </a:r>
            </a:p>
            <a:p>
              <a:pPr marL="0" marR="0" algn="just">
                <a:lnSpc>
                  <a:spcPct val="107000"/>
                </a:lnSpc>
                <a:spcBef>
                  <a:spcPts val="0"/>
                </a:spcBef>
                <a:spcAft>
                  <a:spcPts val="0"/>
                </a:spcAft>
              </a:pPr>
              <a:r>
                <a:rPr lang="vi-VN" sz="4400" b="1" dirty="0">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rPr>
                <a:t>- Biết sử dụng nhóm từ này để hoàn thiện </a:t>
              </a:r>
              <a:r>
                <a:rPr lang="vi-VN" sz="4400" b="1">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rPr>
                <a:t>câu.</a:t>
              </a:r>
              <a:endParaRPr lang="vi-VN" sz="4400" b="1" dirty="0">
                <a:solidFill>
                  <a:schemeClr val="tx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09CB6064-746E-3131-5A1B-B2B9247CF0C0}"/>
              </a:ext>
            </a:extLst>
          </p:cNvPr>
          <p:cNvPicPr>
            <a:picLocks noChangeAspect="1"/>
          </p:cNvPicPr>
          <p:nvPr/>
        </p:nvPicPr>
        <p:blipFill>
          <a:blip r:embed="rId3"/>
          <a:stretch>
            <a:fillRect/>
          </a:stretch>
        </p:blipFill>
        <p:spPr>
          <a:xfrm>
            <a:off x="382555" y="140404"/>
            <a:ext cx="2434431" cy="2439148"/>
          </a:xfrm>
          <a:prstGeom prst="rect">
            <a:avLst/>
          </a:prstGeom>
        </p:spPr>
      </p:pic>
      <p:pic>
        <p:nvPicPr>
          <p:cNvPr id="9" name="Picture 8">
            <a:extLst>
              <a:ext uri="{FF2B5EF4-FFF2-40B4-BE49-F238E27FC236}">
                <a16:creationId xmlns:a16="http://schemas.microsoft.com/office/drawing/2014/main" id="{C63EC0B2-86EA-06ED-499B-1DB97CB15B70}"/>
              </a:ext>
            </a:extLst>
          </p:cNvPr>
          <p:cNvPicPr>
            <a:picLocks noChangeAspect="1"/>
          </p:cNvPicPr>
          <p:nvPr/>
        </p:nvPicPr>
        <p:blipFill>
          <a:blip r:embed="rId4"/>
          <a:stretch>
            <a:fillRect/>
          </a:stretch>
        </p:blipFill>
        <p:spPr>
          <a:xfrm>
            <a:off x="3017293" y="448281"/>
            <a:ext cx="5243014" cy="1457070"/>
          </a:xfrm>
          <a:prstGeom prst="rect">
            <a:avLst/>
          </a:prstGeom>
        </p:spPr>
      </p:pic>
    </p:spTree>
    <p:extLst>
      <p:ext uri="{BB962C8B-B14F-4D97-AF65-F5344CB8AC3E}">
        <p14:creationId xmlns:p14="http://schemas.microsoft.com/office/powerpoint/2010/main" val="3657210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C801D664-9F37-3F41-3E5E-BCB3934BA1E9}"/>
              </a:ext>
            </a:extLst>
          </p:cNvPr>
          <p:cNvPicPr>
            <a:picLocks noChangeAspect="1"/>
          </p:cNvPicPr>
          <p:nvPr/>
        </p:nvPicPr>
        <p:blipFill>
          <a:blip r:embed="rId5"/>
          <a:stretch>
            <a:fillRect/>
          </a:stretch>
        </p:blipFill>
        <p:spPr>
          <a:xfrm>
            <a:off x="5142519" y="652889"/>
            <a:ext cx="7504826" cy="5803895"/>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6"/>
          <a:stretch>
            <a:fillRect/>
          </a:stretch>
        </p:blipFill>
        <p:spPr>
          <a:xfrm>
            <a:off x="1119670" y="790216"/>
            <a:ext cx="4194412" cy="5078408"/>
          </a:xfrm>
          <a:prstGeom prst="rect">
            <a:avLst/>
          </a:prstGeom>
        </p:spPr>
      </p:pic>
    </p:spTree>
    <p:extLst>
      <p:ext uri="{BB962C8B-B14F-4D97-AF65-F5344CB8AC3E}">
        <p14:creationId xmlns:p14="http://schemas.microsoft.com/office/powerpoint/2010/main" val="349644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95F9CA-B174-E903-87B4-214E356AEFF5}"/>
              </a:ext>
            </a:extLst>
          </p:cNvPr>
          <p:cNvSpPr txBox="1"/>
          <p:nvPr/>
        </p:nvSpPr>
        <p:spPr>
          <a:xfrm>
            <a:off x="212025" y="908887"/>
            <a:ext cx="416498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effectLst/>
                <a:uLnTx/>
                <a:uFillTx/>
                <a:latin typeface="Cambria" panose="02040503050406030204" pitchFamily="18" charset="0"/>
                <a:ea typeface="+mn-ea"/>
                <a:cs typeface="+mn-cs"/>
              </a:rPr>
              <a:t>Những</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từ</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chỉ</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đặc</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điểm</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của</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a:ln>
                  <a:noFill/>
                </a:ln>
                <a:solidFill>
                  <a:srgbClr val="EF4D6F"/>
                </a:solidFill>
                <a:effectLst/>
                <a:uLnTx/>
                <a:uFillTx/>
                <a:latin typeface="Cambria" panose="02040503050406030204" pitchFamily="18" charset="0"/>
                <a:ea typeface="+mn-ea"/>
                <a:cs typeface="+mn-cs"/>
              </a:rPr>
              <a:t>con </a:t>
            </a:r>
            <a:r>
              <a:rPr kumimoji="0" lang="en-US" sz="3000" b="1" i="0" u="none" strike="noStrike" kern="1200" cap="none" spc="0" normalizeH="0" noProof="0" dirty="0" err="1">
                <a:ln>
                  <a:noFill/>
                </a:ln>
                <a:solidFill>
                  <a:srgbClr val="EF4D6F"/>
                </a:solidFill>
                <a:effectLst/>
                <a:uLnTx/>
                <a:uFillTx/>
                <a:latin typeface="Cambria" panose="02040503050406030204" pitchFamily="18" charset="0"/>
                <a:ea typeface="+mn-ea"/>
                <a:cs typeface="+mn-cs"/>
              </a:rPr>
              <a:t>đường</a:t>
            </a:r>
            <a:r>
              <a:rPr kumimoji="0" lang="en-US" sz="3000" b="1" i="0" u="none" strike="noStrike" kern="1200" cap="none" spc="0" normalizeH="0" noProof="0" dirty="0">
                <a:ln>
                  <a:noFill/>
                </a:ln>
                <a:solidFill>
                  <a:srgbClr val="EF4D6F"/>
                </a:solidFill>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có</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trong</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bài</a:t>
            </a:r>
            <a:r>
              <a:rPr kumimoji="0" lang="en-US" sz="3000" b="1" i="0" u="none" strike="noStrike" kern="1200" cap="none" spc="0" normalizeH="0" noProof="0" dirty="0">
                <a:ln>
                  <a:noFill/>
                </a:ln>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effectLst/>
                <a:uLnTx/>
                <a:uFillTx/>
                <a:latin typeface="Cambria" panose="02040503050406030204" pitchFamily="18" charset="0"/>
                <a:ea typeface="+mn-ea"/>
                <a:cs typeface="+mn-cs"/>
              </a:rPr>
              <a:t>đọc</a:t>
            </a:r>
            <a:r>
              <a:rPr kumimoji="0" lang="en-US" sz="3000" b="1" i="0" u="none" strike="noStrike" kern="1200" cap="none" spc="0" normalizeH="0" noProof="0" dirty="0">
                <a:ln>
                  <a:noFill/>
                </a:ln>
                <a:effectLst/>
                <a:uLnTx/>
                <a:uFillTx/>
                <a:latin typeface="Cambria" panose="02040503050406030204" pitchFamily="18" charset="0"/>
                <a:ea typeface="+mn-ea"/>
                <a:cs typeface="+mn-cs"/>
              </a:rPr>
              <a:t>:</a:t>
            </a:r>
            <a:endParaRPr kumimoji="0" lang="en-US" sz="3000" b="1" i="0" u="none" strike="noStrike" kern="1200" cap="none" spc="0" normalizeH="0" baseline="0" noProof="0" dirty="0">
              <a:ln>
                <a:noFill/>
              </a:ln>
              <a:effectLst/>
              <a:uLnTx/>
              <a:uFillTx/>
              <a:latin typeface="Cambria" panose="02040503050406030204" pitchFamily="18" charset="0"/>
              <a:ea typeface="+mn-ea"/>
              <a:cs typeface="+mn-cs"/>
            </a:endParaRPr>
          </a:p>
        </p:txBody>
      </p:sp>
      <p:grpSp>
        <p:nvGrpSpPr>
          <p:cNvPr id="13" name="Group 12">
            <a:extLst>
              <a:ext uri="{FF2B5EF4-FFF2-40B4-BE49-F238E27FC236}">
                <a16:creationId xmlns:a16="http://schemas.microsoft.com/office/drawing/2014/main" id="{0536E8BC-1A4E-CAC3-96EA-D8F84D1BB50C}"/>
              </a:ext>
            </a:extLst>
          </p:cNvPr>
          <p:cNvGrpSpPr/>
          <p:nvPr/>
        </p:nvGrpSpPr>
        <p:grpSpPr>
          <a:xfrm>
            <a:off x="5128144" y="479182"/>
            <a:ext cx="7063856" cy="5899635"/>
            <a:chOff x="5128145" y="0"/>
            <a:chExt cx="7063856" cy="5899635"/>
          </a:xfrm>
        </p:grpSpPr>
        <p:pic>
          <p:nvPicPr>
            <p:cNvPr id="7" name="Picture 6">
              <a:extLst>
                <a:ext uri="{FF2B5EF4-FFF2-40B4-BE49-F238E27FC236}">
                  <a16:creationId xmlns:a16="http://schemas.microsoft.com/office/drawing/2014/main" id="{9330ECBF-6288-51FA-550D-30BF8A504F27}"/>
                </a:ext>
              </a:extLst>
            </p:cNvPr>
            <p:cNvPicPr>
              <a:picLocks noChangeAspect="1"/>
            </p:cNvPicPr>
            <p:nvPr/>
          </p:nvPicPr>
          <p:blipFill rotWithShape="1">
            <a:blip r:embed="rId3"/>
            <a:srcRect l="51406" t="22646" r="6948" b="62294"/>
            <a:stretch/>
          </p:blipFill>
          <p:spPr>
            <a:xfrm>
              <a:off x="5128145" y="3025807"/>
              <a:ext cx="7063856" cy="1436914"/>
            </a:xfrm>
            <a:prstGeom prst="rect">
              <a:avLst/>
            </a:prstGeom>
          </p:spPr>
        </p:pic>
        <p:pic>
          <p:nvPicPr>
            <p:cNvPr id="4" name="Picture 3">
              <a:extLst>
                <a:ext uri="{FF2B5EF4-FFF2-40B4-BE49-F238E27FC236}">
                  <a16:creationId xmlns:a16="http://schemas.microsoft.com/office/drawing/2014/main" id="{C79B4BAA-E49C-FD5C-227B-ADE53EB9F0B7}"/>
                </a:ext>
              </a:extLst>
            </p:cNvPr>
            <p:cNvPicPr>
              <a:picLocks noChangeAspect="1"/>
            </p:cNvPicPr>
            <p:nvPr/>
          </p:nvPicPr>
          <p:blipFill rotWithShape="1">
            <a:blip r:embed="rId4"/>
            <a:srcRect l="2885" t="39972" r="54304" b="24396"/>
            <a:stretch/>
          </p:blipFill>
          <p:spPr>
            <a:xfrm>
              <a:off x="5128145" y="0"/>
              <a:ext cx="7063856" cy="3307161"/>
            </a:xfrm>
            <a:prstGeom prst="rect">
              <a:avLst/>
            </a:prstGeom>
          </p:spPr>
        </p:pic>
        <p:pic>
          <p:nvPicPr>
            <p:cNvPr id="12" name="Picture 11">
              <a:extLst>
                <a:ext uri="{FF2B5EF4-FFF2-40B4-BE49-F238E27FC236}">
                  <a16:creationId xmlns:a16="http://schemas.microsoft.com/office/drawing/2014/main" id="{5A1A3B8B-155E-65C5-19BE-ACD58BFA9D9A}"/>
                </a:ext>
              </a:extLst>
            </p:cNvPr>
            <p:cNvPicPr>
              <a:picLocks noChangeAspect="1"/>
            </p:cNvPicPr>
            <p:nvPr/>
          </p:nvPicPr>
          <p:blipFill rotWithShape="1">
            <a:blip r:embed="rId3"/>
            <a:srcRect l="51275" t="61528" r="7079" b="23412"/>
            <a:stretch/>
          </p:blipFill>
          <p:spPr>
            <a:xfrm>
              <a:off x="5128145" y="4462721"/>
              <a:ext cx="7063856" cy="1436914"/>
            </a:xfrm>
            <a:prstGeom prst="rect">
              <a:avLst/>
            </a:prstGeom>
          </p:spPr>
        </p:pic>
      </p:grpSp>
      <p:cxnSp>
        <p:nvCxnSpPr>
          <p:cNvPr id="16" name="Straight Connector 15">
            <a:extLst>
              <a:ext uri="{FF2B5EF4-FFF2-40B4-BE49-F238E27FC236}">
                <a16:creationId xmlns:a16="http://schemas.microsoft.com/office/drawing/2014/main" id="{99E8C070-9A8D-458C-1471-EA681834F6DE}"/>
              </a:ext>
            </a:extLst>
          </p:cNvPr>
          <p:cNvCxnSpPr>
            <a:cxnSpLocks/>
          </p:cNvCxnSpPr>
          <p:nvPr/>
        </p:nvCxnSpPr>
        <p:spPr>
          <a:xfrm>
            <a:off x="5682345" y="1647551"/>
            <a:ext cx="813706" cy="0"/>
          </a:xfrm>
          <a:prstGeom prst="line">
            <a:avLst/>
          </a:prstGeom>
          <a:ln w="28575">
            <a:solidFill>
              <a:srgbClr val="C9313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A369585-FC68-847B-5430-C1014F0AF420}"/>
              </a:ext>
            </a:extLst>
          </p:cNvPr>
          <p:cNvCxnSpPr>
            <a:cxnSpLocks/>
          </p:cNvCxnSpPr>
          <p:nvPr/>
        </p:nvCxnSpPr>
        <p:spPr>
          <a:xfrm>
            <a:off x="7990117" y="4036966"/>
            <a:ext cx="606876" cy="0"/>
          </a:xfrm>
          <a:prstGeom prst="line">
            <a:avLst/>
          </a:prstGeom>
          <a:ln w="28575">
            <a:solidFill>
              <a:srgbClr val="C9313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D881E6-A756-4A91-766B-A84FB632234F}"/>
              </a:ext>
            </a:extLst>
          </p:cNvPr>
          <p:cNvCxnSpPr>
            <a:cxnSpLocks/>
          </p:cNvCxnSpPr>
          <p:nvPr/>
        </p:nvCxnSpPr>
        <p:spPr>
          <a:xfrm>
            <a:off x="8869139" y="4031524"/>
            <a:ext cx="821868" cy="0"/>
          </a:xfrm>
          <a:prstGeom prst="line">
            <a:avLst/>
          </a:prstGeom>
          <a:ln w="28575">
            <a:solidFill>
              <a:srgbClr val="C9313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299FC52-2A96-67EB-EB96-50F786FE5561}"/>
              </a:ext>
            </a:extLst>
          </p:cNvPr>
          <p:cNvSpPr txBox="1"/>
          <p:nvPr/>
        </p:nvSpPr>
        <p:spPr>
          <a:xfrm>
            <a:off x="475459" y="3877784"/>
            <a:ext cx="3384346" cy="2123658"/>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EF4D6F"/>
                </a:solidFill>
                <a:effectLst/>
                <a:uLnTx/>
                <a:uFillTx/>
                <a:latin typeface="Cambria" panose="02040503050406030204" pitchFamily="18" charset="0"/>
              </a:rPr>
              <a:t>mấp</a:t>
            </a:r>
            <a:r>
              <a:rPr kumimoji="0" lang="en-US" sz="4400" b="1" i="0" u="none" strike="noStrike" kern="1200" cap="none" spc="0" normalizeH="0" baseline="0" noProof="0" dirty="0">
                <a:ln>
                  <a:noFill/>
                </a:ln>
                <a:solidFill>
                  <a:srgbClr val="EF4D6F"/>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EF4D6F"/>
                </a:solidFill>
                <a:effectLst/>
                <a:uLnTx/>
                <a:uFillTx/>
                <a:latin typeface="Cambria" panose="02040503050406030204" pitchFamily="18" charset="0"/>
              </a:rPr>
              <a:t>mô</a:t>
            </a:r>
            <a:endParaRPr kumimoji="0" lang="en-US" sz="4400" b="1" i="0" u="none" strike="noStrike" kern="1200" cap="none" spc="0" normalizeH="0" baseline="0" noProof="0" dirty="0">
              <a:ln>
                <a:noFill/>
              </a:ln>
              <a:solidFill>
                <a:srgbClr val="EF4D6F"/>
              </a:solidFill>
              <a:effectLst/>
              <a:uLnTx/>
              <a:uFillTx/>
              <a:latin typeface="Cambria" panose="02040503050406030204" pitchFamily="18"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lang="en-US" sz="4400" b="1" noProof="0" dirty="0" err="1">
                <a:solidFill>
                  <a:srgbClr val="EF4D6F"/>
                </a:solidFill>
                <a:latin typeface="Cambria" panose="02040503050406030204" pitchFamily="18" charset="0"/>
              </a:rPr>
              <a:t>lầy</a:t>
            </a:r>
            <a:r>
              <a:rPr lang="en-US" sz="4400" b="1" noProof="0" dirty="0">
                <a:solidFill>
                  <a:srgbClr val="EF4D6F"/>
                </a:solidFill>
                <a:latin typeface="Cambria" panose="02040503050406030204" pitchFamily="18" charset="0"/>
              </a:rPr>
              <a:t> </a:t>
            </a:r>
            <a:r>
              <a:rPr lang="en-US" sz="4400" b="1" noProof="0" dirty="0" err="1">
                <a:solidFill>
                  <a:srgbClr val="EF4D6F"/>
                </a:solidFill>
                <a:latin typeface="Cambria" panose="02040503050406030204" pitchFamily="18" charset="0"/>
              </a:rPr>
              <a:t>lội</a:t>
            </a:r>
            <a:endParaRPr lang="en-US" sz="4400" b="1" noProof="0" dirty="0">
              <a:solidFill>
                <a:srgbClr val="EF4D6F"/>
              </a:solidFill>
              <a:latin typeface="Cambria" panose="02040503050406030204" pitchFamily="18"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4400" b="1" i="0" u="none" strike="noStrike" kern="1200" cap="none" spc="0" normalizeH="0" baseline="0" dirty="0" err="1">
                <a:ln>
                  <a:noFill/>
                </a:ln>
                <a:solidFill>
                  <a:srgbClr val="EF4D6F"/>
                </a:solidFill>
                <a:effectLst/>
                <a:uLnTx/>
                <a:uFillTx/>
                <a:latin typeface="Cambria" panose="02040503050406030204" pitchFamily="18" charset="0"/>
              </a:rPr>
              <a:t>trơn</a:t>
            </a:r>
            <a:r>
              <a:rPr kumimoji="0" lang="en-US" sz="4400" b="1" i="0" u="none" strike="noStrike" kern="1200" cap="none" spc="0" normalizeH="0" dirty="0">
                <a:ln>
                  <a:noFill/>
                </a:ln>
                <a:solidFill>
                  <a:srgbClr val="EF4D6F"/>
                </a:solidFill>
                <a:effectLst/>
                <a:uLnTx/>
                <a:uFillTx/>
                <a:latin typeface="Cambria" panose="02040503050406030204" pitchFamily="18" charset="0"/>
              </a:rPr>
              <a:t> </a:t>
            </a:r>
            <a:r>
              <a:rPr kumimoji="0" lang="en-US" sz="4400" b="1" i="0" u="none" strike="noStrike" kern="1200" cap="none" spc="0" normalizeH="0" dirty="0" err="1">
                <a:ln>
                  <a:noFill/>
                </a:ln>
                <a:solidFill>
                  <a:srgbClr val="EF4D6F"/>
                </a:solidFill>
                <a:effectLst/>
                <a:uLnTx/>
                <a:uFillTx/>
                <a:latin typeface="Cambria" panose="02040503050406030204" pitchFamily="18" charset="0"/>
              </a:rPr>
              <a:t>trượt</a:t>
            </a:r>
            <a:endParaRPr kumimoji="0" lang="en-US" sz="4400" b="1" i="0" u="none" strike="noStrike" kern="1200" cap="none" spc="0" normalizeH="0" baseline="0" noProof="0" dirty="0">
              <a:ln>
                <a:noFill/>
              </a:ln>
              <a:solidFill>
                <a:srgbClr val="EF4D6F"/>
              </a:solidFill>
              <a:effectLst/>
              <a:uLnTx/>
              <a:uFillTx/>
              <a:latin typeface="Cambria" panose="02040503050406030204" pitchFamily="18" charset="0"/>
            </a:endParaRPr>
          </a:p>
        </p:txBody>
      </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220686" y="154511"/>
            <a:ext cx="9971314" cy="646331"/>
          </a:xfrm>
          <a:prstGeom prst="rect">
            <a:avLst/>
          </a:prstGeom>
          <a:noFill/>
        </p:spPr>
        <p:txBody>
          <a:bodyPr wrap="square" rtlCol="0">
            <a:spAutoFit/>
          </a:bodyPr>
          <a:lstStyle/>
          <a:p>
            <a:pPr algn="ctr">
              <a:defRPr/>
            </a:pPr>
            <a:r>
              <a:rPr lang="en-US" sz="3600" b="1" dirty="0" err="1">
                <a:solidFill>
                  <a:prstClr val="black"/>
                </a:solidFill>
                <a:latin typeface="Cambria" panose="02040503050406030204" pitchFamily="18" charset="0"/>
              </a:rPr>
              <a:t>Tìm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những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từ</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chỉ</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đặc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điểm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của</a:t>
            </a:r>
            <a:r>
              <a:rPr lang="en-US" sz="3600" b="1" dirty="0">
                <a:solidFill>
                  <a:prstClr val="black"/>
                </a:solidFill>
                <a:latin typeface="Cambria" panose="02040503050406030204" pitchFamily="18" charset="0"/>
              </a:rPr>
              <a:t> con </a:t>
            </a:r>
            <a:r>
              <a:rPr lang="en-US" sz="3600" b="1" dirty="0" err="1">
                <a:solidFill>
                  <a:prstClr val="black"/>
                </a:solidFill>
                <a:latin typeface="Cambria" panose="02040503050406030204" pitchFamily="18" charset="0"/>
              </a:rPr>
              <a:t>đường</a:t>
            </a:r>
            <a:r>
              <a:rPr lang="en-US" sz="3600" b="1" dirty="0">
                <a:solidFill>
                  <a:prstClr val="black"/>
                </a:solidFill>
                <a:latin typeface="Cambria" panose="02040503050406030204" pitchFamily="18" charset="0"/>
              </a:rPr>
              <a:t>?</a:t>
            </a:r>
          </a:p>
        </p:txBody>
      </p:sp>
      <p:sp>
        <p:nvSpPr>
          <p:cNvPr id="10" name="TextBox 9">
            <a:extLst>
              <a:ext uri="{FF2B5EF4-FFF2-40B4-BE49-F238E27FC236}">
                <a16:creationId xmlns:a16="http://schemas.microsoft.com/office/drawing/2014/main" id="{D34FC579-8D44-5005-1BB4-75AA2DEB2B11}"/>
              </a:ext>
            </a:extLst>
          </p:cNvPr>
          <p:cNvSpPr txBox="1"/>
          <p:nvPr/>
        </p:nvSpPr>
        <p:spPr>
          <a:xfrm>
            <a:off x="2271827" y="804424"/>
            <a:ext cx="3931467" cy="707886"/>
          </a:xfrm>
          <a:prstGeom prst="rect">
            <a:avLst/>
          </a:prstGeom>
          <a:noFill/>
        </p:spPr>
        <p:txBody>
          <a:bodyPr wrap="square" rtlCol="0">
            <a:spAutoFit/>
          </a:bodyPr>
          <a:lstStyle/>
          <a:p>
            <a:pPr algn="ctr">
              <a:defRPr/>
            </a:pPr>
            <a:r>
              <a:rPr lang="en-US" sz="4000" b="1">
                <a:solidFill>
                  <a:srgbClr val="C46700"/>
                </a:solidFill>
                <a:latin typeface="Cambria" panose="02040503050406030204" pitchFamily="18" charset="0"/>
              </a:rPr>
              <a:t>M: mấp </a:t>
            </a:r>
            <a:r>
              <a:rPr lang="en-US" sz="4000" b="1" dirty="0" err="1">
                <a:solidFill>
                  <a:srgbClr val="C46700"/>
                </a:solidFill>
                <a:latin typeface="Cambria" panose="02040503050406030204" pitchFamily="18" charset="0"/>
              </a:rPr>
              <a:t>mô</a:t>
            </a:r>
            <a:endParaRPr lang="en-US" sz="4000" b="1" dirty="0">
              <a:solidFill>
                <a:srgbClr val="C46700"/>
              </a:solidFill>
              <a:latin typeface="Cambria" panose="02040503050406030204" pitchFamily="18" charset="0"/>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82517" y="-486323"/>
            <a:ext cx="2668014" cy="2518324"/>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616736" y="926530"/>
              <a:ext cx="1947966" cy="807395"/>
            </a:xfrm>
            <a:prstGeom prst="rect">
              <a:avLst/>
            </a:prstGeom>
            <a:noFill/>
          </p:spPr>
          <p:txBody>
            <a:bodyPr wrap="square" rtlCol="0">
              <a:spAutoFit/>
            </a:bodyPr>
            <a:lstStyle/>
            <a:p>
              <a:r>
                <a:rPr lang="en-US" sz="3600" b="1" dirty="0">
                  <a:solidFill>
                    <a:schemeClr val="bg1"/>
                  </a:solidFill>
                  <a:latin typeface="Cambria" panose="02040503050406030204" pitchFamily="18" charset="0"/>
                </a:rPr>
                <a:t>BÀI 1: </a:t>
              </a:r>
            </a:p>
          </p:txBody>
        </p:sp>
      </p:grpSp>
      <p:pic>
        <p:nvPicPr>
          <p:cNvPr id="12" name="5913746347135">
            <a:hlinkClick r:id="" action="ppaction://media"/>
            <a:extLst>
              <a:ext uri="{FF2B5EF4-FFF2-40B4-BE49-F238E27FC236}">
                <a16:creationId xmlns:a16="http://schemas.microsoft.com/office/drawing/2014/main" id="{50545A95-304B-40D7-BB6C-36501F950F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5425" y="1505799"/>
            <a:ext cx="8944495" cy="4932935"/>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204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2"/>
                                        </p:tgtEl>
                                      </p:cBhvr>
                                    </p:cmd>
                                  </p:childTnLst>
                                </p:cTn>
                              </p:par>
                            </p:childTnLst>
                          </p:cTn>
                        </p:par>
                      </p:childTnLst>
                    </p:cTn>
                  </p:par>
                </p:childTnLst>
              </p:cTn>
              <p:nextCondLst>
                <p:cond evt="onClick" delay="0">
                  <p:tgtEl>
                    <p:spTgt spid="12"/>
                  </p:tgtEl>
                </p:cond>
              </p:nextCondLst>
            </p:seq>
            <p:video>
              <p:cMediaNode vol="80000">
                <p:cTn id="27" fill="hold" display="0">
                  <p:stCondLst>
                    <p:cond delay="indefinite"/>
                  </p:stCondLst>
                </p:cTn>
                <p:tgtEl>
                  <p:spTgt spid="12"/>
                </p:tgtEl>
              </p:cMediaNode>
            </p:video>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79EF4-811D-4948-B087-25C7D691B2B2}"/>
              </a:ext>
            </a:extLst>
          </p:cNvPr>
          <p:cNvPicPr>
            <a:picLocks noChangeAspect="1"/>
          </p:cNvPicPr>
          <p:nvPr/>
        </p:nvPicPr>
        <p:blipFill>
          <a:blip r:embed="rId2"/>
          <a:stretch>
            <a:fillRect/>
          </a:stretch>
        </p:blipFill>
        <p:spPr>
          <a:xfrm>
            <a:off x="0" y="0"/>
            <a:ext cx="6286500" cy="6450676"/>
          </a:xfrm>
          <a:prstGeom prst="rect">
            <a:avLst/>
          </a:prstGeom>
        </p:spPr>
      </p:pic>
      <p:pic>
        <p:nvPicPr>
          <p:cNvPr id="5" name="Picture 4">
            <a:extLst>
              <a:ext uri="{FF2B5EF4-FFF2-40B4-BE49-F238E27FC236}">
                <a16:creationId xmlns:a16="http://schemas.microsoft.com/office/drawing/2014/main" id="{98EDA103-2F4E-4931-A1B8-15A479302C4E}"/>
              </a:ext>
            </a:extLst>
          </p:cNvPr>
          <p:cNvPicPr>
            <a:picLocks noChangeAspect="1"/>
          </p:cNvPicPr>
          <p:nvPr/>
        </p:nvPicPr>
        <p:blipFill>
          <a:blip r:embed="rId3"/>
          <a:stretch>
            <a:fillRect/>
          </a:stretch>
        </p:blipFill>
        <p:spPr>
          <a:xfrm>
            <a:off x="6286500" y="0"/>
            <a:ext cx="5905500" cy="6450676"/>
          </a:xfrm>
          <a:prstGeom prst="rect">
            <a:avLst/>
          </a:prstGeom>
        </p:spPr>
      </p:pic>
      <p:sp>
        <p:nvSpPr>
          <p:cNvPr id="6" name="TextBox 5">
            <a:extLst>
              <a:ext uri="{FF2B5EF4-FFF2-40B4-BE49-F238E27FC236}">
                <a16:creationId xmlns:a16="http://schemas.microsoft.com/office/drawing/2014/main" id="{268DD463-BB3C-406C-90CC-044F3010CDB1}"/>
              </a:ext>
            </a:extLst>
          </p:cNvPr>
          <p:cNvSpPr txBox="1"/>
          <p:nvPr/>
        </p:nvSpPr>
        <p:spPr>
          <a:xfrm>
            <a:off x="3154802" y="5619679"/>
            <a:ext cx="5882396" cy="830997"/>
          </a:xfrm>
          <a:prstGeom prst="rect">
            <a:avLst/>
          </a:prstGeom>
          <a:noFill/>
        </p:spPr>
        <p:txBody>
          <a:bodyPr wrap="square" rtlCol="0">
            <a:spAutoFit/>
          </a:bodyPr>
          <a:lstStyle/>
          <a:p>
            <a:pPr algn="ctr"/>
            <a:r>
              <a:rPr lang="en-US" sz="4800" b="1">
                <a:solidFill>
                  <a:srgbClr val="FF0000"/>
                </a:solidFill>
                <a:highlight>
                  <a:srgbClr val="FFFF00"/>
                </a:highlight>
                <a:latin typeface="Times New Roman" panose="02020603050405020304" pitchFamily="18" charset="0"/>
                <a:cs typeface="Times New Roman" panose="02020603050405020304" pitchFamily="18" charset="0"/>
              </a:rPr>
              <a:t>Khúc khủyu</a:t>
            </a:r>
            <a:endParaRPr lang="en-US" sz="4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49103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7F8961-4183-4453-9F24-8F1F602B719C}"/>
              </a:ext>
            </a:extLst>
          </p:cNvPr>
          <p:cNvSpPr/>
          <p:nvPr/>
        </p:nvSpPr>
        <p:spPr>
          <a:xfrm>
            <a:off x="2593897" y="234736"/>
            <a:ext cx="8927910" cy="7519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defRPr/>
            </a:pPr>
            <a:r>
              <a:rPr lang="en-US" sz="2800" b="1">
                <a:solidFill>
                  <a:prstClr val="black"/>
                </a:solidFill>
                <a:latin typeface="Times New Roman" panose="02020603050405020304" pitchFamily="18" charset="0"/>
                <a:cs typeface="Times New Roman" panose="02020603050405020304" pitchFamily="18" charset="0"/>
              </a:rPr>
              <a:t>a/ Tìm thêm các từ chỉ đặc điểm cho mỗi nhóm dưới đây:</a:t>
            </a:r>
            <a:endParaRPr lang="en-US" sz="2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Table 32">
            <a:extLst>
              <a:ext uri="{FF2B5EF4-FFF2-40B4-BE49-F238E27FC236}">
                <a16:creationId xmlns:a16="http://schemas.microsoft.com/office/drawing/2014/main" id="{A39360B3-6FC2-47E9-8E82-3164A5DB8FE4}"/>
              </a:ext>
            </a:extLst>
          </p:cNvPr>
          <p:cNvGraphicFramePr>
            <a:graphicFrameLocks noGrp="1"/>
          </p:cNvGraphicFramePr>
          <p:nvPr>
            <p:extLst>
              <p:ext uri="{D42A27DB-BD31-4B8C-83A1-F6EECF244321}">
                <p14:modId xmlns:p14="http://schemas.microsoft.com/office/powerpoint/2010/main" val="724072956"/>
              </p:ext>
            </p:extLst>
          </p:nvPr>
        </p:nvGraphicFramePr>
        <p:xfrm>
          <a:off x="2582748" y="1186712"/>
          <a:ext cx="8939059" cy="4480560"/>
        </p:xfrm>
        <a:graphic>
          <a:graphicData uri="http://schemas.openxmlformats.org/drawingml/2006/table">
            <a:tbl>
              <a:tblPr firstRow="1" bandRow="1">
                <a:tableStyleId>{5940675A-B579-460E-94D1-54222C63F5DA}</a:tableStyleId>
              </a:tblPr>
              <a:tblGrid>
                <a:gridCol w="2193668">
                  <a:extLst>
                    <a:ext uri="{9D8B030D-6E8A-4147-A177-3AD203B41FA5}">
                      <a16:colId xmlns:a16="http://schemas.microsoft.com/office/drawing/2014/main" val="2773452854"/>
                    </a:ext>
                  </a:extLst>
                </a:gridCol>
                <a:gridCol w="6745391">
                  <a:extLst>
                    <a:ext uri="{9D8B030D-6E8A-4147-A177-3AD203B41FA5}">
                      <a16:colId xmlns:a16="http://schemas.microsoft.com/office/drawing/2014/main" val="2845735789"/>
                    </a:ext>
                  </a:extLst>
                </a:gridCol>
              </a:tblGrid>
              <a:tr h="432058">
                <a:tc>
                  <a:txBody>
                    <a:bodyPr/>
                    <a:lstStyle/>
                    <a:p>
                      <a:pPr algn="l"/>
                      <a:endParaRPr lang="en-US" sz="2400">
                        <a:latin typeface="Times New Roman" panose="02020603050405020304" pitchFamily="18" charset="0"/>
                        <a:cs typeface="Times New Roman" panose="02020603050405020304" pitchFamily="18" charset="0"/>
                      </a:endParaRPr>
                    </a:p>
                  </a:txBody>
                  <a:tcPr/>
                </a:tc>
                <a:tc>
                  <a:txBody>
                    <a:bodyPr/>
                    <a:lstStyle/>
                    <a:p>
                      <a:pPr algn="ctr"/>
                      <a:r>
                        <a:rPr lang="en-US" sz="2400" b="1">
                          <a:latin typeface="Times New Roman" panose="02020603050405020304" pitchFamily="18" charset="0"/>
                          <a:cs typeface="Times New Roman" panose="02020603050405020304" pitchFamily="18" charset="0"/>
                        </a:rPr>
                        <a:t>TỪ NGỮ CHỈ ĐẶC ĐIỂM</a:t>
                      </a:r>
                    </a:p>
                  </a:txBody>
                  <a:tcPr/>
                </a:tc>
                <a:extLst>
                  <a:ext uri="{0D108BD9-81ED-4DB2-BD59-A6C34878D82A}">
                    <a16:rowId xmlns:a16="http://schemas.microsoft.com/office/drawing/2014/main" val="3465229422"/>
                  </a:ext>
                </a:extLst>
              </a:tr>
              <a:tr h="958812">
                <a:tc>
                  <a:txBody>
                    <a:bodyPr/>
                    <a:lstStyle/>
                    <a:p>
                      <a:pPr algn="ctr"/>
                      <a:r>
                        <a:rPr lang="en-US" sz="3600" b="1">
                          <a:latin typeface="Times New Roman" panose="02020603050405020304" pitchFamily="18" charset="0"/>
                          <a:cs typeface="Times New Roman" panose="02020603050405020304" pitchFamily="18" charset="0"/>
                        </a:rPr>
                        <a:t>Màu sắc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xanh ngát, trắng muốt, </a:t>
                      </a:r>
                      <a:r>
                        <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txBody>
                  <a:tcPr/>
                </a:tc>
                <a:extLst>
                  <a:ext uri="{0D108BD9-81ED-4DB2-BD59-A6C34878D82A}">
                    <a16:rowId xmlns:a16="http://schemas.microsoft.com/office/drawing/2014/main" val="2402959076"/>
                  </a:ext>
                </a:extLst>
              </a:tr>
              <a:tr h="1100858">
                <a:tc>
                  <a:txBody>
                    <a:bodyPr/>
                    <a:lstStyle/>
                    <a:p>
                      <a:pPr algn="ctr"/>
                      <a:r>
                        <a:rPr lang="en-US" sz="3600" b="1">
                          <a:latin typeface="Times New Roman" panose="02020603050405020304" pitchFamily="18" charset="0"/>
                          <a:cs typeface="Times New Roman" panose="02020603050405020304" pitchFamily="18" charset="0"/>
                        </a:rPr>
                        <a:t>Âm thanh</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rì rào, tí tách</a:t>
                      </a:r>
                      <a:r>
                        <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66554038"/>
                  </a:ext>
                </a:extLst>
              </a:tr>
              <a:tr h="1100858">
                <a:tc>
                  <a:txBody>
                    <a:bodyPr/>
                    <a:lstStyle/>
                    <a:p>
                      <a:pPr algn="ctr"/>
                      <a:r>
                        <a:rPr lang="en-US" sz="3600" b="1">
                          <a:latin typeface="Times New Roman" panose="02020603050405020304" pitchFamily="18" charset="0"/>
                          <a:cs typeface="Times New Roman" panose="02020603050405020304" pitchFamily="18" charset="0"/>
                        </a:rPr>
                        <a:t>Hương vị</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Thơm, ngọt</a:t>
                      </a:r>
                      <a:r>
                        <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txBody>
                  <a:tcPr/>
                </a:tc>
                <a:extLst>
                  <a:ext uri="{0D108BD9-81ED-4DB2-BD59-A6C34878D82A}">
                    <a16:rowId xmlns:a16="http://schemas.microsoft.com/office/drawing/2014/main" val="3592368202"/>
                  </a:ext>
                </a:extLst>
              </a:tr>
            </a:tbl>
          </a:graphicData>
        </a:graphic>
      </p:graphicFrame>
      <p:sp>
        <p:nvSpPr>
          <p:cNvPr id="4" name="Rectangle: Rounded Corners 3">
            <a:extLst>
              <a:ext uri="{FF2B5EF4-FFF2-40B4-BE49-F238E27FC236}">
                <a16:creationId xmlns:a16="http://schemas.microsoft.com/office/drawing/2014/main" id="{82CB393C-45E9-4097-AB8B-03EADA1BD5E5}"/>
              </a:ext>
            </a:extLst>
          </p:cNvPr>
          <p:cNvSpPr/>
          <p:nvPr/>
        </p:nvSpPr>
        <p:spPr>
          <a:xfrm>
            <a:off x="2593897" y="5867345"/>
            <a:ext cx="6091569" cy="5236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defRPr/>
            </a:pPr>
            <a:r>
              <a:rPr lang="en-US" sz="2800" b="1">
                <a:solidFill>
                  <a:prstClr val="black"/>
                </a:solidFill>
                <a:latin typeface="Times New Roman" panose="02020603050405020304" pitchFamily="18" charset="0"/>
                <a:cs typeface="Times New Roman" panose="02020603050405020304" pitchFamily="18" charset="0"/>
              </a:rPr>
              <a:t>b/ Đặt một câu với từ ngữ tìm được:</a:t>
            </a:r>
            <a:endParaRPr lang="en-US" sz="2800" b="1" dirty="0">
              <a:solidFill>
                <a:prstClr val="black"/>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2607205-674F-4A8F-ADF0-C8D38CB10ADE}"/>
              </a:ext>
            </a:extLst>
          </p:cNvPr>
          <p:cNvGrpSpPr/>
          <p:nvPr/>
        </p:nvGrpSpPr>
        <p:grpSpPr>
          <a:xfrm>
            <a:off x="-173771" y="-428441"/>
            <a:ext cx="2535972" cy="2435041"/>
            <a:chOff x="-151029" y="-404638"/>
            <a:chExt cx="3145883" cy="3145883"/>
          </a:xfrm>
        </p:grpSpPr>
        <p:pic>
          <p:nvPicPr>
            <p:cNvPr id="8" name="图片 2">
              <a:extLst>
                <a:ext uri="{FF2B5EF4-FFF2-40B4-BE49-F238E27FC236}">
                  <a16:creationId xmlns:a16="http://schemas.microsoft.com/office/drawing/2014/main" id="{00BBBEAF-1E34-488B-8F67-FE732C1563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9" name="TextBox 8">
              <a:extLst>
                <a:ext uri="{FF2B5EF4-FFF2-40B4-BE49-F238E27FC236}">
                  <a16:creationId xmlns:a16="http://schemas.microsoft.com/office/drawing/2014/main" id="{EBBDA7CD-0356-45A7-9B4E-5317BB95F930}"/>
                </a:ext>
              </a:extLst>
            </p:cNvPr>
            <p:cNvSpPr txBox="1"/>
            <p:nvPr/>
          </p:nvSpPr>
          <p:spPr>
            <a:xfrm>
              <a:off x="616736" y="926530"/>
              <a:ext cx="1615191" cy="755484"/>
            </a:xfrm>
            <a:prstGeom prst="rect">
              <a:avLst/>
            </a:prstGeom>
            <a:noFill/>
          </p:spPr>
          <p:txBody>
            <a:bodyPr wrap="square" rtlCol="0">
              <a:spAutoFit/>
            </a:bodyPr>
            <a:lstStyle/>
            <a:p>
              <a:r>
                <a:rPr lang="en-US" sz="3200" b="1" dirty="0">
                  <a:solidFill>
                    <a:schemeClr val="bg1"/>
                  </a:solidFill>
                  <a:latin typeface="Cambria" panose="02040503050406030204" pitchFamily="18" charset="0"/>
                </a:rPr>
                <a:t>BÀI 2: </a:t>
              </a:r>
            </a:p>
          </p:txBody>
        </p:sp>
      </p:grpSp>
    </p:spTree>
    <p:extLst>
      <p:ext uri="{BB962C8B-B14F-4D97-AF65-F5344CB8AC3E}">
        <p14:creationId xmlns:p14="http://schemas.microsoft.com/office/powerpoint/2010/main" val="1346494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82E595F-1C8E-F2DE-A313-ADB52F7E86B6}"/>
              </a:ext>
            </a:extLst>
          </p:cNvPr>
          <p:cNvSpPr/>
          <p:nvPr/>
        </p:nvSpPr>
        <p:spPr>
          <a:xfrm>
            <a:off x="2836531" y="1747921"/>
            <a:ext cx="8075980" cy="656131"/>
          </a:xfrm>
          <a:prstGeom prst="roundRect">
            <a:avLst/>
          </a:prstGeom>
          <a:solidFill>
            <a:schemeClr val="bg1"/>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C464646-81AE-DB82-8DB7-BAA6F8CE5CF9}"/>
              </a:ext>
            </a:extLst>
          </p:cNvPr>
          <p:cNvGrpSpPr/>
          <p:nvPr/>
        </p:nvGrpSpPr>
        <p:grpSpPr>
          <a:xfrm>
            <a:off x="-173089" y="-310274"/>
            <a:ext cx="3145883" cy="3145883"/>
            <a:chOff x="-188352" y="-329993"/>
            <a:chExt cx="3145883" cy="3145883"/>
          </a:xfrm>
        </p:grpSpPr>
        <p:pic>
          <p:nvPicPr>
            <p:cNvPr id="3" name="图片 2">
              <a:extLst>
                <a:ext uri="{FF2B5EF4-FFF2-40B4-BE49-F238E27FC236}">
                  <a16:creationId xmlns:a16="http://schemas.microsoft.com/office/drawing/2014/main" id="{A6795418-8AE6-78A5-8D93-F31EB5883C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8352" y="-329993"/>
              <a:ext cx="3145883" cy="3145883"/>
            </a:xfrm>
            <a:prstGeom prst="rect">
              <a:avLst/>
            </a:prstGeom>
          </p:spPr>
        </p:pic>
        <p:sp>
          <p:nvSpPr>
            <p:cNvPr id="4" name="TextBox 3">
              <a:extLst>
                <a:ext uri="{FF2B5EF4-FFF2-40B4-BE49-F238E27FC236}">
                  <a16:creationId xmlns:a16="http://schemas.microsoft.com/office/drawing/2014/main" id="{B4C2AECF-E714-EF69-0AAD-E1E903E9D5E2}"/>
                </a:ext>
              </a:extLst>
            </p:cNvPr>
            <p:cNvSpPr txBox="1"/>
            <p:nvPr/>
          </p:nvSpPr>
          <p:spPr>
            <a:xfrm>
              <a:off x="616736" y="926529"/>
              <a:ext cx="1968760" cy="769441"/>
            </a:xfrm>
            <a:prstGeom prst="rect">
              <a:avLst/>
            </a:prstGeom>
            <a:noFill/>
          </p:spPr>
          <p:txBody>
            <a:bodyPr wrap="square" rtlCol="0">
              <a:spAutoFit/>
            </a:bodyPr>
            <a:lstStyle/>
            <a:p>
              <a:r>
                <a:rPr lang="en-US" sz="4400" b="1" dirty="0">
                  <a:solidFill>
                    <a:schemeClr val="bg1"/>
                  </a:solidFill>
                  <a:latin typeface="Cambria" panose="02040503050406030204" pitchFamily="18" charset="0"/>
                </a:rPr>
                <a:t>BÀI 3: </a:t>
              </a:r>
            </a:p>
          </p:txBody>
        </p:sp>
      </p:grpSp>
      <p:sp>
        <p:nvSpPr>
          <p:cNvPr id="5" name="TextBox 4">
            <a:extLst>
              <a:ext uri="{FF2B5EF4-FFF2-40B4-BE49-F238E27FC236}">
                <a16:creationId xmlns:a16="http://schemas.microsoft.com/office/drawing/2014/main" id="{95BC54AA-31A3-0014-FCDF-CDF03D5D223F}"/>
              </a:ext>
            </a:extLst>
          </p:cNvPr>
          <p:cNvSpPr txBox="1"/>
          <p:nvPr/>
        </p:nvSpPr>
        <p:spPr>
          <a:xfrm>
            <a:off x="2557504" y="165444"/>
            <a:ext cx="9228248" cy="1446550"/>
          </a:xfrm>
          <a:prstGeom prst="rect">
            <a:avLst/>
          </a:prstGeom>
          <a:noFill/>
        </p:spPr>
        <p:txBody>
          <a:bodyPr wrap="square" rtlCol="0">
            <a:spAutoFit/>
          </a:bodyPr>
          <a:lstStyle/>
          <a:p>
            <a:pPr algn="ctr">
              <a:defRPr/>
            </a:pPr>
            <a:r>
              <a:rPr lang="en-US" sz="4400" b="1" dirty="0" err="1">
                <a:solidFill>
                  <a:prstClr val="black"/>
                </a:solidFill>
                <a:latin typeface="Cambria" panose="02040503050406030204" pitchFamily="18" charset="0"/>
              </a:rPr>
              <a:t>Chọn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từ</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chỉ</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đặc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điểm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trong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khung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thay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cho</a:t>
            </a:r>
            <a:r>
              <a:rPr lang="en-US" sz="4400" b="1" dirty="0">
                <a:solidFill>
                  <a:prstClr val="black"/>
                </a:solidFill>
                <a:latin typeface="Cambria" panose="02040503050406030204" pitchFamily="18" charset="0"/>
              </a:rPr>
              <a:t> ô </a:t>
            </a:r>
            <a:r>
              <a:rPr lang="en-US" sz="4400" b="1" dirty="0" err="1">
                <a:solidFill>
                  <a:prstClr val="black"/>
                </a:solidFill>
                <a:latin typeface="Cambria" panose="02040503050406030204" pitchFamily="18" charset="0"/>
              </a:rPr>
              <a:t>vuông</a:t>
            </a:r>
            <a:endParaRPr lang="en-US" sz="4400" b="1" dirty="0">
              <a:solidFill>
                <a:prstClr val="black"/>
              </a:solidFill>
              <a:latin typeface="Cambria" panose="02040503050406030204" pitchFamily="18" charset="0"/>
            </a:endParaRPr>
          </a:p>
        </p:txBody>
      </p:sp>
      <p:sp>
        <p:nvSpPr>
          <p:cNvPr id="10" name="TextBox 9">
            <a:extLst>
              <a:ext uri="{FF2B5EF4-FFF2-40B4-BE49-F238E27FC236}">
                <a16:creationId xmlns:a16="http://schemas.microsoft.com/office/drawing/2014/main" id="{83E5EFD1-53DA-A122-945F-4C5D065E5399}"/>
              </a:ext>
            </a:extLst>
          </p:cNvPr>
          <p:cNvSpPr txBox="1"/>
          <p:nvPr/>
        </p:nvSpPr>
        <p:spPr>
          <a:xfrm>
            <a:off x="867690" y="2731914"/>
            <a:ext cx="10617576" cy="3323987"/>
          </a:xfrm>
          <a:prstGeom prst="rect">
            <a:avLst/>
          </a:prstGeom>
          <a:noFill/>
        </p:spPr>
        <p:txBody>
          <a:bodyPr wrap="square" rtlCol="0">
            <a:spAutoFit/>
          </a:bodyPr>
          <a:lstStyle/>
          <a:p>
            <a:pPr algn="just">
              <a:defRPr/>
            </a:pP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Buổi</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sáng</a:t>
            </a:r>
            <a:r>
              <a:rPr lang="en-US" sz="3000" b="1" dirty="0">
                <a:solidFill>
                  <a:prstClr val="black"/>
                </a:solidFill>
                <a:latin typeface="Cambria" panose="02040503050406030204" pitchFamily="18" charset="0"/>
              </a:rPr>
              <a:t>, Nam </a:t>
            </a:r>
            <a:r>
              <a:rPr lang="en-US" sz="3000" b="1" dirty="0" err="1">
                <a:solidFill>
                  <a:prstClr val="black"/>
                </a:solidFill>
                <a:latin typeface="Cambria" panose="02040503050406030204" pitchFamily="18" charset="0"/>
              </a:rPr>
              <a:t>đạp</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xe</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tới</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trường</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trên</a:t>
            </a:r>
            <a:r>
              <a:rPr lang="en-US" sz="3000" b="1" dirty="0">
                <a:solidFill>
                  <a:prstClr val="black"/>
                </a:solidFill>
                <a:latin typeface="Cambria" panose="02040503050406030204" pitchFamily="18" charset="0"/>
              </a:rPr>
              <a:t> con </a:t>
            </a:r>
            <a:r>
              <a:rPr lang="en-US" sz="3000" b="1" dirty="0" err="1">
                <a:solidFill>
                  <a:prstClr val="black"/>
                </a:solidFill>
                <a:latin typeface="Cambria" panose="02040503050406030204" pitchFamily="18" charset="0"/>
              </a:rPr>
              <a:t>đường</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quen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thuộc</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Hè</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đã</a:t>
            </a:r>
            <a:r>
              <a:rPr lang="en-US" sz="3000" b="1" dirty="0">
                <a:solidFill>
                  <a:prstClr val="black"/>
                </a:solidFill>
                <a:latin typeface="Cambria" panose="02040503050406030204" pitchFamily="18" charset="0"/>
              </a:rPr>
              <a:t> sang, </a:t>
            </a:r>
            <a:r>
              <a:rPr lang="en-US" sz="3000" b="1" dirty="0" err="1">
                <a:solidFill>
                  <a:prstClr val="black"/>
                </a:solidFill>
                <a:latin typeface="Cambria" panose="02040503050406030204" pitchFamily="18" charset="0"/>
              </a:rPr>
              <a:t>mấy</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cành</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phượng</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vĩ</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nở</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hoa</a:t>
            </a:r>
            <a:r>
              <a:rPr lang="en-US" sz="3000" b="1" dirty="0">
                <a:solidFill>
                  <a:prstClr val="black"/>
                </a:solidFill>
                <a:latin typeface="Cambria" panose="02040503050406030204" pitchFamily="18" charset="0"/>
              </a:rPr>
              <a:t>                . </a:t>
            </a:r>
            <a:r>
              <a:rPr lang="en-US" sz="3000" b="1" dirty="0" err="1">
                <a:solidFill>
                  <a:prstClr val="black"/>
                </a:solidFill>
                <a:latin typeface="Cambria" panose="02040503050406030204" pitchFamily="18" charset="0"/>
              </a:rPr>
              <a:t>Tiếng</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ve</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kêu</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giữa</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những</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tán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lá</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sấu</a:t>
            </a:r>
            <a:r>
              <a:rPr lang="en-US" sz="3000" b="1" dirty="0">
                <a:solidFill>
                  <a:prstClr val="black"/>
                </a:solidFill>
                <a:latin typeface="Cambria" panose="02040503050406030204" pitchFamily="18" charset="0"/>
              </a:rPr>
              <a:t>                   . </a:t>
            </a:r>
            <a:r>
              <a:rPr lang="en-US" sz="3000" b="1" dirty="0" err="1">
                <a:solidFill>
                  <a:prstClr val="black"/>
                </a:solidFill>
                <a:latin typeface="Cambria" panose="02040503050406030204" pitchFamily="18" charset="0"/>
              </a:rPr>
              <a:t>Gần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đến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trường</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khung</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cảnh</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hẳn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lên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Mấy</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em</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bé</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lớp</a:t>
            </a:r>
            <a:r>
              <a:rPr lang="en-US" sz="3000" b="1" dirty="0">
                <a:solidFill>
                  <a:prstClr val="black"/>
                </a:solidFill>
                <a:latin typeface="Cambria" panose="02040503050406030204" pitchFamily="18" charset="0"/>
              </a:rPr>
              <a:t> 1 chia </a:t>
            </a:r>
            <a:r>
              <a:rPr lang="en-US" sz="3000" b="1" dirty="0" err="1">
                <a:solidFill>
                  <a:prstClr val="black"/>
                </a:solidFill>
                <a:latin typeface="Cambria" panose="02040503050406030204" pitchFamily="18" charset="0"/>
              </a:rPr>
              <a:t>tay</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mẹ</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vào</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lớp</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vừa</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đi</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vừa</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ngoái</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lại</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Mẹ</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ơi</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chiều</a:t>
            </a:r>
            <a:r>
              <a:rPr lang="en-US" sz="3000" b="1" dirty="0">
                <a:solidFill>
                  <a:prstClr val="black"/>
                </a:solidFill>
                <a:latin typeface="Cambria" panose="02040503050406030204" pitchFamily="18" charset="0"/>
              </a:rPr>
              <a:t> nay </a:t>
            </a:r>
            <a:r>
              <a:rPr lang="en-US" sz="3000" b="1" dirty="0" err="1">
                <a:solidFill>
                  <a:prstClr val="black"/>
                </a:solidFill>
                <a:latin typeface="Cambria" panose="02040503050406030204" pitchFamily="18" charset="0"/>
              </a:rPr>
              <a:t>mẹ</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đón</a:t>
            </a:r>
            <a:r>
              <a:rPr lang="en-US" sz="3000" b="1" dirty="0">
                <a:solidFill>
                  <a:prstClr val="black"/>
                </a:solidFill>
                <a:latin typeface="Cambria" panose="02040503050406030204" pitchFamily="18" charset="0"/>
              </a:rPr>
              <a:t> con                 </a:t>
            </a:r>
            <a:r>
              <a:rPr lang="en-US" sz="3000" b="1" dirty="0" err="1">
                <a:solidFill>
                  <a:prstClr val="black"/>
                </a:solidFill>
                <a:latin typeface="Cambria" panose="02040503050406030204" pitchFamily="18" charset="0"/>
              </a:rPr>
              <a:t>nhé</a:t>
            </a:r>
            <a:r>
              <a:rPr lang="en-US" sz="3000" b="1" dirty="0">
                <a:solidFill>
                  <a:prstClr val="black"/>
                </a:solidFill>
                <a:latin typeface="Cambria" panose="02040503050406030204" pitchFamily="18" charset="0"/>
              </a:rPr>
              <a:t>!”.</a:t>
            </a:r>
          </a:p>
          <a:p>
            <a:pPr algn="r">
              <a:defRPr/>
            </a:pPr>
            <a:r>
              <a:rPr lang="en-US" sz="3000" b="1" dirty="0">
                <a:solidFill>
                  <a:prstClr val="black"/>
                </a:solidFill>
                <a:latin typeface="Cambria" panose="02040503050406030204" pitchFamily="18" charset="0"/>
              </a:rPr>
              <a:t> (</a:t>
            </a:r>
            <a:r>
              <a:rPr lang="en-US" sz="3000" b="1" i="1" dirty="0">
                <a:solidFill>
                  <a:prstClr val="black"/>
                </a:solidFill>
                <a:latin typeface="Cambria" panose="02040503050406030204" pitchFamily="18" charset="0"/>
              </a:rPr>
              <a:t>Theo </a:t>
            </a:r>
            <a:r>
              <a:rPr lang="en-US" sz="3000" b="1" dirty="0">
                <a:solidFill>
                  <a:prstClr val="black"/>
                </a:solidFill>
                <a:latin typeface="Cambria" panose="02040503050406030204" pitchFamily="18" charset="0"/>
              </a:rPr>
              <a:t>Kim </a:t>
            </a:r>
            <a:r>
              <a:rPr lang="en-US" sz="3000" b="1" dirty="0" err="1">
                <a:solidFill>
                  <a:prstClr val="black"/>
                </a:solidFill>
                <a:latin typeface="Cambria" panose="02040503050406030204" pitchFamily="18" charset="0"/>
              </a:rPr>
              <a:t>Ngân</a:t>
            </a:r>
            <a:r>
              <a:rPr lang="en-US" sz="3000" b="1" dirty="0">
                <a:solidFill>
                  <a:prstClr val="black"/>
                </a:solidFill>
                <a:latin typeface="Cambria" panose="02040503050406030204" pitchFamily="18" charset="0"/>
              </a:rPr>
              <a:t>)</a:t>
            </a:r>
          </a:p>
        </p:txBody>
      </p:sp>
      <p:sp>
        <p:nvSpPr>
          <p:cNvPr id="7" name="Rectangle 6">
            <a:extLst>
              <a:ext uri="{FF2B5EF4-FFF2-40B4-BE49-F238E27FC236}">
                <a16:creationId xmlns:a16="http://schemas.microsoft.com/office/drawing/2014/main" id="{5BDD8015-A0FE-B360-3236-899E094AB2F7}"/>
              </a:ext>
            </a:extLst>
          </p:cNvPr>
          <p:cNvSpPr/>
          <p:nvPr/>
        </p:nvSpPr>
        <p:spPr>
          <a:xfrm>
            <a:off x="3214540" y="3713637"/>
            <a:ext cx="1736103" cy="461914"/>
          </a:xfrm>
          <a:prstGeom prst="rect">
            <a:avLst/>
          </a:prstGeom>
          <a:solidFill>
            <a:srgbClr val="FCE1E8"/>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67413-0EDA-AA06-6D58-F1F405C49AD3}"/>
              </a:ext>
            </a:extLst>
          </p:cNvPr>
          <p:cNvSpPr/>
          <p:nvPr/>
        </p:nvSpPr>
        <p:spPr>
          <a:xfrm>
            <a:off x="8877427" y="3713636"/>
            <a:ext cx="1736103" cy="461915"/>
          </a:xfrm>
          <a:prstGeom prst="rect">
            <a:avLst/>
          </a:prstGeom>
          <a:solidFill>
            <a:srgbClr val="FCE1E8"/>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19B15A-56A9-7129-C805-EF95F1DE518A}"/>
              </a:ext>
            </a:extLst>
          </p:cNvPr>
          <p:cNvSpPr/>
          <p:nvPr/>
        </p:nvSpPr>
        <p:spPr>
          <a:xfrm>
            <a:off x="9482313" y="3207469"/>
            <a:ext cx="1736103" cy="461915"/>
          </a:xfrm>
          <a:prstGeom prst="rect">
            <a:avLst/>
          </a:prstGeom>
          <a:solidFill>
            <a:srgbClr val="FCE1E8"/>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6212BC-B6A5-0479-471B-223C138516A6}"/>
              </a:ext>
            </a:extLst>
          </p:cNvPr>
          <p:cNvSpPr/>
          <p:nvPr/>
        </p:nvSpPr>
        <p:spPr>
          <a:xfrm>
            <a:off x="5335286" y="4162949"/>
            <a:ext cx="1837833" cy="461915"/>
          </a:xfrm>
          <a:prstGeom prst="rect">
            <a:avLst/>
          </a:prstGeom>
          <a:solidFill>
            <a:srgbClr val="FCE1E8"/>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D270A3-6DC4-B567-B773-D7AA3AE7C524}"/>
              </a:ext>
            </a:extLst>
          </p:cNvPr>
          <p:cNvSpPr/>
          <p:nvPr/>
        </p:nvSpPr>
        <p:spPr>
          <a:xfrm>
            <a:off x="3794779" y="5111648"/>
            <a:ext cx="1193095" cy="461915"/>
          </a:xfrm>
          <a:prstGeom prst="rect">
            <a:avLst/>
          </a:prstGeom>
          <a:solidFill>
            <a:srgbClr val="FCE1E8"/>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BEA223-8DB8-6D86-7AD3-25010143340C}"/>
              </a:ext>
            </a:extLst>
          </p:cNvPr>
          <p:cNvSpPr txBox="1"/>
          <p:nvPr/>
        </p:nvSpPr>
        <p:spPr>
          <a:xfrm>
            <a:off x="2929539" y="1789835"/>
            <a:ext cx="1768188" cy="553998"/>
          </a:xfrm>
          <a:prstGeom prst="rect">
            <a:avLst/>
          </a:prstGeom>
          <a:noFill/>
        </p:spPr>
        <p:txBody>
          <a:bodyPr wrap="square" rtlCol="0">
            <a:spAutoFit/>
          </a:bodyPr>
          <a:lstStyle/>
          <a:p>
            <a:pPr>
              <a:defRPr/>
            </a:pPr>
            <a:r>
              <a:rPr lang="en-US" sz="3000" b="1" dirty="0" err="1">
                <a:solidFill>
                  <a:srgbClr val="00B0F0"/>
                </a:solidFill>
                <a:latin typeface="Cambria" panose="02040503050406030204" pitchFamily="18" charset="0"/>
              </a:rPr>
              <a:t>xanh</a:t>
            </a:r>
            <a:r>
              <a:rPr lang="en-US" sz="3000" b="1" dirty="0">
                <a:solidFill>
                  <a:srgbClr val="00B0F0"/>
                </a:solidFill>
                <a:latin typeface="Cambria" panose="02040503050406030204" pitchFamily="18" charset="0"/>
              </a:rPr>
              <a:t> um</a:t>
            </a:r>
          </a:p>
        </p:txBody>
      </p:sp>
      <p:sp>
        <p:nvSpPr>
          <p:cNvPr id="11" name="TextBox 10">
            <a:extLst>
              <a:ext uri="{FF2B5EF4-FFF2-40B4-BE49-F238E27FC236}">
                <a16:creationId xmlns:a16="http://schemas.microsoft.com/office/drawing/2014/main" id="{B51DA181-D0DC-C36B-DB81-A5D667597847}"/>
              </a:ext>
            </a:extLst>
          </p:cNvPr>
          <p:cNvSpPr txBox="1"/>
          <p:nvPr/>
        </p:nvSpPr>
        <p:spPr>
          <a:xfrm>
            <a:off x="4632111" y="1776310"/>
            <a:ext cx="2142551" cy="553998"/>
          </a:xfrm>
          <a:prstGeom prst="rect">
            <a:avLst/>
          </a:prstGeom>
          <a:noFill/>
        </p:spPr>
        <p:txBody>
          <a:bodyPr wrap="square" rtlCol="0">
            <a:spAutoFit/>
          </a:bodyPr>
          <a:lstStyle/>
          <a:p>
            <a:pPr>
              <a:defRPr/>
            </a:pPr>
            <a:r>
              <a:rPr lang="en-US" sz="3000" b="1" dirty="0" err="1">
                <a:solidFill>
                  <a:srgbClr val="00B0F0"/>
                </a:solidFill>
                <a:latin typeface="Cambria" panose="02040503050406030204" pitchFamily="18" charset="0"/>
              </a:rPr>
              <a:t>nhộn</a:t>
            </a:r>
            <a:r>
              <a:rPr lang="en-US" sz="3000" b="1" dirty="0">
                <a:solidFill>
                  <a:srgbClr val="00B0F0"/>
                </a:solidFill>
                <a:latin typeface="Cambria" panose="02040503050406030204" pitchFamily="18" charset="0"/>
              </a:rPr>
              <a:t> </a:t>
            </a:r>
            <a:r>
              <a:rPr lang="en-US" sz="3000" b="1" dirty="0" err="1">
                <a:solidFill>
                  <a:srgbClr val="00B0F0"/>
                </a:solidFill>
                <a:latin typeface="Cambria" panose="02040503050406030204" pitchFamily="18" charset="0"/>
              </a:rPr>
              <a:t>nhịp</a:t>
            </a:r>
            <a:endParaRPr lang="en-US" sz="3000" b="1" dirty="0">
              <a:solidFill>
                <a:srgbClr val="00B0F0"/>
              </a:solidFill>
              <a:latin typeface="Cambria" panose="02040503050406030204" pitchFamily="18" charset="0"/>
            </a:endParaRPr>
          </a:p>
        </p:txBody>
      </p:sp>
      <p:sp>
        <p:nvSpPr>
          <p:cNvPr id="13" name="TextBox 12">
            <a:extLst>
              <a:ext uri="{FF2B5EF4-FFF2-40B4-BE49-F238E27FC236}">
                <a16:creationId xmlns:a16="http://schemas.microsoft.com/office/drawing/2014/main" id="{EA5458DE-52CD-1B30-3DC6-B99B3757D085}"/>
              </a:ext>
            </a:extLst>
          </p:cNvPr>
          <p:cNvSpPr txBox="1"/>
          <p:nvPr/>
        </p:nvSpPr>
        <p:spPr>
          <a:xfrm>
            <a:off x="6518981" y="1773336"/>
            <a:ext cx="1461591" cy="553998"/>
          </a:xfrm>
          <a:prstGeom prst="rect">
            <a:avLst/>
          </a:prstGeom>
          <a:noFill/>
        </p:spPr>
        <p:txBody>
          <a:bodyPr wrap="square">
            <a:spAutoFit/>
          </a:bodyPr>
          <a:lstStyle/>
          <a:p>
            <a:r>
              <a:rPr kumimoji="0" lang="en-US" sz="3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srgbClr val="00B0F0"/>
                </a:solidFill>
                <a:effectLst/>
                <a:uLnTx/>
                <a:uFillTx/>
                <a:latin typeface="Cambria" panose="02040503050406030204" pitchFamily="18" charset="0"/>
                <a:ea typeface="+mn-ea"/>
                <a:cs typeface="+mn-cs"/>
              </a:rPr>
              <a:t>đỏ</a:t>
            </a:r>
            <a:r>
              <a:rPr kumimoji="0" lang="en-US" sz="3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srgbClr val="00B0F0"/>
                </a:solidFill>
                <a:effectLst/>
                <a:uLnTx/>
                <a:uFillTx/>
                <a:latin typeface="Cambria" panose="02040503050406030204" pitchFamily="18" charset="0"/>
                <a:ea typeface="+mn-ea"/>
                <a:cs typeface="+mn-cs"/>
              </a:rPr>
              <a:t>rực</a:t>
            </a:r>
            <a:endParaRPr lang="en-US" dirty="0">
              <a:solidFill>
                <a:srgbClr val="00B0F0"/>
              </a:solidFill>
            </a:endParaRPr>
          </a:p>
        </p:txBody>
      </p:sp>
      <p:sp>
        <p:nvSpPr>
          <p:cNvPr id="15" name="TextBox 14">
            <a:extLst>
              <a:ext uri="{FF2B5EF4-FFF2-40B4-BE49-F238E27FC236}">
                <a16:creationId xmlns:a16="http://schemas.microsoft.com/office/drawing/2014/main" id="{3DC11431-4FB3-42FB-8754-81F98303BD6C}"/>
              </a:ext>
            </a:extLst>
          </p:cNvPr>
          <p:cNvSpPr txBox="1"/>
          <p:nvPr/>
        </p:nvSpPr>
        <p:spPr>
          <a:xfrm>
            <a:off x="7980572" y="1781379"/>
            <a:ext cx="1619145" cy="553998"/>
          </a:xfrm>
          <a:prstGeom prst="rect">
            <a:avLst/>
          </a:prstGeom>
          <a:noFill/>
        </p:spPr>
        <p:txBody>
          <a:bodyPr wrap="square">
            <a:spAutoFit/>
          </a:bodyPr>
          <a:lstStyle/>
          <a:p>
            <a:r>
              <a:rPr kumimoji="0" lang="en-US" sz="3000" b="1" i="0" u="none" strike="noStrike" kern="1200" cap="none" spc="0" normalizeH="0" baseline="0" noProof="0" dirty="0" err="1">
                <a:ln>
                  <a:noFill/>
                </a:ln>
                <a:solidFill>
                  <a:srgbClr val="00B0F0"/>
                </a:solidFill>
                <a:effectLst/>
                <a:uLnTx/>
                <a:uFillTx/>
                <a:latin typeface="Cambria" panose="02040503050406030204" pitchFamily="18" charset="0"/>
                <a:ea typeface="+mn-ea"/>
                <a:cs typeface="+mn-cs"/>
              </a:rPr>
              <a:t>râm</a:t>
            </a:r>
            <a:r>
              <a:rPr kumimoji="0" lang="en-US" sz="3000" b="1" i="0" u="none" strike="noStrike" kern="1200" cap="none" spc="0" normalizeH="0" baseline="0" noProof="0" dirty="0">
                <a:ln>
                  <a:noFill/>
                </a:ln>
                <a:solidFill>
                  <a:srgbClr val="00B0F0"/>
                </a:solidFill>
                <a:effectLst/>
                <a:uLnTx/>
                <a:uFillTx/>
                <a:latin typeface="Cambria" panose="02040503050406030204" pitchFamily="18" charset="0"/>
                <a:ea typeface="+mn-ea"/>
                <a:cs typeface="+mn-cs"/>
              </a:rPr>
              <a:t> ran</a:t>
            </a:r>
            <a:endParaRPr lang="en-US" dirty="0">
              <a:solidFill>
                <a:srgbClr val="00B0F0"/>
              </a:solidFill>
            </a:endParaRPr>
          </a:p>
        </p:txBody>
      </p:sp>
      <p:sp>
        <p:nvSpPr>
          <p:cNvPr id="17" name="TextBox 16">
            <a:extLst>
              <a:ext uri="{FF2B5EF4-FFF2-40B4-BE49-F238E27FC236}">
                <a16:creationId xmlns:a16="http://schemas.microsoft.com/office/drawing/2014/main" id="{E1ABA3D1-7CB1-CE65-4295-021FC2E12668}"/>
              </a:ext>
            </a:extLst>
          </p:cNvPr>
          <p:cNvSpPr txBox="1"/>
          <p:nvPr/>
        </p:nvSpPr>
        <p:spPr>
          <a:xfrm>
            <a:off x="9599717" y="1755964"/>
            <a:ext cx="1140043" cy="553998"/>
          </a:xfrm>
          <a:prstGeom prst="rect">
            <a:avLst/>
          </a:prstGeom>
          <a:noFill/>
        </p:spPr>
        <p:txBody>
          <a:bodyPr wrap="square">
            <a:spAutoFit/>
          </a:bodyPr>
          <a:lstStyle/>
          <a:p>
            <a:r>
              <a:rPr kumimoji="0" lang="en-US" sz="3000" b="1" i="0" u="none" strike="noStrike" kern="1200" cap="none" spc="0" normalizeH="0" baseline="0" noProof="0" dirty="0" err="1">
                <a:ln>
                  <a:noFill/>
                </a:ln>
                <a:solidFill>
                  <a:srgbClr val="00B0F0"/>
                </a:solidFill>
                <a:effectLst/>
                <a:uLnTx/>
                <a:uFillTx/>
                <a:latin typeface="Cambria" panose="02040503050406030204" pitchFamily="18" charset="0"/>
                <a:ea typeface="+mn-ea"/>
                <a:cs typeface="+mn-cs"/>
              </a:rPr>
              <a:t>sớm</a:t>
            </a:r>
            <a:endParaRPr lang="en-US" dirty="0">
              <a:solidFill>
                <a:srgbClr val="00B0F0"/>
              </a:solidFill>
            </a:endParaRPr>
          </a:p>
        </p:txBody>
      </p:sp>
      <p:sp>
        <p:nvSpPr>
          <p:cNvPr id="18" name="TextBox 17">
            <a:extLst>
              <a:ext uri="{FF2B5EF4-FFF2-40B4-BE49-F238E27FC236}">
                <a16:creationId xmlns:a16="http://schemas.microsoft.com/office/drawing/2014/main" id="{35470DA5-DDC6-7045-2151-65DF7FA03D86}"/>
              </a:ext>
            </a:extLst>
          </p:cNvPr>
          <p:cNvSpPr txBox="1"/>
          <p:nvPr/>
        </p:nvSpPr>
        <p:spPr>
          <a:xfrm>
            <a:off x="4459360" y="1812967"/>
            <a:ext cx="354597" cy="553998"/>
          </a:xfrm>
          <a:prstGeom prst="rect">
            <a:avLst/>
          </a:prstGeom>
          <a:noFill/>
        </p:spPr>
        <p:txBody>
          <a:bodyPr wrap="square" rtlCol="0">
            <a:spAutoFit/>
          </a:bodyPr>
          <a:lstStyle/>
          <a:p>
            <a:pPr>
              <a:defRPr/>
            </a:pPr>
            <a:r>
              <a:rPr lang="en-US" sz="3000" b="1" dirty="0">
                <a:latin typeface="Cambria" panose="02040503050406030204" pitchFamily="18" charset="0"/>
              </a:rPr>
              <a:t>,</a:t>
            </a:r>
          </a:p>
        </p:txBody>
      </p:sp>
      <p:sp>
        <p:nvSpPr>
          <p:cNvPr id="20" name="TextBox 19">
            <a:extLst>
              <a:ext uri="{FF2B5EF4-FFF2-40B4-BE49-F238E27FC236}">
                <a16:creationId xmlns:a16="http://schemas.microsoft.com/office/drawing/2014/main" id="{9FF433F5-ADAA-DCE3-4029-3D5F16D6D6F6}"/>
              </a:ext>
            </a:extLst>
          </p:cNvPr>
          <p:cNvSpPr txBox="1"/>
          <p:nvPr/>
        </p:nvSpPr>
        <p:spPr>
          <a:xfrm>
            <a:off x="6472408" y="1855642"/>
            <a:ext cx="354597" cy="553998"/>
          </a:xfrm>
          <a:prstGeom prst="rect">
            <a:avLst/>
          </a:prstGeom>
          <a:noFill/>
        </p:spPr>
        <p:txBody>
          <a:bodyPr wrap="square" rtlCol="0">
            <a:spAutoFit/>
          </a:bodyPr>
          <a:lstStyle/>
          <a:p>
            <a:pPr>
              <a:defRPr/>
            </a:pPr>
            <a:r>
              <a:rPr lang="en-US" sz="3000" b="1" dirty="0">
                <a:latin typeface="Cambria" panose="02040503050406030204" pitchFamily="18" charset="0"/>
              </a:rPr>
              <a:t>,</a:t>
            </a:r>
          </a:p>
        </p:txBody>
      </p:sp>
      <p:sp>
        <p:nvSpPr>
          <p:cNvPr id="21" name="TextBox 20">
            <a:extLst>
              <a:ext uri="{FF2B5EF4-FFF2-40B4-BE49-F238E27FC236}">
                <a16:creationId xmlns:a16="http://schemas.microsoft.com/office/drawing/2014/main" id="{4AA848BB-B26F-BBB7-05E4-0A5B5D3D694E}"/>
              </a:ext>
            </a:extLst>
          </p:cNvPr>
          <p:cNvSpPr txBox="1"/>
          <p:nvPr/>
        </p:nvSpPr>
        <p:spPr>
          <a:xfrm>
            <a:off x="7781869" y="1850054"/>
            <a:ext cx="354597" cy="553998"/>
          </a:xfrm>
          <a:prstGeom prst="rect">
            <a:avLst/>
          </a:prstGeom>
          <a:noFill/>
        </p:spPr>
        <p:txBody>
          <a:bodyPr wrap="square" rtlCol="0">
            <a:spAutoFit/>
          </a:bodyPr>
          <a:lstStyle/>
          <a:p>
            <a:pPr>
              <a:defRPr/>
            </a:pPr>
            <a:r>
              <a:rPr lang="en-US" sz="3000" b="1" dirty="0">
                <a:latin typeface="Cambria" panose="02040503050406030204" pitchFamily="18" charset="0"/>
              </a:rPr>
              <a:t>,</a:t>
            </a:r>
          </a:p>
        </p:txBody>
      </p:sp>
      <p:sp>
        <p:nvSpPr>
          <p:cNvPr id="22" name="TextBox 21">
            <a:extLst>
              <a:ext uri="{FF2B5EF4-FFF2-40B4-BE49-F238E27FC236}">
                <a16:creationId xmlns:a16="http://schemas.microsoft.com/office/drawing/2014/main" id="{7515A09D-B54F-0C8F-E780-2DE84E94B061}"/>
              </a:ext>
            </a:extLst>
          </p:cNvPr>
          <p:cNvSpPr txBox="1"/>
          <p:nvPr/>
        </p:nvSpPr>
        <p:spPr>
          <a:xfrm>
            <a:off x="9429685" y="1789835"/>
            <a:ext cx="354597" cy="553998"/>
          </a:xfrm>
          <a:prstGeom prst="rect">
            <a:avLst/>
          </a:prstGeom>
          <a:noFill/>
        </p:spPr>
        <p:txBody>
          <a:bodyPr wrap="square" rtlCol="0">
            <a:spAutoFit/>
          </a:bodyPr>
          <a:lstStyle/>
          <a:p>
            <a:pPr>
              <a:defRPr/>
            </a:pPr>
            <a:r>
              <a:rPr lang="en-US" sz="3000" b="1" dirty="0">
                <a:latin typeface="Cambria" panose="02040503050406030204" pitchFamily="18" charset="0"/>
              </a:rPr>
              <a:t>,</a:t>
            </a:r>
          </a:p>
        </p:txBody>
      </p:sp>
    </p:spTree>
    <p:extLst>
      <p:ext uri="{BB962C8B-B14F-4D97-AF65-F5344CB8AC3E}">
        <p14:creationId xmlns:p14="http://schemas.microsoft.com/office/powerpoint/2010/main" val="21328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4.16667E-7 2.59259E-6 L 0.49662 0.27407 " pathEditMode="relative" rAng="0" ptsTypes="AA">
                                      <p:cBhvr>
                                        <p:cTn id="84" dur="2000" fill="hold"/>
                                        <p:tgtEl>
                                          <p:spTgt spid="8"/>
                                        </p:tgtEl>
                                        <p:attrNameLst>
                                          <p:attrName>ppt_x</p:attrName>
                                          <p:attrName>ppt_y</p:attrName>
                                        </p:attrNameLst>
                                      </p:cBhvr>
                                      <p:rCtr x="24831" y="13704"/>
                                    </p:animMotion>
                                  </p:childTnLst>
                                  <p:subTnLst>
                                    <p:audio>
                                      <p:cMediaNode>
                                        <p:cTn display="0" masterRel="sameClick">
                                          <p:stCondLst>
                                            <p:cond evt="begin" delay="0">
                                              <p:tn val="83"/>
                                            </p:cond>
                                          </p:stCondLst>
                                          <p:endCondLst>
                                            <p:cond evt="onStopAudio" delay="0">
                                              <p:tgtEl>
                                                <p:sldTgt/>
                                              </p:tgtEl>
                                            </p:cond>
                                          </p:endCondLst>
                                        </p:cTn>
                                        <p:tgtEl>
                                          <p:sndTgt r:embed="rId3" name="camera.wav"/>
                                        </p:tgtEl>
                                      </p:cMediaNode>
                                    </p:audio>
                                  </p:subTnLst>
                                </p:cTn>
                              </p:par>
                              <p:par>
                                <p:cTn id="85" presetID="42" presetClass="exit" presetSubtype="0" fill="hold" grpId="1" nodeType="withEffect">
                                  <p:stCondLst>
                                    <p:cond delay="0"/>
                                  </p:stCondLst>
                                  <p:childTnLst>
                                    <p:animEffect transition="out" filter="fade">
                                      <p:cBhvr>
                                        <p:cTn id="86" dur="1000"/>
                                        <p:tgtEl>
                                          <p:spTgt spid="18"/>
                                        </p:tgtEl>
                                      </p:cBhvr>
                                    </p:animEffect>
                                    <p:anim calcmode="lin" valueType="num">
                                      <p:cBhvr>
                                        <p:cTn id="87" dur="1000"/>
                                        <p:tgtEl>
                                          <p:spTgt spid="18"/>
                                        </p:tgtEl>
                                        <p:attrNameLst>
                                          <p:attrName>ppt_x</p:attrName>
                                        </p:attrNameLst>
                                      </p:cBhvr>
                                      <p:tavLst>
                                        <p:tav tm="0">
                                          <p:val>
                                            <p:strVal val="ppt_x"/>
                                          </p:val>
                                        </p:tav>
                                        <p:tav tm="100000">
                                          <p:val>
                                            <p:strVal val="ppt_x"/>
                                          </p:val>
                                        </p:tav>
                                      </p:tavLst>
                                    </p:anim>
                                    <p:anim calcmode="lin" valueType="num">
                                      <p:cBhvr>
                                        <p:cTn id="88" dur="1000"/>
                                        <p:tgtEl>
                                          <p:spTgt spid="18"/>
                                        </p:tgtEl>
                                        <p:attrNameLst>
                                          <p:attrName>ppt_y</p:attrName>
                                        </p:attrNameLst>
                                      </p:cBhvr>
                                      <p:tavLst>
                                        <p:tav tm="0">
                                          <p:val>
                                            <p:strVal val="ppt_y"/>
                                          </p:val>
                                        </p:tav>
                                        <p:tav tm="100000">
                                          <p:val>
                                            <p:strVal val="ppt_y+.1"/>
                                          </p:val>
                                        </p:tav>
                                      </p:tavLst>
                                    </p:anim>
                                    <p:set>
                                      <p:cBhvr>
                                        <p:cTn id="8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1.45833E-6 0.01041 L 0.05273 0.34189 " pathEditMode="relative" rAng="0" ptsTypes="AA">
                                      <p:cBhvr>
                                        <p:cTn id="94" dur="2000" fill="hold"/>
                                        <p:tgtEl>
                                          <p:spTgt spid="11"/>
                                        </p:tgtEl>
                                        <p:attrNameLst>
                                          <p:attrName>ppt_x</p:attrName>
                                          <p:attrName>ppt_y</p:attrName>
                                        </p:attrNameLst>
                                      </p:cBhvr>
                                      <p:rCtr x="2630" y="16574"/>
                                    </p:animMotion>
                                  </p:childTnLst>
                                  <p:subTnLst>
                                    <p:audio>
                                      <p:cMediaNode>
                                        <p:cTn display="0" masterRel="sameClick">
                                          <p:stCondLst>
                                            <p:cond evt="begin" delay="0">
                                              <p:tn val="93"/>
                                            </p:cond>
                                          </p:stCondLst>
                                          <p:endCondLst>
                                            <p:cond evt="onStopAudio" delay="0">
                                              <p:tgtEl>
                                                <p:sldTgt/>
                                              </p:tgtEl>
                                            </p:cond>
                                          </p:endCondLst>
                                        </p:cTn>
                                        <p:tgtEl>
                                          <p:sndTgt r:embed="rId3" name="camera.wav"/>
                                        </p:tgtEl>
                                      </p:cMediaNode>
                                    </p:audio>
                                  </p:subTnLst>
                                </p:cTn>
                              </p:par>
                              <p:par>
                                <p:cTn id="95" presetID="42" presetClass="exit" presetSubtype="0" fill="hold" grpId="1" nodeType="withEffect">
                                  <p:stCondLst>
                                    <p:cond delay="0"/>
                                  </p:stCondLst>
                                  <p:childTnLst>
                                    <p:animEffect transition="out" filter="fade">
                                      <p:cBhvr>
                                        <p:cTn id="96" dur="1000"/>
                                        <p:tgtEl>
                                          <p:spTgt spid="20"/>
                                        </p:tgtEl>
                                      </p:cBhvr>
                                    </p:animEffect>
                                    <p:anim calcmode="lin" valueType="num">
                                      <p:cBhvr>
                                        <p:cTn id="97" dur="1000"/>
                                        <p:tgtEl>
                                          <p:spTgt spid="20"/>
                                        </p:tgtEl>
                                        <p:attrNameLst>
                                          <p:attrName>ppt_x</p:attrName>
                                        </p:attrNameLst>
                                      </p:cBhvr>
                                      <p:tavLst>
                                        <p:tav tm="0">
                                          <p:val>
                                            <p:strVal val="ppt_x"/>
                                          </p:val>
                                        </p:tav>
                                        <p:tav tm="100000">
                                          <p:val>
                                            <p:strVal val="ppt_x"/>
                                          </p:val>
                                        </p:tav>
                                      </p:tavLst>
                                    </p:anim>
                                    <p:anim calcmode="lin" valueType="num">
                                      <p:cBhvr>
                                        <p:cTn id="98" dur="1000"/>
                                        <p:tgtEl>
                                          <p:spTgt spid="20"/>
                                        </p:tgtEl>
                                        <p:attrNameLst>
                                          <p:attrName>ppt_y</p:attrName>
                                        </p:attrNameLst>
                                      </p:cBhvr>
                                      <p:tavLst>
                                        <p:tav tm="0">
                                          <p:val>
                                            <p:strVal val="ppt_y"/>
                                          </p:val>
                                        </p:tav>
                                        <p:tav tm="100000">
                                          <p:val>
                                            <p:strVal val="ppt_y+.1"/>
                                          </p:val>
                                        </p:tav>
                                      </p:tavLst>
                                    </p:anim>
                                    <p:set>
                                      <p:cBhvr>
                                        <p:cTn id="9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0" restart="whenNotActive" fill="hold" evtFilter="cancelBubble" nodeType="interactiveSeq">
                <p:stCondLst>
                  <p:cond evt="onClick" delay="0">
                    <p:tgtEl>
                      <p:spTgt spid="13"/>
                    </p:tgtEl>
                  </p:cond>
                </p:stCondLst>
                <p:endSync evt="end" delay="0">
                  <p:rtn val="all"/>
                </p:endSync>
                <p:childTnLst>
                  <p:par>
                    <p:cTn id="101" fill="hold">
                      <p:stCondLst>
                        <p:cond delay="0"/>
                      </p:stCondLst>
                      <p:childTnLst>
                        <p:par>
                          <p:cTn id="102" fill="hold">
                            <p:stCondLst>
                              <p:cond delay="0"/>
                            </p:stCondLst>
                            <p:childTnLst>
                              <p:par>
                                <p:cTn id="103" presetID="42" presetClass="path" presetSubtype="0" accel="50000" decel="50000" fill="hold" grpId="1" nodeType="clickEffect">
                                  <p:stCondLst>
                                    <p:cond delay="0"/>
                                  </p:stCondLst>
                                  <p:childTnLst>
                                    <p:animMotion origin="layout" path="M -1.25E-6 0.00625 L 0.25195 0.20741 " pathEditMode="relative" rAng="0" ptsTypes="AA">
                                      <p:cBhvr>
                                        <p:cTn id="104" dur="2000" fill="hold"/>
                                        <p:tgtEl>
                                          <p:spTgt spid="13"/>
                                        </p:tgtEl>
                                        <p:attrNameLst>
                                          <p:attrName>ppt_x</p:attrName>
                                          <p:attrName>ppt_y</p:attrName>
                                        </p:attrNameLst>
                                      </p:cBhvr>
                                      <p:rCtr x="12591" y="10046"/>
                                    </p:animMotion>
                                  </p:childTnLst>
                                  <p:subTnLst>
                                    <p:audio>
                                      <p:cMediaNode>
                                        <p:cTn display="0" masterRel="sameClick">
                                          <p:stCondLst>
                                            <p:cond evt="begin" delay="0">
                                              <p:tn val="103"/>
                                            </p:cond>
                                          </p:stCondLst>
                                          <p:endCondLst>
                                            <p:cond evt="onStopAudio" delay="0">
                                              <p:tgtEl>
                                                <p:sldTgt/>
                                              </p:tgtEl>
                                            </p:cond>
                                          </p:endCondLst>
                                        </p:cTn>
                                        <p:tgtEl>
                                          <p:sndTgt r:embed="rId3" name="camera.wav"/>
                                        </p:tgtEl>
                                      </p:cMediaNode>
                                    </p:audio>
                                  </p:subTnLst>
                                </p:cTn>
                              </p:par>
                              <p:par>
                                <p:cTn id="105" presetID="42" presetClass="exit" presetSubtype="0" fill="hold" grpId="1" nodeType="withEffect">
                                  <p:stCondLst>
                                    <p:cond delay="0"/>
                                  </p:stCondLst>
                                  <p:childTnLst>
                                    <p:animEffect transition="out" filter="fade">
                                      <p:cBhvr>
                                        <p:cTn id="106" dur="1000"/>
                                        <p:tgtEl>
                                          <p:spTgt spid="21"/>
                                        </p:tgtEl>
                                      </p:cBhvr>
                                    </p:animEffect>
                                    <p:anim calcmode="lin" valueType="num">
                                      <p:cBhvr>
                                        <p:cTn id="107" dur="1000"/>
                                        <p:tgtEl>
                                          <p:spTgt spid="21"/>
                                        </p:tgtEl>
                                        <p:attrNameLst>
                                          <p:attrName>ppt_x</p:attrName>
                                        </p:attrNameLst>
                                      </p:cBhvr>
                                      <p:tavLst>
                                        <p:tav tm="0">
                                          <p:val>
                                            <p:strVal val="ppt_x"/>
                                          </p:val>
                                        </p:tav>
                                        <p:tav tm="100000">
                                          <p:val>
                                            <p:strVal val="ppt_x"/>
                                          </p:val>
                                        </p:tav>
                                      </p:tavLst>
                                    </p:anim>
                                    <p:anim calcmode="lin" valueType="num">
                                      <p:cBhvr>
                                        <p:cTn id="108" dur="1000"/>
                                        <p:tgtEl>
                                          <p:spTgt spid="21"/>
                                        </p:tgtEl>
                                        <p:attrNameLst>
                                          <p:attrName>ppt_y</p:attrName>
                                        </p:attrNameLst>
                                      </p:cBhvr>
                                      <p:tavLst>
                                        <p:tav tm="0">
                                          <p:val>
                                            <p:strVal val="ppt_y"/>
                                          </p:val>
                                        </p:tav>
                                        <p:tav tm="100000">
                                          <p:val>
                                            <p:strVal val="ppt_y+.1"/>
                                          </p:val>
                                        </p:tav>
                                      </p:tavLst>
                                    </p:anim>
                                    <p:set>
                                      <p:cBhvr>
                                        <p:cTn id="10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42" presetClass="path" presetSubtype="0" accel="50000" decel="50000" fill="hold" grpId="1" nodeType="clickEffect">
                                  <p:stCondLst>
                                    <p:cond delay="0"/>
                                  </p:stCondLst>
                                  <p:childTnLst>
                                    <p:animMotion origin="layout" path="M -3.54167E-6 -0.00417 L -0.38255 0.27778 " pathEditMode="relative" rAng="0" ptsTypes="AA">
                                      <p:cBhvr>
                                        <p:cTn id="114" dur="2000" fill="hold"/>
                                        <p:tgtEl>
                                          <p:spTgt spid="15"/>
                                        </p:tgtEl>
                                        <p:attrNameLst>
                                          <p:attrName>ppt_x</p:attrName>
                                          <p:attrName>ppt_y</p:attrName>
                                        </p:attrNameLst>
                                      </p:cBhvr>
                                      <p:rCtr x="-19128" y="14097"/>
                                    </p:animMotion>
                                  </p:childTnLst>
                                  <p:subTnLst>
                                    <p:audio>
                                      <p:cMediaNode>
                                        <p:cTn display="0" masterRel="sameClick">
                                          <p:stCondLst>
                                            <p:cond evt="begin" delay="0">
                                              <p:tn val="113"/>
                                            </p:cond>
                                          </p:stCondLst>
                                          <p:endCondLst>
                                            <p:cond evt="onStopAudio" delay="0">
                                              <p:tgtEl>
                                                <p:sldTgt/>
                                              </p:tgtEl>
                                            </p:cond>
                                          </p:endCondLst>
                                        </p:cTn>
                                        <p:tgtEl>
                                          <p:sndTgt r:embed="rId3" name="camera.wav"/>
                                        </p:tgtEl>
                                      </p:cMediaNode>
                                    </p:audio>
                                  </p:subTnLst>
                                </p:cTn>
                              </p:par>
                              <p:par>
                                <p:cTn id="115" presetID="42" presetClass="exit" presetSubtype="0" fill="hold" grpId="1" nodeType="withEffect">
                                  <p:stCondLst>
                                    <p:cond delay="0"/>
                                  </p:stCondLst>
                                  <p:childTnLst>
                                    <p:animEffect transition="out" filter="fade">
                                      <p:cBhvr>
                                        <p:cTn id="116" dur="1000"/>
                                        <p:tgtEl>
                                          <p:spTgt spid="22"/>
                                        </p:tgtEl>
                                      </p:cBhvr>
                                    </p:animEffect>
                                    <p:anim calcmode="lin" valueType="num">
                                      <p:cBhvr>
                                        <p:cTn id="117" dur="1000"/>
                                        <p:tgtEl>
                                          <p:spTgt spid="22"/>
                                        </p:tgtEl>
                                        <p:attrNameLst>
                                          <p:attrName>ppt_x</p:attrName>
                                        </p:attrNameLst>
                                      </p:cBhvr>
                                      <p:tavLst>
                                        <p:tav tm="0">
                                          <p:val>
                                            <p:strVal val="ppt_x"/>
                                          </p:val>
                                        </p:tav>
                                        <p:tav tm="100000">
                                          <p:val>
                                            <p:strVal val="ppt_x"/>
                                          </p:val>
                                        </p:tav>
                                      </p:tavLst>
                                    </p:anim>
                                    <p:anim calcmode="lin" valueType="num">
                                      <p:cBhvr>
                                        <p:cTn id="118" dur="1000"/>
                                        <p:tgtEl>
                                          <p:spTgt spid="22"/>
                                        </p:tgtEl>
                                        <p:attrNameLst>
                                          <p:attrName>ppt_y</p:attrName>
                                        </p:attrNameLst>
                                      </p:cBhvr>
                                      <p:tavLst>
                                        <p:tav tm="0">
                                          <p:val>
                                            <p:strVal val="ppt_y"/>
                                          </p:val>
                                        </p:tav>
                                        <p:tav tm="100000">
                                          <p:val>
                                            <p:strVal val="ppt_y+.1"/>
                                          </p:val>
                                        </p:tav>
                                      </p:tavLst>
                                    </p:anim>
                                    <p:set>
                                      <p:cBhvr>
                                        <p:cTn id="11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grpId="1" nodeType="clickEffect">
                                  <p:stCondLst>
                                    <p:cond delay="0"/>
                                  </p:stCondLst>
                                  <p:childTnLst>
                                    <p:animMotion origin="layout" path="M -4.58333E-6 3.7037E-6 L -0.47239 0.48472 " pathEditMode="relative" rAng="0" ptsTypes="AA">
                                      <p:cBhvr>
                                        <p:cTn id="124" dur="2000" fill="hold"/>
                                        <p:tgtEl>
                                          <p:spTgt spid="17"/>
                                        </p:tgtEl>
                                        <p:attrNameLst>
                                          <p:attrName>ppt_x</p:attrName>
                                          <p:attrName>ppt_y</p:attrName>
                                        </p:attrNameLst>
                                      </p:cBhvr>
                                      <p:rCtr x="-23620" y="24236"/>
                                    </p:animMotion>
                                  </p:childTnLst>
                                  <p:subTnLst>
                                    <p:audio>
                                      <p:cMediaNode>
                                        <p:cTn display="0" masterRel="sameClick">
                                          <p:stCondLst>
                                            <p:cond evt="begin" delay="0">
                                              <p:tn val="12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17"/>
                  </p:tgtEl>
                </p:cond>
              </p:nextCondLst>
            </p:seq>
          </p:childTnLst>
        </p:cTn>
      </p:par>
    </p:tnLst>
    <p:bldLst>
      <p:bldP spid="9" grpId="0" animBg="1"/>
      <p:bldP spid="5" grpId="0"/>
      <p:bldP spid="10" grpId="0"/>
      <p:bldP spid="7" grpId="0" animBg="1"/>
      <p:bldP spid="12" grpId="0" animBg="1"/>
      <p:bldP spid="16" grpId="0" animBg="1"/>
      <p:bldP spid="19" grpId="0" animBg="1"/>
      <p:bldP spid="23" grpId="0" animBg="1"/>
      <p:bldP spid="8" grpId="0"/>
      <p:bldP spid="8" grpId="1"/>
      <p:bldP spid="11" grpId="0"/>
      <p:bldP spid="11" grpId="1"/>
      <p:bldP spid="13" grpId="0"/>
      <p:bldP spid="13" grpId="1"/>
      <p:bldP spid="15" grpId="0"/>
      <p:bldP spid="15" grpId="1"/>
      <p:bldP spid="17" grpId="0"/>
      <p:bldP spid="17" grpId="1"/>
      <p:bldP spid="18" grpId="0"/>
      <p:bldP spid="18" grpId="1"/>
      <p:bldP spid="20" grpId="0"/>
      <p:bldP spid="20" grpId="1"/>
      <p:bldP spid="21" grpId="0"/>
      <p:bldP spid="21" grpId="1"/>
      <p:bldP spid="22" grpId="0"/>
      <p:bldP spid="2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1078</Words>
  <Application>Microsoft Office PowerPoint</Application>
  <PresentationFormat>Widescreen</PresentationFormat>
  <Paragraphs>179</Paragraphs>
  <Slides>18</Slides>
  <Notes>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等线</vt:lpstr>
      <vt:lpstr>等线 Light</vt:lpstr>
      <vt:lpstr>Arial</vt:lpstr>
      <vt:lpstr>Calibri</vt:lpstr>
      <vt:lpstr>Calibri Light</vt:lpstr>
      <vt:lpstr>Cambria</vt:lpstr>
      <vt:lpstr>SVN-Newton</vt:lpstr>
      <vt:lpstr>SVN-Ready</vt:lpstr>
      <vt:lpstr>Times New Roman</vt:lpstr>
      <vt:lpstr>UTM Avo</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 Huyen</dc:creator>
  <cp:keywords>MNT;MangnonTeam</cp:keywords>
  <cp:lastModifiedBy>Sinh Chu</cp:lastModifiedBy>
  <cp:revision>39</cp:revision>
  <dcterms:created xsi:type="dcterms:W3CDTF">2022-08-16T23:23:41Z</dcterms:created>
  <dcterms:modified xsi:type="dcterms:W3CDTF">2025-04-13T02:53:12Z</dcterms:modified>
</cp:coreProperties>
</file>