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827" r:id="rId2"/>
    <p:sldMasterId id="2147483829" r:id="rId3"/>
  </p:sldMasterIdLst>
  <p:notesMasterIdLst>
    <p:notesMasterId r:id="rId21"/>
  </p:notesMasterIdLst>
  <p:sldIdLst>
    <p:sldId id="306" r:id="rId4"/>
    <p:sldId id="258" r:id="rId5"/>
    <p:sldId id="307" r:id="rId6"/>
    <p:sldId id="312" r:id="rId7"/>
    <p:sldId id="308" r:id="rId8"/>
    <p:sldId id="261" r:id="rId9"/>
    <p:sldId id="303" r:id="rId10"/>
    <p:sldId id="304" r:id="rId11"/>
    <p:sldId id="309" r:id="rId12"/>
    <p:sldId id="288" r:id="rId13"/>
    <p:sldId id="311" r:id="rId14"/>
    <p:sldId id="289" r:id="rId15"/>
    <p:sldId id="262" r:id="rId16"/>
    <p:sldId id="313" r:id="rId17"/>
    <p:sldId id="314" r:id="rId18"/>
    <p:sldId id="302" r:id="rId19"/>
    <p:sldId id="305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等线 Light" panose="02010600030101010101" pitchFamily="2" charset="-122"/>
      <p:regular r:id="rId23"/>
    </p:embeddedFont>
    <p:embeddedFont>
      <p:font typeface="#9Slide03 SFU Grenoble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#9Slide07 IcielPony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Kristen ITC" panose="03050502040202030202" pitchFamily="66" charset="0"/>
      <p:regular r:id="rId36"/>
    </p:embeddedFont>
    <p:embeddedFont>
      <p:font typeface="UTM Avenida" panose="02040603050506020204" pitchFamily="18" charset="0"/>
      <p:regular r:id="rId37"/>
    </p:embeddedFont>
    <p:embeddedFont>
      <p:font typeface="UTM Cookies" panose="02040603050506020204" pitchFamily="18" charset="0"/>
      <p:regular r:id="rId38"/>
    </p:embeddedFont>
    <p:embeddedFont>
      <p:font typeface="UTM Edwardian" panose="02040603050506020204" pitchFamily="18" charset="0"/>
      <p:regular r:id="rId39"/>
      <p:bold r:id="rId40"/>
    </p:embeddedFont>
    <p:embeddedFont>
      <p:font typeface="UTM Tam Le" panose="02040603050506020204" pitchFamily="18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5B"/>
    <a:srgbClr val="952B81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10/03/2025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08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3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1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5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8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9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12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6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4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3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8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14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1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21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2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9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1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3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1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7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7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45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4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0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2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2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schoolbag】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friends】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home】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4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C4F9D7D-0334-4246-9E32-4D03287C9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B444B47-D3F9-4E2C-960F-DBB9B6040810}"/>
              </a:ext>
            </a:extLst>
          </p:cNvPr>
          <p:cNvGrpSpPr/>
          <p:nvPr userDrawn="1"/>
        </p:nvGrpSpPr>
        <p:grpSpPr>
          <a:xfrm>
            <a:off x="595080" y="491351"/>
            <a:ext cx="11001840" cy="5875297"/>
            <a:chOff x="904410" y="656543"/>
            <a:chExt cx="10383179" cy="5544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141A240-3FBA-406E-94FC-E0D367A80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10" y="656543"/>
              <a:ext cx="10383179" cy="48191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B6D3CD7-A919-4350-9ACC-BF4B8245CD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71"/>
            <a:stretch/>
          </p:blipFill>
          <p:spPr>
            <a:xfrm>
              <a:off x="904410" y="3429000"/>
              <a:ext cx="10383179" cy="2772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0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6EE1D-6461-45B0-8F99-1530BC7C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8A052-4C3C-4396-A5A3-7DDE82C45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659FB2-0D83-40FD-B78C-C81D0711C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5AB96C-73F6-4AA1-ADC7-DB0DF561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CE6F63-FA58-4914-ABDC-8BF96565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2426A5-E1A5-448B-AF28-879BBA71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4F4F9-15DB-4F55-B3C5-B35286C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38FE19-8609-4AAF-A880-BD8CC29F4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C4B111-87EE-4EE6-8A98-CE4D4EF2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E7D3BA7-FF54-4F0E-BECD-66E882E48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5844D3-EA42-48FF-BE05-78EF841E2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B77B0C-33CA-4A50-A628-CAC51543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284D8B2-9F15-4DC7-B748-15E21CAB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B8A48A-DE7F-456F-9344-760A8532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AE26F-94CA-4E31-8DC7-BC9DCE1A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CAB69F-117B-4E60-936D-871DB5C1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2538D0-8C31-41DD-B484-8C430935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9AF208-0599-44AC-9042-8A175496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E33C644-1731-470B-81FF-429D88C0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17C2FB1-B7C4-410A-B260-7376E17B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C8DC2F-E160-4473-A201-7C72F65F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B0D7D2-98B0-4FCF-B292-DDAB9008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B1185-57F3-40C2-BE97-829F56EC1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509713-8196-4AC8-B832-3DEC964A7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F0B7C-04A8-44CD-BC1F-3446AD767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8EE6CB-4A7F-499C-B486-E7EB8388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214B09-D44F-4EE7-A614-6B4B476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DDD74-3081-4327-910B-98DD24A9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87EA6E-1789-41B6-B0AD-8963F661F7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3358D8-D05C-4C76-BBAD-869542A29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61C5A1-52FE-45D5-B4D5-5FC26461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3C7CAC-D48B-4288-8051-5BF00000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EE031-10D8-4012-B7BB-CB1CE3F7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DE773-E7E9-484C-8F12-690F8F03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D9171-4D2C-4CF0-A5E1-9E1208A7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A81A87-52FE-4DC6-AD8A-31A6CC13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4B4666-3993-4D5E-9E13-9AE57C4B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F0C286-E3AA-426B-BBCC-70BCCB83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320B147-CAC4-49B7-A92B-96087546D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8B168E-E211-46C4-9EDE-14CAB34E1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BBC1B4-4742-4225-925A-2C65A2C9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B1597-78E5-4BBB-A1A9-652A6E9AF0C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F34CB-8EDE-4F12-9FCF-8FD42513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100B2-2121-4C38-BE79-9E02071D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A3937-EEFC-4BE4-A9BC-04016B84D1E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31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31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687051" cy="6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981075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9800" y="981075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9800" y="3319463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AC51-1F0E-4106-AA32-4ADB0AA0417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7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UTM Avenida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95000"/>
                </a:schemeClr>
              </a:solidFill>
              <a:latin typeface="UTM Avenida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20" r:id="rId2"/>
    <p:sldLayoutId id="2147483817" r:id="rId3"/>
    <p:sldLayoutId id="2147483812" r:id="rId4"/>
    <p:sldLayoutId id="2147483810" r:id="rId5"/>
    <p:sldLayoutId id="2147483809" r:id="rId6"/>
    <p:sldLayoutId id="2147483808" r:id="rId7"/>
    <p:sldLayoutId id="2147483776" r:id="rId8"/>
    <p:sldLayoutId id="2147483769" r:id="rId9"/>
    <p:sldLayoutId id="2147483761" r:id="rId10"/>
    <p:sldLayoutId id="2147483759" r:id="rId11"/>
    <p:sldLayoutId id="2147483758" r:id="rId12"/>
    <p:sldLayoutId id="2147483757" r:id="rId13"/>
    <p:sldLayoutId id="2147483677" r:id="rId14"/>
    <p:sldLayoutId id="2147483676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819" r:id="rId22"/>
    <p:sldLayoutId id="2147483818" r:id="rId23"/>
    <p:sldLayoutId id="2147483816" r:id="rId24"/>
    <p:sldLayoutId id="2147483815" r:id="rId25"/>
    <p:sldLayoutId id="2147483814" r:id="rId26"/>
    <p:sldLayoutId id="2147483813" r:id="rId27"/>
    <p:sldLayoutId id="2147483811" r:id="rId28"/>
    <p:sldLayoutId id="2147483805" r:id="rId29"/>
    <p:sldLayoutId id="2147483804" r:id="rId30"/>
    <p:sldLayoutId id="2147483803" r:id="rId31"/>
    <p:sldLayoutId id="2147483802" r:id="rId32"/>
    <p:sldLayoutId id="2147483801" r:id="rId33"/>
    <p:sldLayoutId id="2147483800" r:id="rId34"/>
    <p:sldLayoutId id="2147483799" r:id="rId35"/>
    <p:sldLayoutId id="2147483798" r:id="rId36"/>
    <p:sldLayoutId id="2147483797" r:id="rId37"/>
    <p:sldLayoutId id="2147483796" r:id="rId38"/>
    <p:sldLayoutId id="2147483795" r:id="rId39"/>
    <p:sldLayoutId id="2147483794" r:id="rId40"/>
    <p:sldLayoutId id="2147483793" r:id="rId41"/>
    <p:sldLayoutId id="2147483792" r:id="rId42"/>
    <p:sldLayoutId id="2147483768" r:id="rId43"/>
    <p:sldLayoutId id="2147483767" r:id="rId44"/>
    <p:sldLayoutId id="2147483766" r:id="rId45"/>
    <p:sldLayoutId id="2147483765" r:id="rId46"/>
    <p:sldLayoutId id="2147483764" r:id="rId47"/>
    <p:sldLayoutId id="2147483763" r:id="rId48"/>
    <p:sldLayoutId id="2147483762" r:id="rId49"/>
    <p:sldLayoutId id="2147483760" r:id="rId50"/>
    <p:sldLayoutId id="2147483726" r:id="rId51"/>
    <p:sldLayoutId id="2147483725" r:id="rId52"/>
    <p:sldLayoutId id="2147483724" r:id="rId53"/>
    <p:sldLayoutId id="2147483709" r:id="rId54"/>
    <p:sldLayoutId id="2147483678" r:id="rId55"/>
    <p:sldLayoutId id="2147483668" r:id="rId56"/>
    <p:sldLayoutId id="2147483669" r:id="rId57"/>
    <p:sldLayoutId id="2147483670" r:id="rId58"/>
    <p:sldLayoutId id="2147483671" r:id="rId59"/>
    <p:sldLayoutId id="2147483672" r:id="rId60"/>
    <p:sldLayoutId id="2147483673" r:id="rId61"/>
    <p:sldLayoutId id="214748367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659" y="602525"/>
            <a:ext cx="11181033" cy="4694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47044" y="5206481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Tiết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SFU Grenoble" panose="00000500000000000000" pitchFamily="2" charset="0"/>
              </a:rPr>
              <a:t>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3" y="-554471"/>
            <a:ext cx="849306" cy="144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44" y="-136525"/>
            <a:ext cx="1142762" cy="11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281354" y="1331845"/>
            <a:ext cx="11394831" cy="4963447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1"/>
          <p:cNvGrpSpPr/>
          <p:nvPr/>
        </p:nvGrpSpPr>
        <p:grpSpPr>
          <a:xfrm>
            <a:off x="33088" y="-74931"/>
            <a:ext cx="2956299" cy="1406777"/>
            <a:chOff x="507869" y="1601934"/>
            <a:chExt cx="2956299" cy="1406777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89385" y="263570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a. </a:t>
            </a:r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Tính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20902" y="1795904"/>
            <a:ext cx="2840619" cy="1319514"/>
            <a:chOff x="1132393" y="1842203"/>
            <a:chExt cx="2840619" cy="1319514"/>
          </a:xfrm>
        </p:grpSpPr>
        <p:sp>
          <p:nvSpPr>
            <p:cNvPr id="24" name="TextBox 2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6 729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650603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313255" y="1832457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641631" y="1805650"/>
            <a:ext cx="2840619" cy="1319514"/>
            <a:chOff x="1132393" y="1851949"/>
            <a:chExt cx="2840619" cy="1319514"/>
          </a:xfrm>
        </p:grpSpPr>
        <p:sp>
          <p:nvSpPr>
            <p:cNvPr id="29" name="TextBox 28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4 163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95698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62715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7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7291" y="2500398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51883" y="2537422"/>
            <a:ext cx="22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27544" y="3175490"/>
            <a:ext cx="3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58016" y="3173292"/>
            <a:ext cx="282687" cy="72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1739" y="2532607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20052" y="3807731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38028" y="2536982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5004" y="2529714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66888" y="2532815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42150" y="2530387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7213" y="3157479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21325" y="3149674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44233" y="2532607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98844" y="3769844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36589" y="1090515"/>
            <a:ext cx="4207814" cy="3261381"/>
            <a:chOff x="6135408" y="3577128"/>
            <a:chExt cx="4207814" cy="3261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408" y="3577128"/>
              <a:ext cx="4207814" cy="3261381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6354095" y="5019169"/>
              <a:ext cx="3632856" cy="72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Làm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vào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</a:t>
              </a:r>
              <a:r>
                <a:rPr lang="en-US" sz="44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bảng</a:t>
              </a:r>
              <a:r>
                <a:rPr lang="en-US" sz="440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latin typeface="#9Slide07 IcielPony" panose="02000000000000000000" pitchFamily="2" charset="0"/>
                  <a:cs typeface="#9Slide05 Pattaya" panose="00000500000000000000" pitchFamily="2" charset="-34"/>
                </a:rPr>
                <a:t> con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65" y="3157479"/>
            <a:ext cx="3450635" cy="387739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DAC2FC2-8468-4033-A914-14267C3B7418}"/>
              </a:ext>
            </a:extLst>
          </p:cNvPr>
          <p:cNvSpPr txBox="1"/>
          <p:nvPr/>
        </p:nvSpPr>
        <p:spPr>
          <a:xfrm>
            <a:off x="2059630" y="3807731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A718C-9F7A-4F51-8725-7D9BBA754115}"/>
              </a:ext>
            </a:extLst>
          </p:cNvPr>
          <p:cNvSpPr txBox="1"/>
          <p:nvPr/>
        </p:nvSpPr>
        <p:spPr>
          <a:xfrm>
            <a:off x="2040703" y="4476039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071E4F-53CA-4B16-916D-734C206DD5B9}"/>
              </a:ext>
            </a:extLst>
          </p:cNvPr>
          <p:cNvSpPr txBox="1"/>
          <p:nvPr/>
        </p:nvSpPr>
        <p:spPr>
          <a:xfrm>
            <a:off x="3533993" y="2536982"/>
            <a:ext cx="545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40" grpId="0"/>
      <p:bldP spid="41" grpId="0"/>
      <p:bldP spid="42" grpId="0"/>
      <p:bldP spid="43" grpId="0"/>
      <p:bldP spid="44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9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  <p:grpSp>
        <p:nvGrpSpPr>
          <p:cNvPr id="20" name="组合 1"/>
          <p:cNvGrpSpPr/>
          <p:nvPr/>
        </p:nvGrpSpPr>
        <p:grpSpPr>
          <a:xfrm>
            <a:off x="0" y="113520"/>
            <a:ext cx="2956299" cy="1406777"/>
            <a:chOff x="507869" y="1601934"/>
            <a:chExt cx="2956299" cy="1406777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2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956297" y="4520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b. </a:t>
            </a:r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?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6388"/>
              </p:ext>
            </p:extLst>
          </p:nvPr>
        </p:nvGraphicFramePr>
        <p:xfrm>
          <a:off x="685917" y="1736526"/>
          <a:ext cx="10972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05486661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4754985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808679625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51287038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5690081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8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526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6 729 :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80187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4 163 :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36635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444"/>
            <a:ext cx="3635280" cy="363957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96000" y="5017477"/>
            <a:ext cx="3632856" cy="134805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61" y="4001656"/>
            <a:ext cx="3072573" cy="30725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5280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873378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001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240962" y="266616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42326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880424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3705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248008" y="3505404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00609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6 729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618507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80486" y="2666166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1 121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965911" y="2656129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00609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4 163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18507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80486" y="3500857"/>
            <a:ext cx="1318283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520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965911" y="3502543"/>
            <a:ext cx="12801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71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30" grpId="0" animBg="1"/>
      <p:bldP spid="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31"/>
          <p:cNvSpPr>
            <a:spLocks noChangeArrowheads="1"/>
          </p:cNvSpPr>
          <p:nvPr/>
        </p:nvSpPr>
        <p:spPr bwMode="auto">
          <a:xfrm>
            <a:off x="550964" y="402723"/>
            <a:ext cx="98905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Đội quân của tướng Cao Lỗ có 6 308 người. Tướng quân muốn chia số người ấy thành các nhóm nhỏ, mỗi nhóm 7 người. Hỏi có thể chia thành bao nhiêu nhóm và còn dư mấy người?</a:t>
            </a:r>
            <a:endParaRPr lang="vi-VN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" name="组合 1"/>
          <p:cNvGrpSpPr/>
          <p:nvPr/>
        </p:nvGrpSpPr>
        <p:grpSpPr>
          <a:xfrm>
            <a:off x="10070122" y="-109608"/>
            <a:ext cx="2165477" cy="1406777"/>
            <a:chOff x="967972" y="1601934"/>
            <a:chExt cx="2165477" cy="1406777"/>
          </a:xfrm>
        </p:grpSpPr>
        <p:pic>
          <p:nvPicPr>
            <p:cNvPr id="4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967972" y="1601934"/>
              <a:ext cx="2165477" cy="1406777"/>
            </a:xfrm>
            <a:prstGeom prst="rect">
              <a:avLst/>
            </a:prstGeom>
          </p:spPr>
        </p:pic>
        <p:sp>
          <p:nvSpPr>
            <p:cNvPr id="4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497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2078" y="879992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743639" y="1375159"/>
            <a:ext cx="85953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68633" y="1887951"/>
            <a:ext cx="137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46558" y="1887951"/>
            <a:ext cx="80467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4487" y="2715191"/>
            <a:ext cx="6259727" cy="2862322"/>
          </a:xfrm>
          <a:prstGeom prst="rect">
            <a:avLst/>
          </a:prstGeom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Số nhóm có thể chia được là: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6 308 : 7 = 901 (nhóm)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(dư 1 người)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901 nhóm dư 1 người.</a:t>
            </a:r>
            <a:endParaRPr lang="vi-VN" sz="36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8633" y="2368598"/>
            <a:ext cx="24688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214" y="2746474"/>
            <a:ext cx="4626232" cy="30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6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43042" y="-115005"/>
            <a:ext cx="2956299" cy="1406777"/>
            <a:chOff x="507869" y="1601934"/>
            <a:chExt cx="2956299" cy="1406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613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527235" y="1055072"/>
            <a:ext cx="11178990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a) Một con kiến chúa có tuổi thọ là 9 490 ngày và gấp đôi tuổi thọ của ve sầu. Hỏi ve sầu có tuổi thọ là bao nhiêu ngày?</a:t>
            </a:r>
          </a:p>
          <a:p>
            <a:pPr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b) Tìm đường đi cho ve sầu chui lên mặt đất mà không gặp con chim.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47381" y="3438153"/>
            <a:ext cx="6146142" cy="24735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ve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9 490 : 2 = 4 745 (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s-E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4 745 </a:t>
            </a:r>
            <a:r>
              <a:rPr lang="es-E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s-E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254" y="3119605"/>
            <a:ext cx="4807522" cy="302328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8617319" y="3598985"/>
            <a:ext cx="1359019" cy="2133600"/>
          </a:xfrm>
          <a:custGeom>
            <a:avLst/>
            <a:gdLst>
              <a:gd name="connsiteX0" fmla="*/ 1300404 w 1376093"/>
              <a:gd name="connsiteY0" fmla="*/ 2133600 h 2133600"/>
              <a:gd name="connsiteX1" fmla="*/ 1312127 w 1376093"/>
              <a:gd name="connsiteY1" fmla="*/ 1828800 h 2133600"/>
              <a:gd name="connsiteX2" fmla="*/ 608743 w 1376093"/>
              <a:gd name="connsiteY2" fmla="*/ 1817077 h 2133600"/>
              <a:gd name="connsiteX3" fmla="*/ 702527 w 1376093"/>
              <a:gd name="connsiteY3" fmla="*/ 1477107 h 2133600"/>
              <a:gd name="connsiteX4" fmla="*/ 1077666 w 1376093"/>
              <a:gd name="connsiteY4" fmla="*/ 1465384 h 2133600"/>
              <a:gd name="connsiteX5" fmla="*/ 1101112 w 1376093"/>
              <a:gd name="connsiteY5" fmla="*/ 1266092 h 2133600"/>
              <a:gd name="connsiteX6" fmla="*/ 1312127 w 1376093"/>
              <a:gd name="connsiteY6" fmla="*/ 1289538 h 2133600"/>
              <a:gd name="connsiteX7" fmla="*/ 1288681 w 1376093"/>
              <a:gd name="connsiteY7" fmla="*/ 1078523 h 2133600"/>
              <a:gd name="connsiteX8" fmla="*/ 1101112 w 1376093"/>
              <a:gd name="connsiteY8" fmla="*/ 1066800 h 2133600"/>
              <a:gd name="connsiteX9" fmla="*/ 1065943 w 1376093"/>
              <a:gd name="connsiteY9" fmla="*/ 738553 h 2133600"/>
              <a:gd name="connsiteX10" fmla="*/ 655635 w 1376093"/>
              <a:gd name="connsiteY10" fmla="*/ 703384 h 2133600"/>
              <a:gd name="connsiteX11" fmla="*/ 667358 w 1376093"/>
              <a:gd name="connsiteY11" fmla="*/ 914400 h 2133600"/>
              <a:gd name="connsiteX12" fmla="*/ 46035 w 1376093"/>
              <a:gd name="connsiteY12" fmla="*/ 914400 h 2133600"/>
              <a:gd name="connsiteX13" fmla="*/ 69481 w 1376093"/>
              <a:gd name="connsiteY13" fmla="*/ 679938 h 2133600"/>
              <a:gd name="connsiteX14" fmla="*/ 257050 w 1376093"/>
              <a:gd name="connsiteY14" fmla="*/ 691661 h 2133600"/>
              <a:gd name="connsiteX15" fmla="*/ 221881 w 1376093"/>
              <a:gd name="connsiteY15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76093" h="2133600">
                <a:moveTo>
                  <a:pt x="1300404" y="2133600"/>
                </a:moveTo>
                <a:cubicBezTo>
                  <a:pt x="1363904" y="2007577"/>
                  <a:pt x="1427404" y="1881554"/>
                  <a:pt x="1312127" y="1828800"/>
                </a:cubicBezTo>
                <a:cubicBezTo>
                  <a:pt x="1196850" y="1776046"/>
                  <a:pt x="710343" y="1875692"/>
                  <a:pt x="608743" y="1817077"/>
                </a:cubicBezTo>
                <a:cubicBezTo>
                  <a:pt x="507143" y="1758462"/>
                  <a:pt x="624373" y="1535722"/>
                  <a:pt x="702527" y="1477107"/>
                </a:cubicBezTo>
                <a:cubicBezTo>
                  <a:pt x="780681" y="1418492"/>
                  <a:pt x="1011235" y="1500553"/>
                  <a:pt x="1077666" y="1465384"/>
                </a:cubicBezTo>
                <a:cubicBezTo>
                  <a:pt x="1144097" y="1430215"/>
                  <a:pt x="1062035" y="1295400"/>
                  <a:pt x="1101112" y="1266092"/>
                </a:cubicBezTo>
                <a:cubicBezTo>
                  <a:pt x="1140189" y="1236784"/>
                  <a:pt x="1280866" y="1320799"/>
                  <a:pt x="1312127" y="1289538"/>
                </a:cubicBezTo>
                <a:cubicBezTo>
                  <a:pt x="1343388" y="1258277"/>
                  <a:pt x="1323850" y="1115646"/>
                  <a:pt x="1288681" y="1078523"/>
                </a:cubicBezTo>
                <a:cubicBezTo>
                  <a:pt x="1253512" y="1041400"/>
                  <a:pt x="1138235" y="1123462"/>
                  <a:pt x="1101112" y="1066800"/>
                </a:cubicBezTo>
                <a:cubicBezTo>
                  <a:pt x="1063989" y="1010138"/>
                  <a:pt x="1140189" y="799122"/>
                  <a:pt x="1065943" y="738553"/>
                </a:cubicBezTo>
                <a:cubicBezTo>
                  <a:pt x="991697" y="677984"/>
                  <a:pt x="722066" y="674076"/>
                  <a:pt x="655635" y="703384"/>
                </a:cubicBezTo>
                <a:cubicBezTo>
                  <a:pt x="589204" y="732692"/>
                  <a:pt x="768958" y="879231"/>
                  <a:pt x="667358" y="914400"/>
                </a:cubicBezTo>
                <a:cubicBezTo>
                  <a:pt x="565758" y="949569"/>
                  <a:pt x="145681" y="953477"/>
                  <a:pt x="46035" y="914400"/>
                </a:cubicBezTo>
                <a:cubicBezTo>
                  <a:pt x="-53611" y="875323"/>
                  <a:pt x="34312" y="717061"/>
                  <a:pt x="69481" y="679938"/>
                </a:cubicBezTo>
                <a:cubicBezTo>
                  <a:pt x="104650" y="642815"/>
                  <a:pt x="231650" y="804984"/>
                  <a:pt x="257050" y="691661"/>
                </a:cubicBezTo>
                <a:cubicBezTo>
                  <a:pt x="282450" y="578338"/>
                  <a:pt x="252165" y="289169"/>
                  <a:pt x="22188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28012" y="163317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04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68390" y="219323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DỤNG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0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" y="393143"/>
            <a:ext cx="11758761" cy="560907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628455" y="3531673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c)  3     00 : 4 = 800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28455" y="2823787"/>
            <a:ext cx="446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         00 : 6 = 500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3054" y="2039272"/>
            <a:ext cx="438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      400 : 3 = 800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917" y="769004"/>
            <a:ext cx="11636602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Viết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chữ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số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thích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hợp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5400" spc="-15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ô </a:t>
            </a:r>
            <a:r>
              <a:rPr lang="en-US" sz="5400" spc="-150" dirty="0" err="1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trống</a:t>
            </a:r>
            <a:endParaRPr lang="en-US" sz="5400" spc="-150" dirty="0">
              <a:ln>
                <a:solidFill>
                  <a:sysClr val="windowText" lastClr="000000"/>
                </a:solidFill>
              </a:ln>
              <a:solidFill>
                <a:srgbClr val="F2785B"/>
              </a:solidFill>
              <a:latin typeface="#9Slide07 IcielPony" panose="02000000000000000000" pitchFamily="2" charset="0"/>
              <a:cs typeface="#9Slide05 Pattaya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077" y="2052496"/>
            <a:ext cx="59787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11151" y="2850485"/>
            <a:ext cx="44074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259075" y="2851110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730864" y="3591811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55078" y="2047239"/>
            <a:ext cx="60960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88355" y="2849484"/>
            <a:ext cx="486331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59074" y="2843406"/>
            <a:ext cx="472560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730864" y="3587342"/>
            <a:ext cx="467627" cy="60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038" y="1537092"/>
            <a:ext cx="4824232" cy="4831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576"/>
            <a:ext cx="12192000" cy="2484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69" y="2730150"/>
            <a:ext cx="168873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9" y="459893"/>
            <a:ext cx="11758761" cy="5609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85147" y="333234"/>
            <a:ext cx="5207132" cy="2209027"/>
            <a:chOff x="3626886" y="1660456"/>
            <a:chExt cx="5207132" cy="22090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3626886" y="1660456"/>
              <a:ext cx="5207132" cy="220902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5210128" y="2382624"/>
              <a:ext cx="2845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dò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4" name="Rectangle 31"/>
          <p:cNvSpPr>
            <a:spLocks noChangeArrowheads="1"/>
          </p:cNvSpPr>
          <p:nvPr/>
        </p:nvSpPr>
        <p:spPr bwMode="auto">
          <a:xfrm>
            <a:off x="4275287" y="2997729"/>
            <a:ext cx="2771023" cy="533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Hoàn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tập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Chuẩn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48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7247050" y="3792781"/>
            <a:ext cx="5191760" cy="3065219"/>
          </a:xfrm>
          <a:prstGeom prst="rect">
            <a:avLst/>
          </a:prstGeom>
        </p:spPr>
      </p:pic>
      <p:pic>
        <p:nvPicPr>
          <p:cNvPr id="49" name="图片 15">
            <a:extLst>
              <a:ext uri="{FF2B5EF4-FFF2-40B4-BE49-F238E27FC236}">
                <a16:creationId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72" y="2746150"/>
            <a:ext cx="4631380" cy="3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EA4A97-9380-4CFB-94CE-491C76F8A076}"/>
              </a:ext>
            </a:extLst>
          </p:cNvPr>
          <p:cNvSpPr txBox="1"/>
          <p:nvPr/>
        </p:nvSpPr>
        <p:spPr>
          <a:xfrm>
            <a:off x="4417060" y="3640119"/>
            <a:ext cx="2591494" cy="1464231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Yêu</a:t>
            </a:r>
            <a:r>
              <a:rPr lang="en-US" altLang="zh-CN" sz="40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2974420" y="-475548"/>
            <a:ext cx="6419067" cy="3631384"/>
            <a:chOff x="814635" y="966915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14635" y="966915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58348" y="1379658"/>
              <a:ext cx="3825104" cy="79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01.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Năng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lực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đặc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thù</a:t>
              </a:r>
              <a:endPara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algn="just"/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phép chia số có bốn chữ số cho số có một chữ số, vận dụng giải các bài toán thực tế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2728A2E-CFA4-445B-8095-7A06B772F462}"/>
              </a:ext>
            </a:extLst>
          </p:cNvPr>
          <p:cNvGrpSpPr/>
          <p:nvPr/>
        </p:nvGrpSpPr>
        <p:grpSpPr>
          <a:xfrm>
            <a:off x="-316000" y="1623310"/>
            <a:ext cx="5161588" cy="3822938"/>
            <a:chOff x="1782886" y="2742388"/>
            <a:chExt cx="5161588" cy="16966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76DE27D-71AB-4DB1-99A7-852ABB7C0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7" t="59177" r="927" b="22194"/>
            <a:stretch/>
          </p:blipFill>
          <p:spPr>
            <a:xfrm>
              <a:off x="1782886" y="2742388"/>
              <a:ext cx="5161588" cy="16966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484B547-3292-4DD5-B0E0-C13733D3035D}"/>
                </a:ext>
              </a:extLst>
            </p:cNvPr>
            <p:cNvSpPr txBox="1"/>
            <p:nvPr/>
          </p:nvSpPr>
          <p:spPr>
            <a:xfrm>
              <a:off x="2475657" y="3231650"/>
              <a:ext cx="3489285" cy="77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Phẩm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srgbClr val="952B81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chất</a:t>
              </a:r>
              <a:endPara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952B81"/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lvl="0"/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Tích cực, tự giác học bài, trình bày bài sạch sẽ, khoa học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ADC430-F707-48A9-8D41-EBBB27A89DE6}"/>
              </a:ext>
            </a:extLst>
          </p:cNvPr>
          <p:cNvGrpSpPr/>
          <p:nvPr/>
        </p:nvGrpSpPr>
        <p:grpSpPr>
          <a:xfrm>
            <a:off x="6879210" y="2217693"/>
            <a:ext cx="5771854" cy="3631126"/>
            <a:chOff x="6174154" y="2649601"/>
            <a:chExt cx="4242361" cy="363112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F4D2F3-E8A2-4201-9567-5EE9FD3D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6174154" y="2649601"/>
              <a:ext cx="4242361" cy="363112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8A71FC-B7A7-4D3B-B02B-2677E1E208B5}"/>
                </a:ext>
              </a:extLst>
            </p:cNvPr>
            <p:cNvSpPr txBox="1"/>
            <p:nvPr/>
          </p:nvSpPr>
          <p:spPr>
            <a:xfrm>
              <a:off x="6836583" y="3696041"/>
              <a:ext cx="294171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02. </a:t>
              </a:r>
              <a:r>
                <a:rPr lang="en-US" altLang="zh-CN" sz="2400" dirty="0" err="1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Năng</a:t>
              </a:r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lực</a:t>
              </a:r>
              <a:r>
                <a:rPr lang="en-US" altLang="zh-CN" sz="2400" dirty="0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chemeClr val="accent6">
                      <a:lumMod val="75000"/>
                    </a:schemeClr>
                  </a:solidFill>
                  <a:latin typeface="UTM Cookies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chung</a:t>
              </a:r>
              <a:endParaRPr lang="en-US" altLang="zh-CN" sz="32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  <a:p>
              <a:pPr lvl="0"/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7"/>
          <a:srcRect l="13204" r="9411"/>
          <a:stretch/>
        </p:blipFill>
        <p:spPr>
          <a:xfrm>
            <a:off x="1144981" y="4600346"/>
            <a:ext cx="1636452" cy="21147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88665" y="1540206"/>
            <a:ext cx="2335153" cy="233515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36569" y="4399462"/>
            <a:ext cx="2589508" cy="2589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3310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562882" y="192671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</a:t>
            </a:r>
            <a:r>
              <a:rPr kumimoji="0" lang="en-US" altLang="zh-CN" sz="287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49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510843" y="1501803"/>
            <a:ext cx="888650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7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16"/>
          <p:cNvSpPr txBox="1"/>
          <p:nvPr/>
        </p:nvSpPr>
        <p:spPr>
          <a:xfrm>
            <a:off x="1078070" y="2625674"/>
            <a:ext cx="63416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5 350 : 5</a:t>
            </a:r>
            <a:endParaRPr kumimoji="0" lang="en-US" sz="6600" b="1" i="0" u="none" strike="noStrike" kern="1200" cap="none" spc="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8 064 : 6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529A71D7-046F-491A-92DC-3B1BBCA34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2" y="1451048"/>
            <a:ext cx="6096012" cy="6096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01478" y="4172482"/>
            <a:ext cx="4500529" cy="1593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Làm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vào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7200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bảng</a:t>
            </a:r>
            <a:r>
              <a:rPr lang="en-US" sz="7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4603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72798" y="175040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450914" y="20760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Khám</a:t>
            </a:r>
            <a:r>
              <a:rPr kumimoji="0" lang="en-US" altLang="zh-CN" sz="239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phá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0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09009" y="493589"/>
            <a:ext cx="10576385" cy="2062103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9 365 con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en-US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573264" y="3400650"/>
            <a:ext cx="3227406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82" r="3279" b="6541"/>
          <a:stretch/>
        </p:blipFill>
        <p:spPr>
          <a:xfrm>
            <a:off x="6181726" y="3601616"/>
            <a:ext cx="5410200" cy="27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86" r="957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2222" y="2934756"/>
            <a:ext cx="3777952" cy="35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23850" y="200250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859845" y="825046"/>
            <a:ext cx="3713825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9 365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9 365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510799" y="948157"/>
            <a:ext cx="475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0799" y="1532932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9;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9499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0799" y="21177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96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0799" y="27024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7722" y="25366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0623" y="3163867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0799" y="328725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4116" y="315988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599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0799" y="387203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58348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0799" y="4456807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 5 chia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5839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45032" y="2536833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10799" y="5041582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5839" y="432993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536743" y="5379303"/>
            <a:ext cx="4763598" cy="584775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9 365 : 3 = 3 121 (</a:t>
            </a:r>
            <a:r>
              <a:rPr lang="en-US" alt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11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23850" y="247875"/>
            <a:ext cx="11382375" cy="6400800"/>
          </a:xfrm>
          <a:prstGeom prst="roundRect">
            <a:avLst>
              <a:gd name="adj" fmla="val 6697"/>
            </a:avLst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060238" y="720805"/>
            <a:ext cx="424983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2 249 : 4=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2 249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817425" y="1559561"/>
            <a:ext cx="499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155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7425" y="214433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20, 22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1494" y="253668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7425" y="2729111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24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7425" y="3313886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24, 24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3694" y="2511706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1058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7425" y="3898661"/>
            <a:ext cx="573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9 chia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193" y="2525111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17425" y="4483436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8, 9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0489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58303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58302" y="392325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247893" y="5441691"/>
            <a:ext cx="54073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2 249 : 4 = 562 (</a:t>
            </a:r>
            <a:r>
              <a:rPr lang="en-US" alt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lang="en-US" alt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9" grpId="0"/>
      <p:bldP spid="32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C25BD7-069B-4AAD-98CE-6FEE743DA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 b="20041"/>
          <a:stretch/>
        </p:blipFill>
        <p:spPr>
          <a:xfrm>
            <a:off x="8717347" y="4034973"/>
            <a:ext cx="3474653" cy="282302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9911D0D-AAD0-4198-ADD8-4BC5BA27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/>
          <a:stretch/>
        </p:blipFill>
        <p:spPr>
          <a:xfrm>
            <a:off x="140966" y="4649723"/>
            <a:ext cx="3333688" cy="2385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258919" y="1731352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rgbClr val="FFC000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17614" y="2114106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Hoạt</a:t>
            </a:r>
            <a:r>
              <a:rPr kumimoji="0" lang="en-US" altLang="zh-CN" sz="239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239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động</a:t>
            </a:r>
            <a:endParaRPr kumimoji="0" lang="zh-CN" altLang="en-US" sz="344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30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5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D45"/>
      </a:accent1>
      <a:accent2>
        <a:srgbClr val="FF6D45"/>
      </a:accent2>
      <a:accent3>
        <a:srgbClr val="FF6D45"/>
      </a:accent3>
      <a:accent4>
        <a:srgbClr val="FF6D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683</Words>
  <Application>Microsoft Office PowerPoint</Application>
  <PresentationFormat>Widescreen</PresentationFormat>
  <Paragraphs>157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SVN-Newton</vt:lpstr>
      <vt:lpstr>字魂107号-萌趣欢乐体</vt:lpstr>
      <vt:lpstr>Cambria</vt:lpstr>
      <vt:lpstr>等线</vt:lpstr>
      <vt:lpstr>等线 Light</vt:lpstr>
      <vt:lpstr>UTM Avenida</vt:lpstr>
      <vt:lpstr>Kristen ITC</vt:lpstr>
      <vt:lpstr>Calibri</vt:lpstr>
      <vt:lpstr>#9Slide03 SFU Grenoble</vt:lpstr>
      <vt:lpstr>Arial</vt:lpstr>
      <vt:lpstr>UTM Edwardian</vt:lpstr>
      <vt:lpstr>#9Slide07 HoneyCream</vt:lpstr>
      <vt:lpstr>#9Slide07 Altus</vt:lpstr>
      <vt:lpstr>Times New Roman</vt:lpstr>
      <vt:lpstr>UTM Tam Le</vt:lpstr>
      <vt:lpstr>#9Slide07 IcielPony</vt:lpstr>
      <vt:lpstr>UTM Cookies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Sinh Chu</cp:lastModifiedBy>
  <cp:revision>48</cp:revision>
  <dcterms:created xsi:type="dcterms:W3CDTF">2021-12-28T11:29:10Z</dcterms:created>
  <dcterms:modified xsi:type="dcterms:W3CDTF">2025-03-10T04:22:19Z</dcterms:modified>
</cp:coreProperties>
</file>