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86" r:id="rId3"/>
    <p:sldId id="259" r:id="rId4"/>
    <p:sldId id="295" r:id="rId5"/>
    <p:sldId id="288" r:id="rId6"/>
    <p:sldId id="277" r:id="rId7"/>
    <p:sldId id="291" r:id="rId8"/>
    <p:sldId id="296" r:id="rId9"/>
    <p:sldId id="293" r:id="rId10"/>
    <p:sldId id="297" r:id="rId11"/>
    <p:sldId id="287" r:id="rId12"/>
    <p:sldId id="298" r:id="rId13"/>
    <p:sldId id="299" r:id="rId14"/>
    <p:sldId id="300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7CB31-B14F-46CD-92D5-A32119F0A8F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62E4E-6E92-4811-84C7-40CBDD06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5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c52ef24844_0_17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c52ef24844_0_17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2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8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8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64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4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461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52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23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167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82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0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954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9852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460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3416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97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3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6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83919DD-CEFB-BF25-B678-4A1D7A6B18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29527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929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3" y="126091"/>
            <a:ext cx="5615945" cy="6605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EADCA-CE81-4BD5-B99E-449626F4D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020" y="1193309"/>
            <a:ext cx="48650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85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1CED68-96D6-41D0-A4FA-4C8F18A27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447" y="738419"/>
            <a:ext cx="2887570" cy="288757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042420" y="2212725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82BFA-AC4E-4BC2-9391-7754E04B2651}"/>
              </a:ext>
            </a:extLst>
          </p:cNvPr>
          <p:cNvGrpSpPr/>
          <p:nvPr/>
        </p:nvGrpSpPr>
        <p:grpSpPr>
          <a:xfrm>
            <a:off x="864155" y="2632088"/>
            <a:ext cx="3681772" cy="3611661"/>
            <a:chOff x="1042628" y="2403340"/>
            <a:chExt cx="3657607" cy="365760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35C6BE9-1F6C-4DB0-AC18-31BCF162D8FC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3C899F-5D51-4982-B7B4-2637002E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255107" y="2208870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C3EF8D-DC01-1386-9BD9-197272A69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163" y="3178209"/>
            <a:ext cx="62794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49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190500" y="159893"/>
            <a:ext cx="11601450" cy="637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0000"/>
              </a:solidFill>
              <a:latin typeface="Coiny" panose="0200090306050006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61950" y="3429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62049" y="315009"/>
            <a:ext cx="1075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giá bán của mỗi loại hộp giấy trong hình vẽ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5F821-6DEC-0A74-85AE-BC887794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895350"/>
            <a:ext cx="7879485" cy="2685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31FD5-D219-2DAD-D724-E5C5C190A1BB}"/>
              </a:ext>
            </a:extLst>
          </p:cNvPr>
          <p:cNvSpPr txBox="1"/>
          <p:nvPr/>
        </p:nvSpPr>
        <p:spPr>
          <a:xfrm>
            <a:off x="866774" y="3562350"/>
            <a:ext cx="10467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Mua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Mua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to,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Mua 8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</a:p>
          <a:p>
            <a:pPr algn="just" latinLnBrk="0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Mua 25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 </a:t>
            </a:r>
          </a:p>
        </p:txBody>
      </p:sp>
    </p:spTree>
    <p:extLst>
      <p:ext uri="{BB962C8B-B14F-4D97-AF65-F5344CB8AC3E}">
        <p14:creationId xmlns:p14="http://schemas.microsoft.com/office/powerpoint/2010/main" val="1723059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190500" y="159893"/>
            <a:ext cx="11601450" cy="637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FDCF1-A33E-3E23-10F5-EA5D52DBB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371475"/>
            <a:ext cx="6717435" cy="228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F2FE9-0FAB-8DC8-CB5D-322BF63BFC61}"/>
              </a:ext>
            </a:extLst>
          </p:cNvPr>
          <p:cNvSpPr txBox="1"/>
          <p:nvPr/>
        </p:nvSpPr>
        <p:spPr>
          <a:xfrm>
            <a:off x="-190500" y="2562225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200 000 + 13 000 x 5 = 265 000 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CC6E5-CA6F-A5E3-AE1E-A2C41D86AAA7}"/>
              </a:ext>
            </a:extLst>
          </p:cNvPr>
          <p:cNvSpPr txBox="1"/>
          <p:nvPr/>
        </p:nvSpPr>
        <p:spPr>
          <a:xfrm>
            <a:off x="-238125" y="3324225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200 000 + 35 000 + 13 000 x 2 = 261 000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27FCD-9AD5-B2F2-B553-A7E00322ACFE}"/>
              </a:ext>
            </a:extLst>
          </p:cNvPr>
          <p:cNvSpPr txBox="1"/>
          <p:nvPr/>
        </p:nvSpPr>
        <p:spPr>
          <a:xfrm>
            <a:off x="-171450" y="4210050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8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x 8 + 13 000 = 293 000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CA4D7-C06B-0945-585D-389FB0554E29}"/>
              </a:ext>
            </a:extLst>
          </p:cNvPr>
          <p:cNvSpPr txBox="1"/>
          <p:nvPr/>
        </p:nvSpPr>
        <p:spPr>
          <a:xfrm>
            <a:off x="-161925" y="5048250"/>
            <a:ext cx="114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25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x 25 = 325 000 (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16F97-87C5-B830-D936-F3CEBAC52F24}"/>
              </a:ext>
            </a:extLst>
          </p:cNvPr>
          <p:cNvSpPr txBox="1"/>
          <p:nvPr/>
        </p:nvSpPr>
        <p:spPr>
          <a:xfrm>
            <a:off x="-200025" y="5848350"/>
            <a:ext cx="1145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67243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2" grpId="0" build="p"/>
      <p:bldP spid="13" grpId="0" build="p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FCA50-E447-2ADB-1699-978B270BA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0D2973-75CA-CCD9-E7B6-85B6D9466786}"/>
              </a:ext>
            </a:extLst>
          </p:cNvPr>
          <p:cNvGrpSpPr/>
          <p:nvPr/>
        </p:nvGrpSpPr>
        <p:grpSpPr>
          <a:xfrm>
            <a:off x="2750476" y="824500"/>
            <a:ext cx="8384344" cy="1077218"/>
            <a:chOff x="3093376" y="653050"/>
            <a:chExt cx="8384344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85287E-06C6-892F-2C1F-04A69A8A99F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2AD65-491B-B7EE-B057-E3EAA1E72F1B}"/>
                </a:ext>
              </a:extLst>
            </p:cNvPr>
            <p:cNvSpPr/>
            <p:nvPr/>
          </p:nvSpPr>
          <p:spPr>
            <a:xfrm>
              <a:off x="4034513" y="653050"/>
              <a:ext cx="669228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Khi tham gia trao đổi mua bán tiền tệ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0480" marR="3048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chúng ta cần lưu ý điều gì?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59C36C-B05B-C95D-7930-4431137359B1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4EB55-E0A3-8CE4-E034-C76BEBA1B8C3}"/>
              </a:ext>
            </a:extLst>
          </p:cNvPr>
          <p:cNvGrpSpPr/>
          <p:nvPr/>
        </p:nvGrpSpPr>
        <p:grpSpPr>
          <a:xfrm>
            <a:off x="3614808" y="2991160"/>
            <a:ext cx="7246382" cy="2051962"/>
            <a:chOff x="3093376" y="708119"/>
            <a:chExt cx="8384344" cy="20519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BF056-9A97-0F63-E781-13F035A7E6D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647A9-89F1-23AD-98FD-1616F21122D0}"/>
                </a:ext>
              </a:extLst>
            </p:cNvPr>
            <p:cNvSpPr/>
            <p:nvPr/>
          </p:nvSpPr>
          <p:spPr>
            <a:xfrm>
              <a:off x="3341262" y="768295"/>
              <a:ext cx="800109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 biết tính toán theo nhu cầu của mình để tiêu dùng thông minh.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60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3086100" y="767880"/>
            <a:ext cx="8796163" cy="55063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E44CF-B868-41A2-B4F6-20E599876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-432560" y="3820147"/>
            <a:ext cx="5894319" cy="314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3B313-E22A-47AD-9C4E-FB52EE7D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697113"/>
            <a:ext cx="4643268" cy="1996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969CF-61A2-7D09-F0CA-F7E47A6B87F0}"/>
              </a:ext>
            </a:extLst>
          </p:cNvPr>
          <p:cNvSpPr txBox="1"/>
          <p:nvPr/>
        </p:nvSpPr>
        <p:spPr>
          <a:xfrm>
            <a:off x="4210049" y="2390775"/>
            <a:ext cx="69818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spc="15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nhà, em hãy tìm tình huống thực tế liên quan đến phép chia đã học, đặt ra bài toán cho mỗi tình huống đó, hôm sau chia sẻ với các bạn.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406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5024CD-A7A9-43D4-9D59-CA765CDA1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38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58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375" l="1556" r="97000">
                        <a14:foregroundMark x1="57556" y1="35625" x2="59333" y2="40875"/>
                        <a14:foregroundMark x1="39556" y1="28250" x2="36444" y2="32000"/>
                        <a14:foregroundMark x1="42222" y1="60750" x2="31111" y2="73875"/>
                        <a14:foregroundMark x1="45556" y1="54875" x2="16444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8565" y="-133427"/>
            <a:ext cx="7614255" cy="7057227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062" flipH="1">
            <a:off x="4790139" y="2034503"/>
            <a:ext cx="3493997" cy="2705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34" y="-242108"/>
            <a:ext cx="2696527" cy="339338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4" name="Rectangle 243"/>
          <p:cNvSpPr/>
          <p:nvPr/>
        </p:nvSpPr>
        <p:spPr>
          <a:xfrm>
            <a:off x="108291" y="4015134"/>
            <a:ext cx="8202357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6400" b="1" kern="0" dirty="0" err="1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Khởi</a:t>
            </a:r>
            <a:r>
              <a:rPr lang="en-US" sz="6400" b="1" kern="0" dirty="0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1219140">
              <a:buClr>
                <a:srgbClr val="000000"/>
              </a:buClr>
            </a:pPr>
            <a:r>
              <a:rPr lang="en-US" sz="6400" b="1" kern="0" dirty="0" err="1">
                <a:ln w="13462">
                  <a:solidFill>
                    <a:srgbClr val="72B5CA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AC539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6400" b="1" kern="0" dirty="0">
              <a:ln w="13462">
                <a:solidFill>
                  <a:srgbClr val="72B5CA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AC539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40738" y="1633475"/>
            <a:ext cx="2661376" cy="4598384"/>
            <a:chOff x="5362868" y="1160331"/>
            <a:chExt cx="1996032" cy="3448788"/>
          </a:xfrm>
        </p:grpSpPr>
        <p:sp>
          <p:nvSpPr>
            <p:cNvPr id="10" name="Folded Corner 9"/>
            <p:cNvSpPr/>
            <p:nvPr/>
          </p:nvSpPr>
          <p:spPr>
            <a:xfrm>
              <a:off x="5362868" y="1160331"/>
              <a:ext cx="1996032" cy="3448788"/>
            </a:xfrm>
            <a:prstGeom prst="foldedCorner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b="1" kern="0">
                <a:solidFill>
                  <a:srgbClr val="72B5C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2173" y="1330562"/>
              <a:ext cx="1630494" cy="3023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ONG 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TÌM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657D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MẬT</a:t>
              </a:r>
              <a:endParaRPr lang="en-US" sz="6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41" name="Picture 2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0709" y="220639"/>
            <a:ext cx="2633785" cy="2061141"/>
          </a:xfrm>
          <a:prstGeom prst="rect">
            <a:avLst/>
          </a:prstGeom>
        </p:spPr>
      </p:pic>
      <p:pic>
        <p:nvPicPr>
          <p:cNvPr id="282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85" y="508714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96 6.17284E-7 C -0.24687 0.05309 -0.24201 0.12654 -0.22396 0.12593 C -0.19792 0.12593 -0.19601 -0.12191 -0.16493 -0.12315 C -0.13698 -0.12315 -0.15191 0.09414 -0.125 0.0929 C -0.09687 0.0929 -0.11198 -0.06389 -0.08194 -0.06389 C -0.05503 -0.06389 -0.06996 0.04197 -0.04601 0.04197 C -0.02292 0.04197 -0.03489 -0.03889 -0.01389 -0.03889 C -0.00191 -0.03889 -0.00104 -0.01698 -1.11111E-6 6.17284E-7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05292" cy="1285053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062" flipH="1">
            <a:off x="9820516" y="-389529"/>
            <a:ext cx="3493997" cy="270575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75396" y="711676"/>
            <a:ext cx="2779210" cy="2175389"/>
            <a:chOff x="3356543" y="533756"/>
            <a:chExt cx="2084407" cy="1631542"/>
          </a:xfrm>
        </p:grpSpPr>
        <p:grpSp>
          <p:nvGrpSpPr>
            <p:cNvPr id="161" name="Group 160"/>
            <p:cNvGrpSpPr/>
            <p:nvPr/>
          </p:nvGrpSpPr>
          <p:grpSpPr>
            <a:xfrm>
              <a:off x="3356543" y="533756"/>
              <a:ext cx="2083022" cy="1631542"/>
              <a:chOff x="821543" y="1521288"/>
              <a:chExt cx="2083022" cy="1631542"/>
            </a:xfrm>
          </p:grpSpPr>
          <p:sp>
            <p:nvSpPr>
              <p:cNvPr id="162" name="Rounded Rectangle 161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rgbClr val="CCFFCC">
                  <a:alpha val="48000"/>
                </a:srgb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4" name="Rectangle 163"/>
                <p:cNvSpPr/>
                <p:nvPr/>
              </p:nvSpPr>
              <p:spPr>
                <a:xfrm>
                  <a:off x="4036215" y="1524965"/>
                  <a:ext cx="1404735" cy="3154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𝟓𝟒𝟎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sz="1600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64" name="Rectangle 1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6215" y="1524965"/>
                  <a:ext cx="1404735" cy="3154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906986" y="759506"/>
            <a:ext cx="2777363" cy="2175391"/>
            <a:chOff x="5930238" y="569628"/>
            <a:chExt cx="2083022" cy="1631542"/>
          </a:xfrm>
        </p:grpSpPr>
        <p:grpSp>
          <p:nvGrpSpPr>
            <p:cNvPr id="165" name="Group 164"/>
            <p:cNvGrpSpPr/>
            <p:nvPr/>
          </p:nvGrpSpPr>
          <p:grpSpPr>
            <a:xfrm>
              <a:off x="5930238" y="569628"/>
              <a:ext cx="2083022" cy="1631542"/>
              <a:chOff x="821543" y="1521288"/>
              <a:chExt cx="2083022" cy="1631542"/>
            </a:xfrm>
          </p:grpSpPr>
          <p:sp>
            <p:nvSpPr>
              <p:cNvPr id="166" name="Rounded Rectangle 165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rgbClr val="FFFF00">
                  <a:alpha val="66000"/>
                </a:srgb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67" name="Picture 1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8" name="Rectangle 167"/>
                <p:cNvSpPr/>
                <p:nvPr/>
              </p:nvSpPr>
              <p:spPr>
                <a:xfrm>
                  <a:off x="6601158" y="1596890"/>
                  <a:ext cx="1321900" cy="3154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𝟕𝟐𝟎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𝟗𝟎</m:t>
                        </m:r>
                        <m:r>
                          <a:rPr lang="en-US" sz="2133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sz="1600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68" name="Rectangle 1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158" y="1596890"/>
                  <a:ext cx="1321900" cy="3154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8468394" y="4944517"/>
            <a:ext cx="2216953" cy="1913483"/>
            <a:chOff x="6398310" y="2778643"/>
            <a:chExt cx="1662715" cy="1435112"/>
          </a:xfrm>
        </p:grpSpPr>
        <p:grpSp>
          <p:nvGrpSpPr>
            <p:cNvPr id="172" name="Group 171"/>
            <p:cNvGrpSpPr/>
            <p:nvPr/>
          </p:nvGrpSpPr>
          <p:grpSpPr>
            <a:xfrm>
              <a:off x="6398310" y="2778643"/>
              <a:ext cx="1662715" cy="1435112"/>
              <a:chOff x="5128124" y="1590037"/>
              <a:chExt cx="1821679" cy="1533693"/>
            </a:xfrm>
          </p:grpSpPr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74" name="Hexagon 173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5238" y="2178709"/>
                <a:ext cx="367213" cy="35634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6" name="Rectangle 175"/>
                <p:cNvSpPr/>
                <p:nvPr/>
              </p:nvSpPr>
              <p:spPr>
                <a:xfrm>
                  <a:off x="7045670" y="3329273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𝟖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76" name="Rectangle 1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5670" y="3329273"/>
                  <a:ext cx="431849" cy="4847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926182" y="4944520"/>
            <a:ext cx="2216953" cy="1913483"/>
            <a:chOff x="3883402" y="2771965"/>
            <a:chExt cx="1662715" cy="1435112"/>
          </a:xfrm>
        </p:grpSpPr>
        <p:grpSp>
          <p:nvGrpSpPr>
            <p:cNvPr id="169" name="Group 168"/>
            <p:cNvGrpSpPr/>
            <p:nvPr/>
          </p:nvGrpSpPr>
          <p:grpSpPr>
            <a:xfrm>
              <a:off x="3883402" y="2771965"/>
              <a:ext cx="1662715" cy="1435112"/>
              <a:chOff x="5128124" y="1590037"/>
              <a:chExt cx="1821679" cy="1533693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71" name="Hexagon 170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57" y="3250105"/>
              <a:ext cx="335169" cy="33344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9" name="Rectangle 178"/>
                <p:cNvSpPr/>
                <p:nvPr/>
              </p:nvSpPr>
              <p:spPr>
                <a:xfrm>
                  <a:off x="4506408" y="3305596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𝟕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79" name="Rectangle 1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408" y="3305596"/>
                  <a:ext cx="431849" cy="48474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1264628" y="4944517"/>
            <a:ext cx="2216953" cy="1913483"/>
            <a:chOff x="1617804" y="2777967"/>
            <a:chExt cx="1662715" cy="1435112"/>
          </a:xfrm>
        </p:grpSpPr>
        <p:grpSp>
          <p:nvGrpSpPr>
            <p:cNvPr id="158" name="Group 157"/>
            <p:cNvGrpSpPr/>
            <p:nvPr/>
          </p:nvGrpSpPr>
          <p:grpSpPr>
            <a:xfrm>
              <a:off x="1617804" y="2777967"/>
              <a:ext cx="1662715" cy="1435112"/>
              <a:chOff x="5128124" y="1590037"/>
              <a:chExt cx="1821679" cy="1533693"/>
            </a:xfrm>
          </p:grpSpPr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124" y="1590037"/>
                <a:ext cx="1821679" cy="1533693"/>
              </a:xfrm>
              <a:prstGeom prst="rect">
                <a:avLst/>
              </a:prstGeom>
            </p:spPr>
          </p:pic>
          <p:sp>
            <p:nvSpPr>
              <p:cNvPr id="160" name="Hexagon 159"/>
              <p:cNvSpPr/>
              <p:nvPr/>
            </p:nvSpPr>
            <p:spPr>
              <a:xfrm>
                <a:off x="5593608" y="1979424"/>
                <a:ext cx="949214" cy="941620"/>
              </a:xfrm>
              <a:prstGeom prst="hexag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60325" cmpd="dbl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2800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436" y="3306700"/>
              <a:ext cx="335169" cy="33344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0" name="Rectangle 179"/>
                <p:cNvSpPr/>
                <p:nvPr/>
              </p:nvSpPr>
              <p:spPr>
                <a:xfrm>
                  <a:off x="2235060" y="3285268"/>
                  <a:ext cx="431849" cy="4847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kern="0" smtClean="0">
                            <a:solidFill>
                              <a:srgbClr val="FF657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𝟔</m:t>
                        </m:r>
                      </m:oMath>
                    </m:oMathPara>
                  </a14:m>
                  <a:endParaRPr lang="en-US" sz="2800" b="1" kern="0" dirty="0">
                    <a:solidFill>
                      <a:srgbClr val="FF657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80" name="Rectangle 1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060" y="3285268"/>
                  <a:ext cx="431849" cy="4847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334877" y="759506"/>
            <a:ext cx="2777363" cy="2175391"/>
            <a:chOff x="1001158" y="569628"/>
            <a:chExt cx="2083022" cy="1631542"/>
          </a:xfrm>
        </p:grpSpPr>
        <p:grpSp>
          <p:nvGrpSpPr>
            <p:cNvPr id="153" name="Group 152"/>
            <p:cNvGrpSpPr/>
            <p:nvPr/>
          </p:nvGrpSpPr>
          <p:grpSpPr>
            <a:xfrm>
              <a:off x="1001158" y="569628"/>
              <a:ext cx="2083022" cy="1631542"/>
              <a:chOff x="821543" y="1521288"/>
              <a:chExt cx="2083022" cy="1631542"/>
            </a:xfrm>
          </p:grpSpPr>
          <p:sp>
            <p:nvSpPr>
              <p:cNvPr id="154" name="Rounded Rectangle 153"/>
              <p:cNvSpPr/>
              <p:nvPr/>
            </p:nvSpPr>
            <p:spPr>
              <a:xfrm>
                <a:off x="1422364" y="2225006"/>
                <a:ext cx="1482201" cy="92782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48000"/>
                </a:schemeClr>
              </a:solidFill>
              <a:ln w="60325" cmpd="thickThin">
                <a:solidFill>
                  <a:schemeClr val="bg2">
                    <a:lumMod val="2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867" kern="0">
                  <a:solidFill>
                    <a:srgbClr val="72B5CA"/>
                  </a:solidFill>
                  <a:latin typeface="Arial"/>
                  <a:sym typeface="Arial"/>
                </a:endParaRPr>
              </a:p>
            </p:txBody>
          </p: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1543" y="1521288"/>
                <a:ext cx="1059484" cy="9278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6" name="Rectangle 155"/>
                <p:cNvSpPr/>
                <p:nvPr/>
              </p:nvSpPr>
              <p:spPr>
                <a:xfrm>
                  <a:off x="1601979" y="1567980"/>
                  <a:ext cx="1470547" cy="3462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𝟓𝟔𝟎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: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𝟖𝟎</m:t>
                        </m:r>
                        <m:r>
                          <a:rPr lang="en-US" sz="2400" b="1" i="1" kern="0" smtClean="0">
                            <a:solidFill>
                              <a:srgbClr val="A8E1F2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 ?</m:t>
                        </m:r>
                      </m:oMath>
                    </m:oMathPara>
                  </a14:m>
                  <a:endParaRPr lang="en-US" b="1" kern="0" dirty="0">
                    <a:solidFill>
                      <a:srgbClr val="A8E1F2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156" name="Rectangle 1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1979" y="1567980"/>
                  <a:ext cx="1470547" cy="3462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4479 0.3077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L -0.31962 0.2953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147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00538 0.28642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F419D3-E0EA-4286-A885-3221C8F6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198" r="43726" b="28255"/>
          <a:stretch/>
        </p:blipFill>
        <p:spPr>
          <a:xfrm>
            <a:off x="1172340" y="3393"/>
            <a:ext cx="4828912" cy="239788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634462-423B-4D66-8202-A5710A49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621" y="740911"/>
            <a:ext cx="4645555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6D04D-0CA2-4466-874D-3AC27EF36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897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4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466725" y="7239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28725" y="743634"/>
            <a:ext cx="10306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m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g.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2 500 g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5868D-3E5D-F2C5-5D04-2BF8AE55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316137"/>
            <a:ext cx="5900737" cy="1960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D17254-0F12-EF9D-8C0F-A74AF7B2A97A}"/>
              </a:ext>
            </a:extLst>
          </p:cNvPr>
          <p:cNvSpPr txBox="1"/>
          <p:nvPr/>
        </p:nvSpPr>
        <p:spPr>
          <a:xfrm>
            <a:off x="295275" y="1971675"/>
            <a:ext cx="4848225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tắt: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250 g: 5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2500g: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5899B-8B91-DE8A-99D5-99BA78521145}"/>
              </a:ext>
            </a:extLst>
          </p:cNvPr>
          <p:cNvSpPr txBox="1"/>
          <p:nvPr/>
        </p:nvSpPr>
        <p:spPr>
          <a:xfrm>
            <a:off x="1104900" y="4419600"/>
            <a:ext cx="9886950" cy="211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giải: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thép dài 1 m thì cân nặng là: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250 : 5 = 50 (g)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 thép nặng 2500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thì dài số mét là: 2500 : 50 = 50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50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FCA50-E447-2ADB-1699-978B270BA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0D2973-75CA-CCD9-E7B6-85B6D9466786}"/>
              </a:ext>
            </a:extLst>
          </p:cNvPr>
          <p:cNvGrpSpPr/>
          <p:nvPr/>
        </p:nvGrpSpPr>
        <p:grpSpPr>
          <a:xfrm>
            <a:off x="2750476" y="824500"/>
            <a:ext cx="8499616" cy="1077218"/>
            <a:chOff x="3093376" y="653050"/>
            <a:chExt cx="8499616" cy="10772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85287E-06C6-892F-2C1F-04A69A8A99F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2AD65-491B-B7EE-B057-E3EAA1E72F1B}"/>
                </a:ext>
              </a:extLst>
            </p:cNvPr>
            <p:cNvSpPr/>
            <p:nvPr/>
          </p:nvSpPr>
          <p:spPr>
            <a:xfrm>
              <a:off x="3168314" y="653050"/>
              <a:ext cx="842467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nêu các bước giải bài toán rút về đơn vị </a:t>
              </a:r>
            </a:p>
            <a:p>
              <a:pPr marL="30480" marR="3048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toán vừa làm?</a:t>
              </a:r>
              <a:endParaRPr lang="en-US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59C36C-B05B-C95D-7930-4431137359B1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4EB55-E0A3-8CE4-E034-C76BEBA1B8C3}"/>
              </a:ext>
            </a:extLst>
          </p:cNvPr>
          <p:cNvGrpSpPr/>
          <p:nvPr/>
        </p:nvGrpSpPr>
        <p:grpSpPr>
          <a:xfrm>
            <a:off x="3614808" y="2991160"/>
            <a:ext cx="7246382" cy="2051962"/>
            <a:chOff x="3093376" y="708119"/>
            <a:chExt cx="8384344" cy="20519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BF056-9A97-0F63-E781-13F035A7E6D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E647A9-89F1-23AD-98FD-1616F21122D0}"/>
                </a:ext>
              </a:extLst>
            </p:cNvPr>
            <p:cNvSpPr/>
            <p:nvPr/>
          </p:nvSpPr>
          <p:spPr>
            <a:xfrm>
              <a:off x="3374325" y="854020"/>
              <a:ext cx="800109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 1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giá trị 1 thành phần rút về đơn vị (làm phép chia).</a:t>
              </a:r>
              <a:endParaRPr lang="en-US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giá trị nhiều phần bằng nhau (thực hiện phép chia).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458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71475" y="619125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71574" y="591234"/>
            <a:ext cx="1075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xưởng sản xuất thủ công mỹ nghệ sản xuất được 315 sản phẩm làm bằng cây lục bình trong 9 ngày. Hỏi: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8DF4A-92FB-8135-8D68-612F4948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326085"/>
            <a:ext cx="5276850" cy="3169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6F9A2-17BA-450E-F664-7DDDCA6CDF9F}"/>
              </a:ext>
            </a:extLst>
          </p:cNvPr>
          <p:cNvSpPr txBox="1"/>
          <p:nvPr/>
        </p:nvSpPr>
        <p:spPr>
          <a:xfrm>
            <a:off x="447675" y="2038350"/>
            <a:ext cx="842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Trung bình mỗi ngày xưởng thủ công đó sản xuất được bao nhiêu sản phẩm làm bằng cây lục bình?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DBAF-9C62-80DC-A7DE-C41F3511A4C1}"/>
              </a:ext>
            </a:extLst>
          </p:cNvPr>
          <p:cNvSpPr txBox="1"/>
          <p:nvPr/>
        </p:nvSpPr>
        <p:spPr>
          <a:xfrm>
            <a:off x="561975" y="3114675"/>
            <a:ext cx="598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atinLnBrk="0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315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77A76-A973-8692-3B70-EB88A840DD23}"/>
              </a:ext>
            </a:extLst>
          </p:cNvPr>
          <p:cNvSpPr txBox="1"/>
          <p:nvPr/>
        </p:nvSpPr>
        <p:spPr>
          <a:xfrm>
            <a:off x="581024" y="4781550"/>
            <a:ext cx="7172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xưởng thủ công đó sản xuất được số sản phẩm là:</a:t>
            </a:r>
          </a:p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315 : 9 = 35 (sản phẩm)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58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371475" y="619125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171574" y="591234"/>
            <a:ext cx="10753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xưởng sản xuất thủ công mỹ nghệ sản xuất được 315 sản phẩm làm bằng cây lục bình trong 9 ngày. Hỏi: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8DF4A-92FB-8135-8D68-612F4948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2164161"/>
            <a:ext cx="4400550" cy="264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6F9A2-17BA-450E-F664-7DDDCA6CDF9F}"/>
              </a:ext>
            </a:extLst>
          </p:cNvPr>
          <p:cNvSpPr txBox="1"/>
          <p:nvPr/>
        </p:nvSpPr>
        <p:spPr>
          <a:xfrm>
            <a:off x="447674" y="1771650"/>
            <a:ext cx="9553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sản lượng như trên, để sản xuất được 280 sản phẩm xưởng thủ công đó cần sản xuất trong mấy ngày?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DBAF-9C62-80DC-A7DE-C41F3511A4C1}"/>
              </a:ext>
            </a:extLst>
          </p:cNvPr>
          <p:cNvSpPr txBox="1"/>
          <p:nvPr/>
        </p:nvSpPr>
        <p:spPr>
          <a:xfrm>
            <a:off x="781050" y="2647950"/>
            <a:ext cx="598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/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77A76-A973-8692-3B70-EB88A840DD23}"/>
              </a:ext>
            </a:extLst>
          </p:cNvPr>
          <p:cNvSpPr txBox="1"/>
          <p:nvPr/>
        </p:nvSpPr>
        <p:spPr>
          <a:xfrm>
            <a:off x="523874" y="4038600"/>
            <a:ext cx="7172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được 280 sản phẩm xưởng thủ công đó cần sản xuất trong số ngày là: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35 = 8 (ngày)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35 sản phẩm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ngày.</a:t>
            </a:r>
          </a:p>
        </p:txBody>
      </p:sp>
    </p:spTree>
    <p:extLst>
      <p:ext uri="{BB962C8B-B14F-4D97-AF65-F5344CB8AC3E}">
        <p14:creationId xmlns:p14="http://schemas.microsoft.com/office/powerpoint/2010/main" val="2108144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643</Words>
  <Application>Microsoft Office PowerPoint</Application>
  <PresentationFormat>Widescreen</PresentationFormat>
  <Paragraphs>105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Bahiana</vt:lpstr>
      <vt:lpstr>Arial</vt:lpstr>
      <vt:lpstr>Calibri</vt:lpstr>
      <vt:lpstr>Calibri Light</vt:lpstr>
      <vt:lpstr>Cambria</vt:lpstr>
      <vt:lpstr>Cambria Math</vt:lpstr>
      <vt:lpstr>Coiny</vt:lpstr>
      <vt:lpstr>Didact Gothic</vt:lpstr>
      <vt:lpstr>Times New Roman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2023-11-10T06:47:46Z</dcterms:created>
  <dcterms:modified xsi:type="dcterms:W3CDTF">2023-11-10T07:51:00Z</dcterms:modified>
</cp:coreProperties>
</file>