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9"/>
  </p:notesMasterIdLst>
  <p:sldIdLst>
    <p:sldId id="288" r:id="rId2"/>
    <p:sldId id="292" r:id="rId3"/>
    <p:sldId id="350" r:id="rId4"/>
    <p:sldId id="351" r:id="rId5"/>
    <p:sldId id="352" r:id="rId6"/>
    <p:sldId id="353" r:id="rId7"/>
    <p:sldId id="354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6D9F66E-5EB9-4882-86FB-DCBF35E3C3E4}" styleName="Medium Style 4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80754" autoAdjust="0"/>
  </p:normalViewPr>
  <p:slideViewPr>
    <p:cSldViewPr snapToGrid="0">
      <p:cViewPr varScale="1">
        <p:scale>
          <a:sx n="89" d="100"/>
          <a:sy n="89" d="100"/>
        </p:scale>
        <p:origin x="1434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B873386-A125-47F3-9CB8-DD4CD91363C3}" type="datetimeFigureOut">
              <a:rPr lang="en-US" smtClean="0"/>
              <a:t>1/24/2025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23C3BC8-6FB1-487D-8CA0-A0F42B25E0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15537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E5701FA-A99B-4EA7-BD9A-49A04217BC0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3129310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E5701FA-A99B-4EA7-BD9A-49A04217BC0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2272372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E5701FA-A99B-4EA7-BD9A-49A04217BC0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1186612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E5701FA-A99B-4EA7-BD9A-49A04217BC0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3678490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E5701FA-A99B-4EA7-BD9A-49A04217BC0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5003216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209212" cy="6858000"/>
          </a:xfrm>
          <a:prstGeom prst="rect">
            <a:avLst/>
          </a:prstGeom>
        </p:spPr>
      </p:pic>
      <p:sp>
        <p:nvSpPr>
          <p:cNvPr id="7" name="圆角矩形 6"/>
          <p:cNvSpPr/>
          <p:nvPr userDrawn="1"/>
        </p:nvSpPr>
        <p:spPr>
          <a:xfrm>
            <a:off x="317500" y="355600"/>
            <a:ext cx="11544300" cy="6210300"/>
          </a:xfrm>
          <a:prstGeom prst="roundRect">
            <a:avLst>
              <a:gd name="adj" fmla="val 10737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018172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9Slide.vn - 2019">
            <a:extLst>
              <a:ext uri="{FF2B5EF4-FFF2-40B4-BE49-F238E27FC236}">
                <a16:creationId xmlns:a16="http://schemas.microsoft.com/office/drawing/2014/main" id="{AA9A01E1-EE63-AFAE-E10B-A8740EB05E09}"/>
              </a:ext>
            </a:extLst>
          </p:cNvPr>
          <p:cNvSpPr txBox="1"/>
          <p:nvPr userDrawn="1"/>
        </p:nvSpPr>
        <p:spPr>
          <a:xfrm>
            <a:off x="0" y="-1604665"/>
            <a:ext cx="12192000" cy="461665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2400">
                <a:solidFill>
                  <a:srgbClr val="CFCFCF"/>
                </a:solidFill>
              </a:rPr>
              <a:t>www.9slide.vn</a:t>
            </a:r>
          </a:p>
        </p:txBody>
      </p:sp>
    </p:spTree>
    <p:extLst>
      <p:ext uri="{BB962C8B-B14F-4D97-AF65-F5344CB8AC3E}">
        <p14:creationId xmlns:p14="http://schemas.microsoft.com/office/powerpoint/2010/main" val="31906040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</p:sldLayoutIdLst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5" name="图片 14">
            <a:extLst>
              <a:ext uri="{FF2B5EF4-FFF2-40B4-BE49-F238E27FC236}">
                <a16:creationId xmlns:a16="http://schemas.microsoft.com/office/drawing/2014/main" id="{F18EF0AC-A402-4CFF-91AD-0B9376521901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41960" y="403860"/>
            <a:ext cx="1628775" cy="858547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3279228" cy="6858000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822402" y="-182388"/>
            <a:ext cx="4671848" cy="685800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584" b="10564"/>
          <a:stretch/>
        </p:blipFill>
        <p:spPr>
          <a:xfrm>
            <a:off x="3169197" y="4300036"/>
            <a:ext cx="5853606" cy="2692261"/>
          </a:xfrm>
          <a:prstGeom prst="rect">
            <a:avLst/>
          </a:prstGeom>
        </p:spPr>
      </p:pic>
      <p:sp>
        <p:nvSpPr>
          <p:cNvPr id="8" name="TextBox 5">
            <a:extLst>
              <a:ext uri="{FF2B5EF4-FFF2-40B4-BE49-F238E27FC236}">
                <a16:creationId xmlns:a16="http://schemas.microsoft.com/office/drawing/2014/main" id="{23768608-D520-4A19-A4CE-D5C0C5AD59F0}"/>
              </a:ext>
            </a:extLst>
          </p:cNvPr>
          <p:cNvSpPr txBox="1"/>
          <p:nvPr/>
        </p:nvSpPr>
        <p:spPr>
          <a:xfrm>
            <a:off x="5133725" y="3876716"/>
            <a:ext cx="1918326" cy="52322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0" marR="0" lvl="0" indent="0" algn="di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altLang="zh-CN" sz="3600" b="0" i="0" u="none" strike="noStrike" kern="400" cap="none" spc="-680" normalizeH="0" baseline="0" noProof="0" dirty="0">
                <a:ln w="28575" cmpd="dbl"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雷盖体" panose="00000800000000000000" pitchFamily="2" charset="-122"/>
                <a:cs typeface="+mn-cs"/>
                <a:sym typeface="雷盖体" panose="00000800000000000000" pitchFamily="2" charset="-122"/>
              </a:rPr>
              <a:t>(TIẾT</a:t>
            </a:r>
            <a:r>
              <a:rPr kumimoji="0" lang="en-US" altLang="zh-CN" sz="3600" b="0" i="0" u="none" strike="noStrike" kern="400" cap="none" spc="-680" normalizeH="0" noProof="0" dirty="0">
                <a:ln w="28575" cmpd="dbl"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雷盖体" panose="00000800000000000000" pitchFamily="2" charset="-122"/>
                <a:cs typeface="+mn-cs"/>
                <a:sym typeface="雷盖体" panose="00000800000000000000" pitchFamily="2" charset="-122"/>
              </a:rPr>
              <a:t> 2</a:t>
            </a:r>
            <a:r>
              <a:rPr kumimoji="0" lang="en-US" altLang="zh-CN" sz="3600" b="0" i="0" u="none" strike="noStrike" kern="400" cap="none" spc="-680" normalizeH="0" baseline="0" noProof="0" dirty="0">
                <a:ln w="28575" cmpd="dbl"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雷盖体" panose="00000800000000000000" pitchFamily="2" charset="-122"/>
                <a:cs typeface="+mn-cs"/>
                <a:sym typeface="雷盖体" panose="00000800000000000000" pitchFamily="2" charset="-122"/>
              </a:rPr>
              <a:t>)</a:t>
            </a:r>
            <a:endParaRPr kumimoji="0" lang="zh-CN" altLang="en-US" sz="3600" b="0" i="0" u="none" strike="noStrike" kern="400" cap="none" spc="-680" normalizeH="0" baseline="0" noProof="0" dirty="0">
              <a:ln w="28575" cmpd="dbl"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雷盖体" panose="00000800000000000000" pitchFamily="2" charset="-122"/>
              <a:cs typeface="+mn-cs"/>
              <a:sym typeface="雷盖体" panose="00000800000000000000" pitchFamily="2" charset="-122"/>
            </a:endParaRP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044DDB1F-7CFC-4443-B7D2-14BEB08B0D10}"/>
              </a:ext>
            </a:extLst>
          </p:cNvPr>
          <p:cNvGrpSpPr/>
          <p:nvPr/>
        </p:nvGrpSpPr>
        <p:grpSpPr>
          <a:xfrm>
            <a:off x="4743061" y="1586680"/>
            <a:ext cx="2705876" cy="541923"/>
            <a:chOff x="4743062" y="1748763"/>
            <a:chExt cx="2705876" cy="541923"/>
          </a:xfrm>
        </p:grpSpPr>
        <p:sp>
          <p:nvSpPr>
            <p:cNvPr id="9" name="Up Ribbon 8">
              <a:extLst>
                <a:ext uri="{FF2B5EF4-FFF2-40B4-BE49-F238E27FC236}">
                  <a16:creationId xmlns:a16="http://schemas.microsoft.com/office/drawing/2014/main" id="{04CFE889-E637-B041-BE28-A63759C1761C}"/>
                </a:ext>
              </a:extLst>
            </p:cNvPr>
            <p:cNvSpPr/>
            <p:nvPr/>
          </p:nvSpPr>
          <p:spPr>
            <a:xfrm>
              <a:off x="4743062" y="1753555"/>
              <a:ext cx="2705876" cy="537131"/>
            </a:xfrm>
            <a:prstGeom prst="ribbon2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VN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+mn-ea"/>
                <a:cs typeface="+mn-cs"/>
              </a:endParaRPr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B369D01F-712A-F44A-A35F-4CDC3830FBF2}"/>
                </a:ext>
              </a:extLst>
            </p:cNvPr>
            <p:cNvSpPr/>
            <p:nvPr/>
          </p:nvSpPr>
          <p:spPr>
            <a:xfrm>
              <a:off x="5411755" y="1748763"/>
              <a:ext cx="1362269" cy="537131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VN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BÀI 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35</a:t>
              </a:r>
              <a:endParaRPr kumimoji="0" lang="en-V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  <p:pic>
        <p:nvPicPr>
          <p:cNvPr id="5" name="Picture 4">
            <a:extLst>
              <a:ext uri="{FF2B5EF4-FFF2-40B4-BE49-F238E27FC236}">
                <a16:creationId xmlns:a16="http://schemas.microsoft.com/office/drawing/2014/main" id="{C89F872B-FACF-3C0B-F1E3-139AAFE18694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362270" y="2390328"/>
            <a:ext cx="7181710" cy="15058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53580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9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900" decel="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9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8">
            <a:extLst>
              <a:ext uri="{FF2B5EF4-FFF2-40B4-BE49-F238E27FC236}">
                <a16:creationId xmlns:a16="http://schemas.microsoft.com/office/drawing/2014/main" id="{9C1B777E-5ACE-444B-8DB6-DABAD60A11B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31771" y="482003"/>
            <a:ext cx="8850554" cy="1107996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wrap="square" lIns="0" tIns="0" rIns="0" bIns="0" anchor="ctr">
            <a:spAutoFit/>
          </a:bodyPr>
          <a:lstStyle/>
          <a:p>
            <a:pPr lvl="0" algn="just"/>
            <a:r>
              <a:rPr lang="en-US" altLang="zh-CN" sz="36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sym typeface="雷盖体" panose="00000800000000000000" pitchFamily="2" charset="-122"/>
              </a:rPr>
              <a:t>Cho </a:t>
            </a:r>
            <a:r>
              <a:rPr lang="en-US" altLang="zh-CN" sz="36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sym typeface="雷盖体" panose="00000800000000000000" pitchFamily="2" charset="-122"/>
              </a:rPr>
              <a:t>hình</a:t>
            </a:r>
            <a:r>
              <a:rPr lang="en-US" altLang="zh-CN" sz="36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sym typeface="雷盖体" panose="00000800000000000000" pitchFamily="2" charset="-122"/>
              </a:rPr>
              <a:t> </a:t>
            </a:r>
            <a:r>
              <a:rPr lang="en-US" altLang="zh-CN" sz="36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sym typeface="雷盖体" panose="00000800000000000000" pitchFamily="2" charset="-122"/>
              </a:rPr>
              <a:t>tứ</a:t>
            </a:r>
            <a:r>
              <a:rPr lang="en-US" altLang="zh-CN" sz="36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sym typeface="雷盖体" panose="00000800000000000000" pitchFamily="2" charset="-122"/>
              </a:rPr>
              <a:t> </a:t>
            </a:r>
            <a:r>
              <a:rPr lang="en-US" altLang="zh-CN" sz="36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sym typeface="雷盖体" panose="00000800000000000000" pitchFamily="2" charset="-122"/>
              </a:rPr>
              <a:t>giác</a:t>
            </a:r>
            <a:r>
              <a:rPr lang="en-US" altLang="zh-CN" sz="36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sym typeface="雷盖体" panose="00000800000000000000" pitchFamily="2" charset="-122"/>
              </a:rPr>
              <a:t> ABCD </a:t>
            </a:r>
            <a:r>
              <a:rPr lang="en-US" altLang="zh-CN" sz="36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sym typeface="雷盖体" panose="00000800000000000000" pitchFamily="2" charset="-122"/>
              </a:rPr>
              <a:t>có</a:t>
            </a:r>
            <a:r>
              <a:rPr lang="en-US" altLang="zh-CN" sz="36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sym typeface="雷盖体" panose="00000800000000000000" pitchFamily="2" charset="-122"/>
              </a:rPr>
              <a:t> </a:t>
            </a:r>
            <a:r>
              <a:rPr lang="en-US" altLang="zh-CN" sz="36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sym typeface="雷盖体" panose="00000800000000000000" pitchFamily="2" charset="-122"/>
              </a:rPr>
              <a:t>góc</a:t>
            </a:r>
            <a:r>
              <a:rPr lang="en-US" altLang="zh-CN" sz="36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sym typeface="雷盖体" panose="00000800000000000000" pitchFamily="2" charset="-122"/>
              </a:rPr>
              <a:t> </a:t>
            </a:r>
            <a:r>
              <a:rPr lang="en-US" altLang="zh-CN" sz="36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sym typeface="雷盖体" panose="00000800000000000000" pitchFamily="2" charset="-122"/>
              </a:rPr>
              <a:t>đỉnh</a:t>
            </a:r>
            <a:r>
              <a:rPr lang="en-US" altLang="zh-CN" sz="36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sym typeface="雷盖体" panose="00000800000000000000" pitchFamily="2" charset="-122"/>
              </a:rPr>
              <a:t> A </a:t>
            </a:r>
            <a:r>
              <a:rPr lang="en-US" altLang="zh-CN" sz="36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sym typeface="雷盖体" panose="00000800000000000000" pitchFamily="2" charset="-122"/>
              </a:rPr>
              <a:t>và</a:t>
            </a:r>
            <a:r>
              <a:rPr lang="en-US" altLang="zh-CN" sz="36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sym typeface="雷盖体" panose="00000800000000000000" pitchFamily="2" charset="-122"/>
              </a:rPr>
              <a:t> </a:t>
            </a:r>
            <a:r>
              <a:rPr lang="en-US" altLang="zh-CN" sz="36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sym typeface="雷盖体" panose="00000800000000000000" pitchFamily="2" charset="-122"/>
              </a:rPr>
              <a:t>góc</a:t>
            </a:r>
            <a:r>
              <a:rPr lang="en-US" altLang="zh-CN" sz="36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sym typeface="雷盖体" panose="00000800000000000000" pitchFamily="2" charset="-122"/>
              </a:rPr>
              <a:t> </a:t>
            </a:r>
            <a:r>
              <a:rPr lang="en-US" altLang="zh-CN" sz="36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sym typeface="雷盖体" panose="00000800000000000000" pitchFamily="2" charset="-122"/>
              </a:rPr>
              <a:t>đỉnh</a:t>
            </a:r>
            <a:r>
              <a:rPr lang="en-US" altLang="zh-CN" sz="36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sym typeface="雷盖体" panose="00000800000000000000" pitchFamily="2" charset="-122"/>
              </a:rPr>
              <a:t> C </a:t>
            </a:r>
            <a:r>
              <a:rPr lang="en-US" altLang="zh-CN" sz="36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sym typeface="雷盖体" panose="00000800000000000000" pitchFamily="2" charset="-122"/>
              </a:rPr>
              <a:t>là</a:t>
            </a:r>
            <a:r>
              <a:rPr lang="en-US" altLang="zh-CN" sz="36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sym typeface="雷盖体" panose="00000800000000000000" pitchFamily="2" charset="-122"/>
              </a:rPr>
              <a:t> </a:t>
            </a:r>
            <a:r>
              <a:rPr lang="en-US" altLang="zh-CN" sz="36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sym typeface="雷盖体" panose="00000800000000000000" pitchFamily="2" charset="-122"/>
              </a:rPr>
              <a:t>góc</a:t>
            </a:r>
            <a:r>
              <a:rPr lang="en-US" altLang="zh-CN" sz="36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sym typeface="雷盖体" panose="00000800000000000000" pitchFamily="2" charset="-122"/>
              </a:rPr>
              <a:t> </a:t>
            </a:r>
            <a:r>
              <a:rPr lang="en-US" altLang="zh-CN" sz="36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sym typeface="雷盖体" panose="00000800000000000000" pitchFamily="2" charset="-122"/>
              </a:rPr>
              <a:t>vuông</a:t>
            </a:r>
            <a:r>
              <a:rPr lang="en-US" altLang="zh-CN" sz="36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sym typeface="雷盖体" panose="00000800000000000000" pitchFamily="2" charset="-122"/>
              </a:rPr>
              <a:t>.</a:t>
            </a:r>
            <a:endParaRPr kumimoji="0" lang="zh-CN" altLang="en-US" sz="3600" b="1" i="0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雷盖体" panose="00000800000000000000" pitchFamily="2" charset="-122"/>
              <a:sym typeface="雷盖体" panose="00000800000000000000" pitchFamily="2" charset="-122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DED8F9A-F6C2-7F9A-2F7E-4711E5D0F85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21468" y="237212"/>
            <a:ext cx="1347333" cy="1609483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7992D5DD-E09C-070E-5F9E-5EEC396037D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382125" y="1790699"/>
            <a:ext cx="2315682" cy="2238376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6C7FFCC4-48A1-6104-C56A-CEC531661559}"/>
              </a:ext>
            </a:extLst>
          </p:cNvPr>
          <p:cNvSpPr txBox="1"/>
          <p:nvPr/>
        </p:nvSpPr>
        <p:spPr>
          <a:xfrm>
            <a:off x="400050" y="1819275"/>
            <a:ext cx="92011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a) </a:t>
            </a:r>
            <a:r>
              <a:rPr lang="en-US" sz="36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Hãy</a:t>
            </a:r>
            <a:r>
              <a:rPr lang="en-US" sz="36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nêu</a:t>
            </a:r>
            <a:r>
              <a:rPr lang="en-US" sz="36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từng</a:t>
            </a:r>
            <a:r>
              <a:rPr lang="en-US" sz="36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cặp</a:t>
            </a:r>
            <a:r>
              <a:rPr lang="en-US" sz="36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cạnh</a:t>
            </a:r>
            <a:r>
              <a:rPr lang="en-US" sz="36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vuông</a:t>
            </a:r>
            <a:r>
              <a:rPr lang="en-US" sz="36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góc</a:t>
            </a:r>
            <a:r>
              <a:rPr lang="en-US" sz="36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với</a:t>
            </a:r>
            <a:r>
              <a:rPr lang="en-US" sz="36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nhau</a:t>
            </a:r>
            <a:r>
              <a:rPr lang="en-US" sz="36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  <a:endParaRPr lang="en-US" sz="36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20009FA5-A181-5BB5-66BB-AD10C0E5D4CC}"/>
              </a:ext>
            </a:extLst>
          </p:cNvPr>
          <p:cNvSpPr txBox="1"/>
          <p:nvPr/>
        </p:nvSpPr>
        <p:spPr>
          <a:xfrm>
            <a:off x="1276350" y="2611007"/>
            <a:ext cx="7562850" cy="1200329"/>
          </a:xfrm>
          <a:prstGeom prst="rect">
            <a:avLst/>
          </a:prstGeom>
          <a:solidFill>
            <a:srgbClr val="0BA29A"/>
          </a:solidFill>
        </p:spPr>
        <p:txBody>
          <a:bodyPr wrap="square" rtlCol="0">
            <a:spAutoFit/>
          </a:bodyPr>
          <a:lstStyle/>
          <a:p>
            <a:pPr lvl="0" algn="just">
              <a:defRPr/>
            </a:pPr>
            <a:r>
              <a:rPr lang="pt-BR" sz="3600" b="1" dirty="0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Các cặp cạnh vuông góc với nhau là: AB và AD ; CB và CD</a:t>
            </a:r>
            <a:endParaRPr kumimoji="0" lang="pt-BR" sz="3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64616B75-7DC8-E8A4-23E2-D55EB678F13D}"/>
              </a:ext>
            </a:extLst>
          </p:cNvPr>
          <p:cNvSpPr txBox="1"/>
          <p:nvPr/>
        </p:nvSpPr>
        <p:spPr>
          <a:xfrm>
            <a:off x="523875" y="3952875"/>
            <a:ext cx="920115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b) </a:t>
            </a:r>
            <a:r>
              <a:rPr lang="en-US" sz="360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Hãy</a:t>
            </a:r>
            <a:r>
              <a:rPr lang="en-US" sz="36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nêu</a:t>
            </a:r>
            <a:r>
              <a:rPr lang="en-US" sz="36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từng</a:t>
            </a:r>
            <a:r>
              <a:rPr lang="en-US" sz="36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cặp</a:t>
            </a:r>
            <a:r>
              <a:rPr lang="en-US" sz="36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cạnh</a:t>
            </a:r>
            <a:r>
              <a:rPr lang="en-US" sz="36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cắt</a:t>
            </a:r>
            <a:r>
              <a:rPr lang="en-US" sz="36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nhau</a:t>
            </a:r>
            <a:r>
              <a:rPr lang="en-US" sz="36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và</a:t>
            </a:r>
            <a:r>
              <a:rPr lang="en-US" sz="36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không</a:t>
            </a:r>
            <a:r>
              <a:rPr lang="en-US" sz="36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vuông</a:t>
            </a:r>
            <a:r>
              <a:rPr lang="en-US" sz="36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góc</a:t>
            </a:r>
            <a:r>
              <a:rPr lang="en-US" sz="36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với</a:t>
            </a:r>
            <a:r>
              <a:rPr lang="en-US" sz="36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nhau</a:t>
            </a:r>
            <a:r>
              <a:rPr lang="en-US" sz="36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  <a:endParaRPr lang="en-US" sz="36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57160687-C812-C085-1931-4608DC91ED5C}"/>
              </a:ext>
            </a:extLst>
          </p:cNvPr>
          <p:cNvSpPr txBox="1"/>
          <p:nvPr/>
        </p:nvSpPr>
        <p:spPr>
          <a:xfrm>
            <a:off x="1190624" y="5211332"/>
            <a:ext cx="8867775" cy="1200329"/>
          </a:xfrm>
          <a:prstGeom prst="rect">
            <a:avLst/>
          </a:prstGeom>
          <a:solidFill>
            <a:srgbClr val="0BA29A"/>
          </a:solidFill>
        </p:spPr>
        <p:txBody>
          <a:bodyPr wrap="square" rtlCol="0">
            <a:spAutoFit/>
          </a:bodyPr>
          <a:lstStyle/>
          <a:p>
            <a:pPr lvl="0" algn="just">
              <a:defRPr/>
            </a:pPr>
            <a:r>
              <a:rPr lang="pt-BR" sz="3600" b="1" dirty="0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Các cặp cạnh cắt nhau và không vuông góc với nhau là: BA và BC; DA và DC</a:t>
            </a:r>
            <a:endParaRPr kumimoji="0" lang="pt-BR" sz="3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936957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4" grpId="0"/>
      <p:bldP spid="16" grpId="0" animBg="1"/>
      <p:bldP spid="18" grpId="0"/>
      <p:bldP spid="2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8">
            <a:extLst>
              <a:ext uri="{FF2B5EF4-FFF2-40B4-BE49-F238E27FC236}">
                <a16:creationId xmlns:a16="http://schemas.microsoft.com/office/drawing/2014/main" id="{9C1B777E-5ACE-444B-8DB6-DABAD60A11B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19250" y="482003"/>
            <a:ext cx="9363075" cy="1107996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wrap="square" lIns="0" tIns="0" rIns="0" bIns="0" anchor="ctr">
            <a:spAutoFit/>
          </a:bodyPr>
          <a:lstStyle/>
          <a:p>
            <a:pPr lvl="0" algn="just"/>
            <a:r>
              <a:rPr lang="vi-VN" altLang="zh-CN" sz="36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sym typeface="雷盖体" panose="00000800000000000000" pitchFamily="2" charset="-122"/>
              </a:rPr>
              <a:t>a) Vẽ hình chữ nhật ABCD và điểm M trên giấy kẻ ô vuông như hình dưới đây.</a:t>
            </a:r>
            <a:endParaRPr kumimoji="0" lang="zh-CN" altLang="en-US" sz="3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雷盖体" panose="00000800000000000000" pitchFamily="2" charset="-122"/>
              <a:cs typeface="+mn-cs"/>
              <a:sym typeface="雷盖体" panose="00000800000000000000" pitchFamily="2" charset="-122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1DD76A43-5709-90B0-D888-825F51E4A92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0020" y="280799"/>
            <a:ext cx="1347333" cy="1609483"/>
          </a:xfrm>
          <a:prstGeom prst="rect">
            <a:avLst/>
          </a:prstGeom>
        </p:spPr>
      </p:pic>
      <p:graphicFrame>
        <p:nvGraphicFramePr>
          <p:cNvPr id="3" name="Table 4">
            <a:extLst>
              <a:ext uri="{FF2B5EF4-FFF2-40B4-BE49-F238E27FC236}">
                <a16:creationId xmlns:a16="http://schemas.microsoft.com/office/drawing/2014/main" id="{6326E5AD-63AF-8859-8C05-B2E28FCE8AD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44305297"/>
              </p:ext>
            </p:extLst>
          </p:nvPr>
        </p:nvGraphicFramePr>
        <p:xfrm>
          <a:off x="3457576" y="2176990"/>
          <a:ext cx="5553081" cy="3004610"/>
        </p:xfrm>
        <a:graphic>
          <a:graphicData uri="http://schemas.openxmlformats.org/drawingml/2006/table">
            <a:tbl>
              <a:tblPr firstRow="1" bandRow="1">
                <a:tableStyleId>{16D9F66E-5EB9-4882-86FB-DCBF35E3C3E4}</a:tableStyleId>
              </a:tblPr>
              <a:tblGrid>
                <a:gridCol w="617009">
                  <a:extLst>
                    <a:ext uri="{9D8B030D-6E8A-4147-A177-3AD203B41FA5}">
                      <a16:colId xmlns:a16="http://schemas.microsoft.com/office/drawing/2014/main" val="1559812040"/>
                    </a:ext>
                  </a:extLst>
                </a:gridCol>
                <a:gridCol w="617009">
                  <a:extLst>
                    <a:ext uri="{9D8B030D-6E8A-4147-A177-3AD203B41FA5}">
                      <a16:colId xmlns:a16="http://schemas.microsoft.com/office/drawing/2014/main" val="2664380533"/>
                    </a:ext>
                  </a:extLst>
                </a:gridCol>
                <a:gridCol w="617009">
                  <a:extLst>
                    <a:ext uri="{9D8B030D-6E8A-4147-A177-3AD203B41FA5}">
                      <a16:colId xmlns:a16="http://schemas.microsoft.com/office/drawing/2014/main" val="1755556210"/>
                    </a:ext>
                  </a:extLst>
                </a:gridCol>
                <a:gridCol w="617009">
                  <a:extLst>
                    <a:ext uri="{9D8B030D-6E8A-4147-A177-3AD203B41FA5}">
                      <a16:colId xmlns:a16="http://schemas.microsoft.com/office/drawing/2014/main" val="972323078"/>
                    </a:ext>
                  </a:extLst>
                </a:gridCol>
                <a:gridCol w="617009">
                  <a:extLst>
                    <a:ext uri="{9D8B030D-6E8A-4147-A177-3AD203B41FA5}">
                      <a16:colId xmlns:a16="http://schemas.microsoft.com/office/drawing/2014/main" val="366579272"/>
                    </a:ext>
                  </a:extLst>
                </a:gridCol>
                <a:gridCol w="617009">
                  <a:extLst>
                    <a:ext uri="{9D8B030D-6E8A-4147-A177-3AD203B41FA5}">
                      <a16:colId xmlns:a16="http://schemas.microsoft.com/office/drawing/2014/main" val="3445765218"/>
                    </a:ext>
                  </a:extLst>
                </a:gridCol>
                <a:gridCol w="617009">
                  <a:extLst>
                    <a:ext uri="{9D8B030D-6E8A-4147-A177-3AD203B41FA5}">
                      <a16:colId xmlns:a16="http://schemas.microsoft.com/office/drawing/2014/main" val="1878391004"/>
                    </a:ext>
                  </a:extLst>
                </a:gridCol>
                <a:gridCol w="617009">
                  <a:extLst>
                    <a:ext uri="{9D8B030D-6E8A-4147-A177-3AD203B41FA5}">
                      <a16:colId xmlns:a16="http://schemas.microsoft.com/office/drawing/2014/main" val="4030821533"/>
                    </a:ext>
                  </a:extLst>
                </a:gridCol>
                <a:gridCol w="617009">
                  <a:extLst>
                    <a:ext uri="{9D8B030D-6E8A-4147-A177-3AD203B41FA5}">
                      <a16:colId xmlns:a16="http://schemas.microsoft.com/office/drawing/2014/main" val="2240705220"/>
                    </a:ext>
                  </a:extLst>
                </a:gridCol>
              </a:tblGrid>
              <a:tr h="600922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14567776"/>
                  </a:ext>
                </a:extLst>
              </a:tr>
              <a:tr h="600922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90660508"/>
                  </a:ext>
                </a:extLst>
              </a:tr>
              <a:tr h="600922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73766047"/>
                  </a:ext>
                </a:extLst>
              </a:tr>
              <a:tr h="600922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7029759"/>
                  </a:ext>
                </a:extLst>
              </a:tr>
              <a:tr h="600922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3103539"/>
                  </a:ext>
                </a:extLst>
              </a:tr>
            </a:tbl>
          </a:graphicData>
        </a:graphic>
      </p:graphicFrame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B11CCE3D-FB2B-D042-D2BD-272EC7A73467}"/>
              </a:ext>
            </a:extLst>
          </p:cNvPr>
          <p:cNvCxnSpPr/>
          <p:nvPr/>
        </p:nvCxnSpPr>
        <p:spPr>
          <a:xfrm>
            <a:off x="4695825" y="2771775"/>
            <a:ext cx="3076575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D30D4D39-1A99-DB9C-3650-F0A043089FEC}"/>
              </a:ext>
            </a:extLst>
          </p:cNvPr>
          <p:cNvCxnSpPr/>
          <p:nvPr/>
        </p:nvCxnSpPr>
        <p:spPr>
          <a:xfrm>
            <a:off x="4695825" y="4581525"/>
            <a:ext cx="3076575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27CE6563-124D-CEC8-8867-06CEAA211893}"/>
              </a:ext>
            </a:extLst>
          </p:cNvPr>
          <p:cNvCxnSpPr>
            <a:cxnSpLocks/>
          </p:cNvCxnSpPr>
          <p:nvPr/>
        </p:nvCxnSpPr>
        <p:spPr>
          <a:xfrm flipV="1">
            <a:off x="4724400" y="2762250"/>
            <a:ext cx="0" cy="182880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EBCA1CA2-F997-39DC-87CD-BFA8F9408672}"/>
              </a:ext>
            </a:extLst>
          </p:cNvPr>
          <p:cNvCxnSpPr>
            <a:cxnSpLocks/>
          </p:cNvCxnSpPr>
          <p:nvPr/>
        </p:nvCxnSpPr>
        <p:spPr>
          <a:xfrm flipV="1">
            <a:off x="7743825" y="2781300"/>
            <a:ext cx="0" cy="182880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>
            <a:extLst>
              <a:ext uri="{FF2B5EF4-FFF2-40B4-BE49-F238E27FC236}">
                <a16:creationId xmlns:a16="http://schemas.microsoft.com/office/drawing/2014/main" id="{34D16D1F-FF8B-7135-4C77-A86414B056AB}"/>
              </a:ext>
            </a:extLst>
          </p:cNvPr>
          <p:cNvSpPr txBox="1"/>
          <p:nvPr/>
        </p:nvSpPr>
        <p:spPr>
          <a:xfrm>
            <a:off x="4362450" y="4476750"/>
            <a:ext cx="4762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A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074BDB77-BF54-03B1-EBC8-484ABAC19E57}"/>
              </a:ext>
            </a:extLst>
          </p:cNvPr>
          <p:cNvSpPr txBox="1"/>
          <p:nvPr/>
        </p:nvSpPr>
        <p:spPr>
          <a:xfrm>
            <a:off x="4362450" y="2457450"/>
            <a:ext cx="4762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B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85621C67-EDE1-3B8F-8FA5-297F1654BC89}"/>
              </a:ext>
            </a:extLst>
          </p:cNvPr>
          <p:cNvSpPr txBox="1"/>
          <p:nvPr/>
        </p:nvSpPr>
        <p:spPr>
          <a:xfrm>
            <a:off x="7696200" y="2447925"/>
            <a:ext cx="4762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C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B3D3448E-2192-B486-0F8E-8876A714E165}"/>
              </a:ext>
            </a:extLst>
          </p:cNvPr>
          <p:cNvSpPr txBox="1"/>
          <p:nvPr/>
        </p:nvSpPr>
        <p:spPr>
          <a:xfrm>
            <a:off x="7705725" y="4276725"/>
            <a:ext cx="4762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D</a:t>
            </a:r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3F60F561-3DD6-0AE6-D3FA-1F2D1451AD07}"/>
              </a:ext>
            </a:extLst>
          </p:cNvPr>
          <p:cNvSpPr/>
          <p:nvPr/>
        </p:nvSpPr>
        <p:spPr>
          <a:xfrm>
            <a:off x="4667250" y="3629025"/>
            <a:ext cx="95250" cy="95250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1430A795-9B0A-C793-5320-303E5D7FEF57}"/>
              </a:ext>
            </a:extLst>
          </p:cNvPr>
          <p:cNvSpPr txBox="1"/>
          <p:nvPr/>
        </p:nvSpPr>
        <p:spPr>
          <a:xfrm>
            <a:off x="4257675" y="3390900"/>
            <a:ext cx="3524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M</a:t>
            </a:r>
          </a:p>
        </p:txBody>
      </p:sp>
    </p:spTree>
    <p:extLst>
      <p:ext uri="{BB962C8B-B14F-4D97-AF65-F5344CB8AC3E}">
        <p14:creationId xmlns:p14="http://schemas.microsoft.com/office/powerpoint/2010/main" val="32669329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9" grpId="0"/>
      <p:bldP spid="20" grpId="0"/>
      <p:bldP spid="21" grpId="0"/>
      <p:bldP spid="22" grpId="0"/>
      <p:bldP spid="23" grpId="0" animBg="1"/>
      <p:bldP spid="2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8">
            <a:extLst>
              <a:ext uri="{FF2B5EF4-FFF2-40B4-BE49-F238E27FC236}">
                <a16:creationId xmlns:a16="http://schemas.microsoft.com/office/drawing/2014/main" id="{9C1B777E-5ACE-444B-8DB6-DABAD60A11B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19250" y="482003"/>
            <a:ext cx="9848850" cy="1107996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wrap="square" lIns="0" tIns="0" rIns="0" bIns="0" anchor="ctr">
            <a:spAutoFit/>
          </a:bodyPr>
          <a:lstStyle/>
          <a:p>
            <a:pPr lvl="0" algn="just"/>
            <a:r>
              <a:rPr lang="vi-VN" altLang="zh-CN" sz="36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sym typeface="雷盖体" panose="00000800000000000000" pitchFamily="2" charset="-122"/>
              </a:rPr>
              <a:t>b) Hãy vẽ đường thẳng đi qua điểm M và song song với cạnh AD, cắt cạnh CD tại điểm N.</a:t>
            </a:r>
            <a:endParaRPr kumimoji="0" lang="zh-CN" altLang="en-US" sz="3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雷盖体" panose="00000800000000000000" pitchFamily="2" charset="-122"/>
              <a:cs typeface="+mn-cs"/>
              <a:sym typeface="雷盖体" panose="00000800000000000000" pitchFamily="2" charset="-122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1DD76A43-5709-90B0-D888-825F51E4A92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0020" y="280799"/>
            <a:ext cx="1347333" cy="1609483"/>
          </a:xfrm>
          <a:prstGeom prst="rect">
            <a:avLst/>
          </a:prstGeom>
        </p:spPr>
      </p:pic>
      <p:graphicFrame>
        <p:nvGraphicFramePr>
          <p:cNvPr id="3" name="Table 4">
            <a:extLst>
              <a:ext uri="{FF2B5EF4-FFF2-40B4-BE49-F238E27FC236}">
                <a16:creationId xmlns:a16="http://schemas.microsoft.com/office/drawing/2014/main" id="{6326E5AD-63AF-8859-8C05-B2E28FCE8AD8}"/>
              </a:ext>
            </a:extLst>
          </p:cNvPr>
          <p:cNvGraphicFramePr>
            <a:graphicFrameLocks noGrp="1"/>
          </p:cNvGraphicFramePr>
          <p:nvPr/>
        </p:nvGraphicFramePr>
        <p:xfrm>
          <a:off x="3457576" y="2176990"/>
          <a:ext cx="5553081" cy="3004610"/>
        </p:xfrm>
        <a:graphic>
          <a:graphicData uri="http://schemas.openxmlformats.org/drawingml/2006/table">
            <a:tbl>
              <a:tblPr firstRow="1" bandRow="1">
                <a:tableStyleId>{16D9F66E-5EB9-4882-86FB-DCBF35E3C3E4}</a:tableStyleId>
              </a:tblPr>
              <a:tblGrid>
                <a:gridCol w="617009">
                  <a:extLst>
                    <a:ext uri="{9D8B030D-6E8A-4147-A177-3AD203B41FA5}">
                      <a16:colId xmlns:a16="http://schemas.microsoft.com/office/drawing/2014/main" val="1559812040"/>
                    </a:ext>
                  </a:extLst>
                </a:gridCol>
                <a:gridCol w="617009">
                  <a:extLst>
                    <a:ext uri="{9D8B030D-6E8A-4147-A177-3AD203B41FA5}">
                      <a16:colId xmlns:a16="http://schemas.microsoft.com/office/drawing/2014/main" val="2664380533"/>
                    </a:ext>
                  </a:extLst>
                </a:gridCol>
                <a:gridCol w="617009">
                  <a:extLst>
                    <a:ext uri="{9D8B030D-6E8A-4147-A177-3AD203B41FA5}">
                      <a16:colId xmlns:a16="http://schemas.microsoft.com/office/drawing/2014/main" val="1755556210"/>
                    </a:ext>
                  </a:extLst>
                </a:gridCol>
                <a:gridCol w="617009">
                  <a:extLst>
                    <a:ext uri="{9D8B030D-6E8A-4147-A177-3AD203B41FA5}">
                      <a16:colId xmlns:a16="http://schemas.microsoft.com/office/drawing/2014/main" val="972323078"/>
                    </a:ext>
                  </a:extLst>
                </a:gridCol>
                <a:gridCol w="617009">
                  <a:extLst>
                    <a:ext uri="{9D8B030D-6E8A-4147-A177-3AD203B41FA5}">
                      <a16:colId xmlns:a16="http://schemas.microsoft.com/office/drawing/2014/main" val="366579272"/>
                    </a:ext>
                  </a:extLst>
                </a:gridCol>
                <a:gridCol w="617009">
                  <a:extLst>
                    <a:ext uri="{9D8B030D-6E8A-4147-A177-3AD203B41FA5}">
                      <a16:colId xmlns:a16="http://schemas.microsoft.com/office/drawing/2014/main" val="3445765218"/>
                    </a:ext>
                  </a:extLst>
                </a:gridCol>
                <a:gridCol w="617009">
                  <a:extLst>
                    <a:ext uri="{9D8B030D-6E8A-4147-A177-3AD203B41FA5}">
                      <a16:colId xmlns:a16="http://schemas.microsoft.com/office/drawing/2014/main" val="1878391004"/>
                    </a:ext>
                  </a:extLst>
                </a:gridCol>
                <a:gridCol w="617009">
                  <a:extLst>
                    <a:ext uri="{9D8B030D-6E8A-4147-A177-3AD203B41FA5}">
                      <a16:colId xmlns:a16="http://schemas.microsoft.com/office/drawing/2014/main" val="4030821533"/>
                    </a:ext>
                  </a:extLst>
                </a:gridCol>
                <a:gridCol w="617009">
                  <a:extLst>
                    <a:ext uri="{9D8B030D-6E8A-4147-A177-3AD203B41FA5}">
                      <a16:colId xmlns:a16="http://schemas.microsoft.com/office/drawing/2014/main" val="2240705220"/>
                    </a:ext>
                  </a:extLst>
                </a:gridCol>
              </a:tblGrid>
              <a:tr h="600922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14567776"/>
                  </a:ext>
                </a:extLst>
              </a:tr>
              <a:tr h="600922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90660508"/>
                  </a:ext>
                </a:extLst>
              </a:tr>
              <a:tr h="600922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73766047"/>
                  </a:ext>
                </a:extLst>
              </a:tr>
              <a:tr h="600922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7029759"/>
                  </a:ext>
                </a:extLst>
              </a:tr>
              <a:tr h="600922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3103539"/>
                  </a:ext>
                </a:extLst>
              </a:tr>
            </a:tbl>
          </a:graphicData>
        </a:graphic>
      </p:graphicFrame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B11CCE3D-FB2B-D042-D2BD-272EC7A73467}"/>
              </a:ext>
            </a:extLst>
          </p:cNvPr>
          <p:cNvCxnSpPr/>
          <p:nvPr/>
        </p:nvCxnSpPr>
        <p:spPr>
          <a:xfrm>
            <a:off x="4695825" y="2771775"/>
            <a:ext cx="3076575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D30D4D39-1A99-DB9C-3650-F0A043089FEC}"/>
              </a:ext>
            </a:extLst>
          </p:cNvPr>
          <p:cNvCxnSpPr/>
          <p:nvPr/>
        </p:nvCxnSpPr>
        <p:spPr>
          <a:xfrm>
            <a:off x="4695825" y="4581525"/>
            <a:ext cx="3076575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27CE6563-124D-CEC8-8867-06CEAA211893}"/>
              </a:ext>
            </a:extLst>
          </p:cNvPr>
          <p:cNvCxnSpPr>
            <a:cxnSpLocks/>
          </p:cNvCxnSpPr>
          <p:nvPr/>
        </p:nvCxnSpPr>
        <p:spPr>
          <a:xfrm flipV="1">
            <a:off x="4724400" y="2762250"/>
            <a:ext cx="0" cy="182880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EBCA1CA2-F997-39DC-87CD-BFA8F9408672}"/>
              </a:ext>
            </a:extLst>
          </p:cNvPr>
          <p:cNvCxnSpPr>
            <a:cxnSpLocks/>
          </p:cNvCxnSpPr>
          <p:nvPr/>
        </p:nvCxnSpPr>
        <p:spPr>
          <a:xfrm flipV="1">
            <a:off x="7743825" y="2781300"/>
            <a:ext cx="0" cy="182880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>
            <a:extLst>
              <a:ext uri="{FF2B5EF4-FFF2-40B4-BE49-F238E27FC236}">
                <a16:creationId xmlns:a16="http://schemas.microsoft.com/office/drawing/2014/main" id="{34D16D1F-FF8B-7135-4C77-A86414B056AB}"/>
              </a:ext>
            </a:extLst>
          </p:cNvPr>
          <p:cNvSpPr txBox="1"/>
          <p:nvPr/>
        </p:nvSpPr>
        <p:spPr>
          <a:xfrm>
            <a:off x="4362450" y="4476750"/>
            <a:ext cx="4762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A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074BDB77-BF54-03B1-EBC8-484ABAC19E57}"/>
              </a:ext>
            </a:extLst>
          </p:cNvPr>
          <p:cNvSpPr txBox="1"/>
          <p:nvPr/>
        </p:nvSpPr>
        <p:spPr>
          <a:xfrm>
            <a:off x="4362450" y="2457450"/>
            <a:ext cx="4762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B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85621C67-EDE1-3B8F-8FA5-297F1654BC89}"/>
              </a:ext>
            </a:extLst>
          </p:cNvPr>
          <p:cNvSpPr txBox="1"/>
          <p:nvPr/>
        </p:nvSpPr>
        <p:spPr>
          <a:xfrm>
            <a:off x="7696200" y="2447925"/>
            <a:ext cx="4762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C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B3D3448E-2192-B486-0F8E-8876A714E165}"/>
              </a:ext>
            </a:extLst>
          </p:cNvPr>
          <p:cNvSpPr txBox="1"/>
          <p:nvPr/>
        </p:nvSpPr>
        <p:spPr>
          <a:xfrm>
            <a:off x="7705725" y="4276725"/>
            <a:ext cx="4762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D</a:t>
            </a:r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3F60F561-3DD6-0AE6-D3FA-1F2D1451AD07}"/>
              </a:ext>
            </a:extLst>
          </p:cNvPr>
          <p:cNvSpPr/>
          <p:nvPr/>
        </p:nvSpPr>
        <p:spPr>
          <a:xfrm>
            <a:off x="4667250" y="3629025"/>
            <a:ext cx="95250" cy="95250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+mn-ea"/>
              <a:cs typeface="+mn-cs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1430A795-9B0A-C793-5320-303E5D7FEF57}"/>
              </a:ext>
            </a:extLst>
          </p:cNvPr>
          <p:cNvSpPr txBox="1"/>
          <p:nvPr/>
        </p:nvSpPr>
        <p:spPr>
          <a:xfrm>
            <a:off x="4257675" y="3390900"/>
            <a:ext cx="3524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M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209E6B36-7302-BF57-D876-AC3CCD0FE8D4}"/>
              </a:ext>
            </a:extLst>
          </p:cNvPr>
          <p:cNvCxnSpPr/>
          <p:nvPr/>
        </p:nvCxnSpPr>
        <p:spPr>
          <a:xfrm>
            <a:off x="4714875" y="3667125"/>
            <a:ext cx="3076575" cy="0"/>
          </a:xfrm>
          <a:prstGeom prst="line">
            <a:avLst/>
          </a:prstGeom>
          <a:ln w="571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Oval 10">
            <a:extLst>
              <a:ext uri="{FF2B5EF4-FFF2-40B4-BE49-F238E27FC236}">
                <a16:creationId xmlns:a16="http://schemas.microsoft.com/office/drawing/2014/main" id="{50E40749-AC50-6EF4-0CE4-E56275621F89}"/>
              </a:ext>
            </a:extLst>
          </p:cNvPr>
          <p:cNvSpPr/>
          <p:nvPr/>
        </p:nvSpPr>
        <p:spPr>
          <a:xfrm>
            <a:off x="7677150" y="3619500"/>
            <a:ext cx="95250" cy="95250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+mn-ea"/>
              <a:cs typeface="+mn-cs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2AE2902-6277-4BFF-DC0F-268F0F5FFA2B}"/>
              </a:ext>
            </a:extLst>
          </p:cNvPr>
          <p:cNvSpPr txBox="1"/>
          <p:nvPr/>
        </p:nvSpPr>
        <p:spPr>
          <a:xfrm>
            <a:off x="7743825" y="3352800"/>
            <a:ext cx="2000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N</a:t>
            </a:r>
          </a:p>
        </p:txBody>
      </p:sp>
    </p:spTree>
    <p:extLst>
      <p:ext uri="{BB962C8B-B14F-4D97-AF65-F5344CB8AC3E}">
        <p14:creationId xmlns:p14="http://schemas.microsoft.com/office/powerpoint/2010/main" val="31879529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1" grpId="0" animBg="1"/>
      <p:bldP spid="1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8">
            <a:extLst>
              <a:ext uri="{FF2B5EF4-FFF2-40B4-BE49-F238E27FC236}">
                <a16:creationId xmlns:a16="http://schemas.microsoft.com/office/drawing/2014/main" id="{9C1B777E-5ACE-444B-8DB6-DABAD60A11B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19250" y="482003"/>
            <a:ext cx="9848850" cy="1107996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wrap="square" lIns="0" tIns="0" rIns="0" bIns="0" anchor="ctr">
            <a:spAutoFit/>
          </a:bodyPr>
          <a:lstStyle/>
          <a:p>
            <a:pPr lvl="0" algn="just"/>
            <a:r>
              <a:rPr lang="vi-VN" altLang="zh-CN" sz="36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sym typeface="雷盖体" panose="00000800000000000000" pitchFamily="2" charset="-122"/>
              </a:rPr>
              <a:t>c) Dùng ê ke để kiểm tra xem đoạn thẳng MN có vuông góc với cạnh CD không.</a:t>
            </a:r>
            <a:endParaRPr kumimoji="0" lang="zh-CN" altLang="en-US" sz="3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雷盖体" panose="00000800000000000000" pitchFamily="2" charset="-122"/>
              <a:cs typeface="+mn-cs"/>
              <a:sym typeface="雷盖体" panose="00000800000000000000" pitchFamily="2" charset="-122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1DD76A43-5709-90B0-D888-825F51E4A92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0020" y="280799"/>
            <a:ext cx="1347333" cy="1609483"/>
          </a:xfrm>
          <a:prstGeom prst="rect">
            <a:avLst/>
          </a:prstGeom>
        </p:spPr>
      </p:pic>
      <p:graphicFrame>
        <p:nvGraphicFramePr>
          <p:cNvPr id="3" name="Table 4">
            <a:extLst>
              <a:ext uri="{FF2B5EF4-FFF2-40B4-BE49-F238E27FC236}">
                <a16:creationId xmlns:a16="http://schemas.microsoft.com/office/drawing/2014/main" id="{6326E5AD-63AF-8859-8C05-B2E28FCE8AD8}"/>
              </a:ext>
            </a:extLst>
          </p:cNvPr>
          <p:cNvGraphicFramePr>
            <a:graphicFrameLocks noGrp="1"/>
          </p:cNvGraphicFramePr>
          <p:nvPr/>
        </p:nvGraphicFramePr>
        <p:xfrm>
          <a:off x="3457576" y="2176990"/>
          <a:ext cx="5553081" cy="3004610"/>
        </p:xfrm>
        <a:graphic>
          <a:graphicData uri="http://schemas.openxmlformats.org/drawingml/2006/table">
            <a:tbl>
              <a:tblPr firstRow="1" bandRow="1">
                <a:tableStyleId>{16D9F66E-5EB9-4882-86FB-DCBF35E3C3E4}</a:tableStyleId>
              </a:tblPr>
              <a:tblGrid>
                <a:gridCol w="617009">
                  <a:extLst>
                    <a:ext uri="{9D8B030D-6E8A-4147-A177-3AD203B41FA5}">
                      <a16:colId xmlns:a16="http://schemas.microsoft.com/office/drawing/2014/main" val="1559812040"/>
                    </a:ext>
                  </a:extLst>
                </a:gridCol>
                <a:gridCol w="617009">
                  <a:extLst>
                    <a:ext uri="{9D8B030D-6E8A-4147-A177-3AD203B41FA5}">
                      <a16:colId xmlns:a16="http://schemas.microsoft.com/office/drawing/2014/main" val="2664380533"/>
                    </a:ext>
                  </a:extLst>
                </a:gridCol>
                <a:gridCol w="617009">
                  <a:extLst>
                    <a:ext uri="{9D8B030D-6E8A-4147-A177-3AD203B41FA5}">
                      <a16:colId xmlns:a16="http://schemas.microsoft.com/office/drawing/2014/main" val="1755556210"/>
                    </a:ext>
                  </a:extLst>
                </a:gridCol>
                <a:gridCol w="617009">
                  <a:extLst>
                    <a:ext uri="{9D8B030D-6E8A-4147-A177-3AD203B41FA5}">
                      <a16:colId xmlns:a16="http://schemas.microsoft.com/office/drawing/2014/main" val="972323078"/>
                    </a:ext>
                  </a:extLst>
                </a:gridCol>
                <a:gridCol w="617009">
                  <a:extLst>
                    <a:ext uri="{9D8B030D-6E8A-4147-A177-3AD203B41FA5}">
                      <a16:colId xmlns:a16="http://schemas.microsoft.com/office/drawing/2014/main" val="366579272"/>
                    </a:ext>
                  </a:extLst>
                </a:gridCol>
                <a:gridCol w="617009">
                  <a:extLst>
                    <a:ext uri="{9D8B030D-6E8A-4147-A177-3AD203B41FA5}">
                      <a16:colId xmlns:a16="http://schemas.microsoft.com/office/drawing/2014/main" val="3445765218"/>
                    </a:ext>
                  </a:extLst>
                </a:gridCol>
                <a:gridCol w="617009">
                  <a:extLst>
                    <a:ext uri="{9D8B030D-6E8A-4147-A177-3AD203B41FA5}">
                      <a16:colId xmlns:a16="http://schemas.microsoft.com/office/drawing/2014/main" val="1878391004"/>
                    </a:ext>
                  </a:extLst>
                </a:gridCol>
                <a:gridCol w="617009">
                  <a:extLst>
                    <a:ext uri="{9D8B030D-6E8A-4147-A177-3AD203B41FA5}">
                      <a16:colId xmlns:a16="http://schemas.microsoft.com/office/drawing/2014/main" val="4030821533"/>
                    </a:ext>
                  </a:extLst>
                </a:gridCol>
                <a:gridCol w="617009">
                  <a:extLst>
                    <a:ext uri="{9D8B030D-6E8A-4147-A177-3AD203B41FA5}">
                      <a16:colId xmlns:a16="http://schemas.microsoft.com/office/drawing/2014/main" val="2240705220"/>
                    </a:ext>
                  </a:extLst>
                </a:gridCol>
              </a:tblGrid>
              <a:tr h="600922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14567776"/>
                  </a:ext>
                </a:extLst>
              </a:tr>
              <a:tr h="600922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90660508"/>
                  </a:ext>
                </a:extLst>
              </a:tr>
              <a:tr h="600922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73766047"/>
                  </a:ext>
                </a:extLst>
              </a:tr>
              <a:tr h="600922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7029759"/>
                  </a:ext>
                </a:extLst>
              </a:tr>
              <a:tr h="600922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3103539"/>
                  </a:ext>
                </a:extLst>
              </a:tr>
            </a:tbl>
          </a:graphicData>
        </a:graphic>
      </p:graphicFrame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B11CCE3D-FB2B-D042-D2BD-272EC7A73467}"/>
              </a:ext>
            </a:extLst>
          </p:cNvPr>
          <p:cNvCxnSpPr/>
          <p:nvPr/>
        </p:nvCxnSpPr>
        <p:spPr>
          <a:xfrm>
            <a:off x="4695825" y="2771775"/>
            <a:ext cx="3076575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D30D4D39-1A99-DB9C-3650-F0A043089FEC}"/>
              </a:ext>
            </a:extLst>
          </p:cNvPr>
          <p:cNvCxnSpPr/>
          <p:nvPr/>
        </p:nvCxnSpPr>
        <p:spPr>
          <a:xfrm>
            <a:off x="4695825" y="4581525"/>
            <a:ext cx="3076575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27CE6563-124D-CEC8-8867-06CEAA211893}"/>
              </a:ext>
            </a:extLst>
          </p:cNvPr>
          <p:cNvCxnSpPr>
            <a:cxnSpLocks/>
          </p:cNvCxnSpPr>
          <p:nvPr/>
        </p:nvCxnSpPr>
        <p:spPr>
          <a:xfrm flipV="1">
            <a:off x="4724400" y="2762250"/>
            <a:ext cx="0" cy="182880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EBCA1CA2-F997-39DC-87CD-BFA8F9408672}"/>
              </a:ext>
            </a:extLst>
          </p:cNvPr>
          <p:cNvCxnSpPr>
            <a:cxnSpLocks/>
          </p:cNvCxnSpPr>
          <p:nvPr/>
        </p:nvCxnSpPr>
        <p:spPr>
          <a:xfrm flipV="1">
            <a:off x="7743825" y="2781300"/>
            <a:ext cx="0" cy="182880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>
            <a:extLst>
              <a:ext uri="{FF2B5EF4-FFF2-40B4-BE49-F238E27FC236}">
                <a16:creationId xmlns:a16="http://schemas.microsoft.com/office/drawing/2014/main" id="{34D16D1F-FF8B-7135-4C77-A86414B056AB}"/>
              </a:ext>
            </a:extLst>
          </p:cNvPr>
          <p:cNvSpPr txBox="1"/>
          <p:nvPr/>
        </p:nvSpPr>
        <p:spPr>
          <a:xfrm>
            <a:off x="4362450" y="4476750"/>
            <a:ext cx="4762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A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074BDB77-BF54-03B1-EBC8-484ABAC19E57}"/>
              </a:ext>
            </a:extLst>
          </p:cNvPr>
          <p:cNvSpPr txBox="1"/>
          <p:nvPr/>
        </p:nvSpPr>
        <p:spPr>
          <a:xfrm>
            <a:off x="4362450" y="2457450"/>
            <a:ext cx="4762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B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85621C67-EDE1-3B8F-8FA5-297F1654BC89}"/>
              </a:ext>
            </a:extLst>
          </p:cNvPr>
          <p:cNvSpPr txBox="1"/>
          <p:nvPr/>
        </p:nvSpPr>
        <p:spPr>
          <a:xfrm>
            <a:off x="7696200" y="2447925"/>
            <a:ext cx="4762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C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B3D3448E-2192-B486-0F8E-8876A714E165}"/>
              </a:ext>
            </a:extLst>
          </p:cNvPr>
          <p:cNvSpPr txBox="1"/>
          <p:nvPr/>
        </p:nvSpPr>
        <p:spPr>
          <a:xfrm>
            <a:off x="7705725" y="4276725"/>
            <a:ext cx="4762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D</a:t>
            </a:r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3F60F561-3DD6-0AE6-D3FA-1F2D1451AD07}"/>
              </a:ext>
            </a:extLst>
          </p:cNvPr>
          <p:cNvSpPr/>
          <p:nvPr/>
        </p:nvSpPr>
        <p:spPr>
          <a:xfrm>
            <a:off x="4667250" y="3629025"/>
            <a:ext cx="95250" cy="95250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+mn-ea"/>
              <a:cs typeface="+mn-cs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1430A795-9B0A-C793-5320-303E5D7FEF57}"/>
              </a:ext>
            </a:extLst>
          </p:cNvPr>
          <p:cNvSpPr txBox="1"/>
          <p:nvPr/>
        </p:nvSpPr>
        <p:spPr>
          <a:xfrm>
            <a:off x="4257675" y="3390900"/>
            <a:ext cx="3524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M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209E6B36-7302-BF57-D876-AC3CCD0FE8D4}"/>
              </a:ext>
            </a:extLst>
          </p:cNvPr>
          <p:cNvCxnSpPr/>
          <p:nvPr/>
        </p:nvCxnSpPr>
        <p:spPr>
          <a:xfrm>
            <a:off x="4714875" y="3667125"/>
            <a:ext cx="3076575" cy="0"/>
          </a:xfrm>
          <a:prstGeom prst="line">
            <a:avLst/>
          </a:prstGeom>
          <a:ln w="571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Oval 10">
            <a:extLst>
              <a:ext uri="{FF2B5EF4-FFF2-40B4-BE49-F238E27FC236}">
                <a16:creationId xmlns:a16="http://schemas.microsoft.com/office/drawing/2014/main" id="{50E40749-AC50-6EF4-0CE4-E56275621F89}"/>
              </a:ext>
            </a:extLst>
          </p:cNvPr>
          <p:cNvSpPr/>
          <p:nvPr/>
        </p:nvSpPr>
        <p:spPr>
          <a:xfrm>
            <a:off x="7677150" y="3619500"/>
            <a:ext cx="95250" cy="95250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+mn-ea"/>
              <a:cs typeface="+mn-cs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2AE2902-6277-4BFF-DC0F-268F0F5FFA2B}"/>
              </a:ext>
            </a:extLst>
          </p:cNvPr>
          <p:cNvSpPr txBox="1"/>
          <p:nvPr/>
        </p:nvSpPr>
        <p:spPr>
          <a:xfrm>
            <a:off x="7743825" y="3352800"/>
            <a:ext cx="2000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N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998FB10-954F-A60E-03AD-BF5C1573157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flipH="1">
            <a:off x="6543674" y="1508012"/>
            <a:ext cx="1285875" cy="2212724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19A49DBE-38C4-C5B2-C172-87645B839994}"/>
              </a:ext>
            </a:extLst>
          </p:cNvPr>
          <p:cNvSpPr txBox="1"/>
          <p:nvPr/>
        </p:nvSpPr>
        <p:spPr>
          <a:xfrm>
            <a:off x="2219324" y="5506607"/>
            <a:ext cx="8534401" cy="646331"/>
          </a:xfrm>
          <a:prstGeom prst="rect">
            <a:avLst/>
          </a:prstGeom>
          <a:solidFill>
            <a:srgbClr val="0BA29A"/>
          </a:solidFill>
        </p:spPr>
        <p:txBody>
          <a:bodyPr wrap="square" rtlCol="0">
            <a:spAutoFit/>
          </a:bodyPr>
          <a:lstStyle/>
          <a:p>
            <a:pPr lvl="0" algn="just">
              <a:defRPr/>
            </a:pPr>
            <a:r>
              <a:rPr lang="pt-BR" sz="3600" b="1" dirty="0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Đoạn thẳng MN vuông góc với cạnh CD.</a:t>
            </a:r>
            <a:endParaRPr kumimoji="0" lang="pt-BR" sz="3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051313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94553483-7AD2-46C7-5173-9D6722947F23}"/>
              </a:ext>
            </a:extLst>
          </p:cNvPr>
          <p:cNvGrpSpPr/>
          <p:nvPr/>
        </p:nvGrpSpPr>
        <p:grpSpPr>
          <a:xfrm>
            <a:off x="1495770" y="544693"/>
            <a:ext cx="5209830" cy="788808"/>
            <a:chOff x="2486527" y="908289"/>
            <a:chExt cx="29240531" cy="1045983"/>
          </a:xfrm>
        </p:grpSpPr>
        <p:sp>
          <p:nvSpPr>
            <p:cNvPr id="3" name="Rectangle: Rounded Corners 2">
              <a:extLst>
                <a:ext uri="{FF2B5EF4-FFF2-40B4-BE49-F238E27FC236}">
                  <a16:creationId xmlns:a16="http://schemas.microsoft.com/office/drawing/2014/main" id="{E733EF93-841A-36B4-B12F-0871E44C9AD1}"/>
                </a:ext>
              </a:extLst>
            </p:cNvPr>
            <p:cNvSpPr/>
            <p:nvPr/>
          </p:nvSpPr>
          <p:spPr>
            <a:xfrm>
              <a:off x="2486527" y="908289"/>
              <a:ext cx="29240531" cy="1045983"/>
            </a:xfrm>
            <a:prstGeom prst="roundRect">
              <a:avLst/>
            </a:prstGeom>
            <a:solidFill>
              <a:srgbClr val="F9DB6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F76301C7-B46E-2B2D-437E-67C3AEE3E152}"/>
                </a:ext>
              </a:extLst>
            </p:cNvPr>
            <p:cNvSpPr txBox="1"/>
            <p:nvPr/>
          </p:nvSpPr>
          <p:spPr>
            <a:xfrm>
              <a:off x="3133563" y="1039497"/>
              <a:ext cx="28189978" cy="8570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3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Arial" panose="020B0604020202020204" pitchFamily="34" charset="0"/>
                </a:rPr>
                <a:t>Chọn câu trả lời đúng.</a:t>
              </a:r>
              <a:endPara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Arial" panose="020B0604020202020204" pitchFamily="34" charset="0"/>
              </a:endParaRPr>
            </a:p>
          </p:txBody>
        </p:sp>
      </p:grpSp>
      <p:pic>
        <p:nvPicPr>
          <p:cNvPr id="5" name="Picture 4">
            <a:extLst>
              <a:ext uri="{FF2B5EF4-FFF2-40B4-BE49-F238E27FC236}">
                <a16:creationId xmlns:a16="http://schemas.microsoft.com/office/drawing/2014/main" id="{C0BD210F-763A-8CD0-653C-57BD0A55F6E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9186" y="218334"/>
            <a:ext cx="1347333" cy="160948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33FBF9ED-3774-043A-7BD1-C43569E4F7B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20100" y="914400"/>
            <a:ext cx="2686050" cy="24003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897BAB77-C8D3-A358-D4B7-EA72576DA21D}"/>
              </a:ext>
            </a:extLst>
          </p:cNvPr>
          <p:cNvSpPr txBox="1"/>
          <p:nvPr/>
        </p:nvSpPr>
        <p:spPr>
          <a:xfrm>
            <a:off x="981075" y="1476375"/>
            <a:ext cx="68484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Hình bên được xếp bởi các que tính.</a:t>
            </a:r>
            <a:endParaRPr lang="en-US" sz="32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8A06F99-B94D-603E-8A88-E8ED0C886C6D}"/>
              </a:ext>
            </a:extLst>
          </p:cNvPr>
          <p:cNvSpPr txBox="1"/>
          <p:nvPr/>
        </p:nvSpPr>
        <p:spPr>
          <a:xfrm>
            <a:off x="847725" y="2076450"/>
            <a:ext cx="6848475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a) Trong hình bên có bao nhiêu hình thoi?</a:t>
            </a:r>
          </a:p>
          <a:p>
            <a:r>
              <a:rPr lang="vi-VN" sz="32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A. 1</a:t>
            </a:r>
            <a:r>
              <a:rPr lang="en-US" sz="32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                            </a:t>
            </a:r>
            <a:r>
              <a:rPr lang="vi-VN" sz="32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B. 2</a:t>
            </a:r>
          </a:p>
          <a:p>
            <a:r>
              <a:rPr lang="vi-VN" sz="32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C. 3</a:t>
            </a:r>
            <a:r>
              <a:rPr lang="en-US" sz="32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                            </a:t>
            </a:r>
            <a:r>
              <a:rPr lang="vi-VN" sz="32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D. 4</a:t>
            </a:r>
            <a:endParaRPr lang="en-US" sz="32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CE83657-84C7-B418-CE4E-E7A2B0313105}"/>
              </a:ext>
            </a:extLst>
          </p:cNvPr>
          <p:cNvSpPr txBox="1"/>
          <p:nvPr/>
        </p:nvSpPr>
        <p:spPr>
          <a:xfrm>
            <a:off x="666750" y="4324350"/>
            <a:ext cx="1042035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b) Que tính màu đỏ được xếp song song với que tính màu nào dưới đây?</a:t>
            </a:r>
          </a:p>
          <a:p>
            <a:r>
              <a:rPr lang="vi-VN" sz="32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A. Màu nâu</a:t>
            </a:r>
            <a:r>
              <a:rPr lang="en-US" sz="32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                           </a:t>
            </a:r>
            <a:r>
              <a:rPr lang="vi-VN" sz="32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B. Màu xanh</a:t>
            </a:r>
          </a:p>
          <a:p>
            <a:r>
              <a:rPr lang="vi-VN" sz="32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C. Màu tím</a:t>
            </a:r>
            <a:r>
              <a:rPr lang="en-US" sz="32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                            </a:t>
            </a:r>
            <a:r>
              <a:rPr lang="vi-VN" sz="32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D. Màu da cam</a:t>
            </a:r>
            <a:endParaRPr lang="en-US" sz="32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15BB7084-7A1B-CE77-8593-2A9F228A6FD3}"/>
              </a:ext>
            </a:extLst>
          </p:cNvPr>
          <p:cNvSpPr/>
          <p:nvPr/>
        </p:nvSpPr>
        <p:spPr>
          <a:xfrm>
            <a:off x="790575" y="3619501"/>
            <a:ext cx="504825" cy="53340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FEBD88A5-4FD3-84D4-5307-B1DFA9D64811}"/>
              </a:ext>
            </a:extLst>
          </p:cNvPr>
          <p:cNvSpPr/>
          <p:nvPr/>
        </p:nvSpPr>
        <p:spPr>
          <a:xfrm>
            <a:off x="5067300" y="5343526"/>
            <a:ext cx="504825" cy="53340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22909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1" grpId="0" animBg="1"/>
      <p:bldP spid="1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>
            <a:extLst>
              <a:ext uri="{FF2B5EF4-FFF2-40B4-BE49-F238E27FC236}">
                <a16:creationId xmlns:a16="http://schemas.microsoft.com/office/drawing/2014/main" id="{C88D0B9E-1A39-2AE2-4CF8-B0EF06BCE34D}"/>
              </a:ext>
            </a:extLst>
          </p:cNvPr>
          <p:cNvSpPr/>
          <p:nvPr/>
        </p:nvSpPr>
        <p:spPr>
          <a:xfrm>
            <a:off x="817417" y="525541"/>
            <a:ext cx="831272" cy="831272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b="1" dirty="0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4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069A203-3726-42FE-BA46-2CF9C0D041C3}"/>
              </a:ext>
            </a:extLst>
          </p:cNvPr>
          <p:cNvSpPr txBox="1"/>
          <p:nvPr/>
        </p:nvSpPr>
        <p:spPr>
          <a:xfrm>
            <a:off x="1685925" y="567105"/>
            <a:ext cx="93345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/>
            <a:r>
              <a:rPr lang="en-US" sz="44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Vẽ</a:t>
            </a:r>
            <a:r>
              <a:rPr lang="en-US" sz="44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hình</a:t>
            </a:r>
            <a:r>
              <a:rPr lang="en-US" sz="44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rồi</a:t>
            </a:r>
            <a:r>
              <a:rPr lang="en-US" sz="44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tô</a:t>
            </a:r>
            <a:r>
              <a:rPr lang="en-US" sz="44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màu</a:t>
            </a:r>
            <a:r>
              <a:rPr lang="en-US" sz="44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(</a:t>
            </a:r>
            <a:r>
              <a:rPr lang="en-US" sz="44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theo</a:t>
            </a:r>
            <a:r>
              <a:rPr lang="en-US" sz="44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mẫu</a:t>
            </a:r>
            <a:r>
              <a:rPr lang="en-US" sz="44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)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D64909D-4D43-B75B-D213-8811013BE17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28775" y="1905000"/>
            <a:ext cx="9184184" cy="2305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51666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</p:bldLst>
  </p:timing>
</p:sld>
</file>

<file path=ppt/theme/theme1.xml><?xml version="1.0" encoding="utf-8"?>
<a:theme xmlns:a="http://schemas.openxmlformats.org/drawingml/2006/main" name="第一PPT，www.1ppt.com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9Slide.vn</Template>
  <TotalTime>27</TotalTime>
  <Words>265</Words>
  <Application>Microsoft Office PowerPoint</Application>
  <PresentationFormat>Widescreen</PresentationFormat>
  <Paragraphs>43</Paragraphs>
  <Slides>7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2" baseType="lpstr">
      <vt:lpstr>等线</vt:lpstr>
      <vt:lpstr>Arial</vt:lpstr>
      <vt:lpstr>Calibri</vt:lpstr>
      <vt:lpstr>Cambria</vt:lpstr>
      <vt:lpstr>第一PPT，www.1ppt.com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>9Slide.vn</Manager>
  <Company>9Slide.vn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>9Slide.vn</dc:subject>
  <dc:creator>huong</dc:creator>
  <dc:description>9Slide.vn</dc:description>
  <cp:lastModifiedBy>SingPC</cp:lastModifiedBy>
  <cp:revision>29</cp:revision>
  <dcterms:created xsi:type="dcterms:W3CDTF">2023-10-17T08:21:13Z</dcterms:created>
  <dcterms:modified xsi:type="dcterms:W3CDTF">2025-01-24T05:55:39Z</dcterms:modified>
  <cp:category>9Slide.vn</cp:category>
</cp:coreProperties>
</file>