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5"/>
  </p:notesMasterIdLst>
  <p:sldIdLst>
    <p:sldId id="257" r:id="rId2"/>
    <p:sldId id="259" r:id="rId3"/>
    <p:sldId id="272" r:id="rId4"/>
    <p:sldId id="273" r:id="rId5"/>
    <p:sldId id="274" r:id="rId6"/>
    <p:sldId id="296" r:id="rId7"/>
    <p:sldId id="297" r:id="rId8"/>
    <p:sldId id="298" r:id="rId9"/>
    <p:sldId id="299" r:id="rId10"/>
    <p:sldId id="300" r:id="rId11"/>
    <p:sldId id="284" r:id="rId12"/>
    <p:sldId id="301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4E9"/>
    <a:srgbClr val="1092B0"/>
    <a:srgbClr val="BB0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22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AD8BF-15A3-4738-B381-98641576683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C1B2F-C750-4E55-8A15-5823F62F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2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1B2F-C750-4E55-8A15-5823F62FA5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6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1B2F-C750-4E55-8A15-5823F62FA5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7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5EA15-E7AD-6A60-8C5D-BC7EA5917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B99AB-08DD-9F6D-0619-A19A0BCEB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DE7D7-3E4E-DBF1-A234-77AADF50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30D31-8FD6-641F-520F-A7A09DB3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061D5-59B8-EF0B-C231-CD26F0F1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E5DD-CBDB-2FBD-E8E3-4CD3A388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0966F-165D-E3FD-7FD9-15A2185FF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E96E2-6975-B030-1B88-175124F1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6AD79-E3D6-6A3B-2F44-1A251B8B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84567-A3FC-456C-0A87-56E785B6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E20552-7D86-57C4-FBAA-3F68A33C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CD4C3E-792B-2FE8-B73C-CCCAE584D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92DE5-8F7A-7C22-1C36-A1DAF104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09A86-B15D-1941-EE88-2CC69EB7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088D1-5985-FAA0-3944-C5D389B2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23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63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91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4353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4CD6-73EB-2C87-8807-7F3DBFBC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E4B52-9E2F-A8F0-3D5A-04376580D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E9C8E-BCAF-DC6A-D892-79030E18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4386-9B21-1372-6D86-598F5A3B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CE3B2-1E62-3293-D2E8-771CCB87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4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1AF5A-1003-8A7D-2C2F-DF459FEA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17411-36AD-81C7-382D-175313262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FE555-8951-9AC4-AA85-A00E0CE2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13029-5A2C-2FEF-FA85-0D57F4F6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C4444-3BDB-2EB5-8C18-7470C174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641D0-AB75-B340-119B-EF03F6C3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A8461-0AD0-C473-69EA-A46EAE0CD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0A8FC7-02AE-0869-6310-26471371B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AFA266-5724-20F2-774C-6669BE4EF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3EB2C-9B32-A04E-DAC6-9CCDC70B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30410-C3F4-6761-E5ED-BE336DBD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8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58FB-39FC-CED8-27F8-F8EF1482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69393-0911-96D0-5865-10CACFE11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89A1C-7148-21C2-CEE2-8F3E1A5E9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FBF6AA-7B4B-6A78-1F27-535A6023C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5808B-C316-2F21-0B01-28CE41717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F928A-BE1B-C31D-5B61-8A29FEBE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25D112-F774-3FAC-1B49-97054D2C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6BEC84-86E8-42FA-FEF9-C14E5142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2FE8-B7B5-AC5A-B369-F31F52CD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C3F0A7-C6E9-ABA1-A2E8-3B685D7E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B7AD5-A8F8-DA1E-9DED-1C129899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157757-5C5B-4385-2203-5EB7FC51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6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84A617-4B24-B16A-B14D-ECB6A163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C444E-9C43-BA10-8C4C-90DA34CA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2DB73-5B6A-71F5-3C41-F7CC00DB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29E1-C302-3D77-0C68-32069B81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8C86E-DCB4-2516-97F7-3A6B219A6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178AB-A666-C125-B52C-61B53C3CE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96898-0B18-7D4B-7D12-DE2E807A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0CF12-3F79-9E87-57F6-C7B84A6F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40B53-B92E-4CBE-E390-E809B932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5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8C9B-5F05-C924-B0E2-81CBEEE1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02DD9D-25E1-3C31-404B-771B510A8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1B98A-48BE-74FF-8D40-153302C58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06A08C-6A68-4419-3719-008E5E65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98BFA-2AFF-627A-FE61-925510A5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843BB-B91B-1512-747E-1CC1A35E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7669FEA-9F4F-93E6-E38B-8001EF2C6E1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B5461-1523-4EC6-DF96-07F4B997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FBDBE-07F4-8620-4D9D-6FAAE306D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B5AB1-9AB5-6FB7-7493-FB3F5854A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A6EB-E558-4E5F-9A89-C49C39559406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D8CE5-EC6A-A313-5E3F-82916263B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FF7DE-1060-5631-3995-3551CE9A5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3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7.wdp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jp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259E698C-28BA-D4D9-11C6-B7CA5857A676}"/>
              </a:ext>
            </a:extLst>
          </p:cNvPr>
          <p:cNvGrpSpPr/>
          <p:nvPr/>
        </p:nvGrpSpPr>
        <p:grpSpPr>
          <a:xfrm>
            <a:off x="1329365" y="401236"/>
            <a:ext cx="10498404" cy="5134860"/>
            <a:chOff x="1627755" y="-265672"/>
            <a:chExt cx="10498404" cy="4412555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2983C8A-8A7A-4AC5-4B09-E1FF776A13BD}"/>
                </a:ext>
              </a:extLst>
            </p:cNvPr>
            <p:cNvGrpSpPr/>
            <p:nvPr/>
          </p:nvGrpSpPr>
          <p:grpSpPr>
            <a:xfrm>
              <a:off x="2636779" y="-265672"/>
              <a:ext cx="9489380" cy="4412555"/>
              <a:chOff x="1655117" y="310918"/>
              <a:chExt cx="9489380" cy="4412555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0A711A67-09A8-6E55-3552-02AD22382CCB}"/>
                  </a:ext>
                </a:extLst>
              </p:cNvPr>
              <p:cNvSpPr/>
              <p:nvPr/>
            </p:nvSpPr>
            <p:spPr>
              <a:xfrm>
                <a:off x="1655117" y="2104643"/>
                <a:ext cx="9043025" cy="2618830"/>
              </a:xfrm>
              <a:custGeom>
                <a:avLst/>
                <a:gdLst>
                  <a:gd name="connsiteX0" fmla="*/ 0 w 9043025"/>
                  <a:gd name="connsiteY0" fmla="*/ 436480 h 2618830"/>
                  <a:gd name="connsiteX1" fmla="*/ 436480 w 9043025"/>
                  <a:gd name="connsiteY1" fmla="*/ 0 h 2618830"/>
                  <a:gd name="connsiteX2" fmla="*/ 8606545 w 9043025"/>
                  <a:gd name="connsiteY2" fmla="*/ 0 h 2618830"/>
                  <a:gd name="connsiteX3" fmla="*/ 9043025 w 9043025"/>
                  <a:gd name="connsiteY3" fmla="*/ 436480 h 2618830"/>
                  <a:gd name="connsiteX4" fmla="*/ 9043025 w 9043025"/>
                  <a:gd name="connsiteY4" fmla="*/ 2182350 h 2618830"/>
                  <a:gd name="connsiteX5" fmla="*/ 8606545 w 9043025"/>
                  <a:gd name="connsiteY5" fmla="*/ 2618830 h 2618830"/>
                  <a:gd name="connsiteX6" fmla="*/ 436480 w 9043025"/>
                  <a:gd name="connsiteY6" fmla="*/ 2618830 h 2618830"/>
                  <a:gd name="connsiteX7" fmla="*/ 0 w 9043025"/>
                  <a:gd name="connsiteY7" fmla="*/ 2182350 h 2618830"/>
                  <a:gd name="connsiteX8" fmla="*/ 0 w 9043025"/>
                  <a:gd name="connsiteY8" fmla="*/ 436480 h 261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3025" h="2618830" fill="none" extrusionOk="0">
                    <a:moveTo>
                      <a:pt x="0" y="436480"/>
                    </a:moveTo>
                    <a:cubicBezTo>
                      <a:pt x="-26995" y="197098"/>
                      <a:pt x="194717" y="3989"/>
                      <a:pt x="436480" y="0"/>
                    </a:cubicBezTo>
                    <a:cubicBezTo>
                      <a:pt x="4332859" y="77600"/>
                      <a:pt x="6063025" y="-27269"/>
                      <a:pt x="8606545" y="0"/>
                    </a:cubicBezTo>
                    <a:cubicBezTo>
                      <a:pt x="8864123" y="-21789"/>
                      <a:pt x="9079659" y="206203"/>
                      <a:pt x="9043025" y="436480"/>
                    </a:cubicBezTo>
                    <a:cubicBezTo>
                      <a:pt x="9094158" y="812980"/>
                      <a:pt x="9191969" y="1562800"/>
                      <a:pt x="9043025" y="2182350"/>
                    </a:cubicBezTo>
                    <a:cubicBezTo>
                      <a:pt x="9016304" y="2412958"/>
                      <a:pt x="8813637" y="2633811"/>
                      <a:pt x="8606545" y="2618830"/>
                    </a:cubicBezTo>
                    <a:cubicBezTo>
                      <a:pt x="4791017" y="2668007"/>
                      <a:pt x="1300155" y="2496128"/>
                      <a:pt x="436480" y="2618830"/>
                    </a:cubicBezTo>
                    <a:cubicBezTo>
                      <a:pt x="190256" y="2658480"/>
                      <a:pt x="-6512" y="2429018"/>
                      <a:pt x="0" y="2182350"/>
                    </a:cubicBezTo>
                    <a:cubicBezTo>
                      <a:pt x="129084" y="1631851"/>
                      <a:pt x="120436" y="907849"/>
                      <a:pt x="0" y="436480"/>
                    </a:cubicBezTo>
                    <a:close/>
                  </a:path>
                  <a:path w="9043025" h="2618830" stroke="0" extrusionOk="0">
                    <a:moveTo>
                      <a:pt x="0" y="436480"/>
                    </a:moveTo>
                    <a:cubicBezTo>
                      <a:pt x="45824" y="190181"/>
                      <a:pt x="233280" y="-2526"/>
                      <a:pt x="436480" y="0"/>
                    </a:cubicBezTo>
                    <a:cubicBezTo>
                      <a:pt x="2850469" y="-129276"/>
                      <a:pt x="7442882" y="-77778"/>
                      <a:pt x="8606545" y="0"/>
                    </a:cubicBezTo>
                    <a:cubicBezTo>
                      <a:pt x="8842139" y="-17428"/>
                      <a:pt x="9042344" y="199344"/>
                      <a:pt x="9043025" y="436480"/>
                    </a:cubicBezTo>
                    <a:cubicBezTo>
                      <a:pt x="8938653" y="675007"/>
                      <a:pt x="8899143" y="1330891"/>
                      <a:pt x="9043025" y="2182350"/>
                    </a:cubicBezTo>
                    <a:cubicBezTo>
                      <a:pt x="9055806" y="2450366"/>
                      <a:pt x="8828996" y="2625155"/>
                      <a:pt x="8606545" y="2618830"/>
                    </a:cubicBezTo>
                    <a:cubicBezTo>
                      <a:pt x="6496889" y="2663050"/>
                      <a:pt x="2138786" y="2589448"/>
                      <a:pt x="436480" y="2618830"/>
                    </a:cubicBezTo>
                    <a:cubicBezTo>
                      <a:pt x="190571" y="2600201"/>
                      <a:pt x="-21916" y="2418346"/>
                      <a:pt x="0" y="2182350"/>
                    </a:cubicBezTo>
                    <a:cubicBezTo>
                      <a:pt x="147613" y="2002193"/>
                      <a:pt x="-121642" y="1003066"/>
                      <a:pt x="0" y="436480"/>
                    </a:cubicBezTo>
                    <a:close/>
                  </a:path>
                </a:pathLst>
              </a:custGeom>
              <a:ln w="76200">
                <a:prstDash val="dash"/>
                <a:extLst>
                  <a:ext uri="{C807C97D-BFC1-408E-A445-0C87EB9F89A2}">
                    <ask:lineSketchStyleProps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" name="Hình ảnh 8">
                <a:extLst>
                  <a:ext uri="{FF2B5EF4-FFF2-40B4-BE49-F238E27FC236}">
                    <a16:creationId xmlns:a16="http://schemas.microsoft.com/office/drawing/2014/main" id="{51FDF700-E786-255F-C5A8-29C59EA4BF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5918" b="66429" l="70829" r="98278">
                            <a14:foregroundMark x1="97094" y1="39796" x2="97094" y2="38367"/>
                            <a14:foregroundMark x1="86760" y1="65102" x2="84715" y2="64490"/>
                            <a14:foregroundMark x1="86545" y1="65714" x2="85791" y2="66429"/>
                            <a14:foregroundMark x1="76103" y1="39184" x2="79010" y2="42755"/>
                            <a14:foregroundMark x1="95048" y1="40204" x2="93111" y2="41939"/>
                            <a14:foregroundMark x1="89774" y1="36020" x2="89774" y2="36020"/>
                            <a14:foregroundMark x1="89774" y1="36020" x2="89774" y2="36020"/>
                            <a14:foregroundMark x1="97094" y1="37143" x2="98278" y2="3928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98" t="33568" b="31447"/>
              <a:stretch/>
            </p:blipFill>
            <p:spPr>
              <a:xfrm>
                <a:off x="9254008" y="310918"/>
                <a:ext cx="1890489" cy="2166660"/>
              </a:xfrm>
              <a:prstGeom prst="rect">
                <a:avLst/>
              </a:prstGeom>
            </p:spPr>
          </p:pic>
        </p:grpSp>
        <p:pic>
          <p:nvPicPr>
            <p:cNvPr id="44" name="Hình ảnh 43">
              <a:extLst>
                <a:ext uri="{FF2B5EF4-FFF2-40B4-BE49-F238E27FC236}">
                  <a16:creationId xmlns:a16="http://schemas.microsoft.com/office/drawing/2014/main" id="{5F348160-C588-5849-6B27-08550C511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8" b="31927" l="53058" r="88533">
                          <a14:foregroundMark x1="62143" y1="14082" x2="60857" y2="14490"/>
                          <a14:foregroundMark x1="62857" y1="10612" x2="63143" y2="18980"/>
                          <a14:foregroundMark x1="60571" y1="13265" x2="66429" y2="18163"/>
                          <a14:foregroundMark x1="61429" y1="17143" x2="66000" y2="21224"/>
                          <a14:foregroundMark x1="66000" y1="21224" x2="70000" y2="22857"/>
                          <a14:foregroundMark x1="65714" y1="10204" x2="76429" y2="21020"/>
                          <a14:foregroundMark x1="69857" y1="12857" x2="76714" y2="19388"/>
                          <a14:foregroundMark x1="72000" y1="10612" x2="78857" y2="18776"/>
                          <a14:foregroundMark x1="69429" y1="14082" x2="73857" y2="21837"/>
                          <a14:foregroundMark x1="80286" y1="8980" x2="81714" y2="22245"/>
                          <a14:foregroundMark x1="60429" y1="11837" x2="66714" y2="22245"/>
                          <a14:foregroundMark x1="61429" y1="11633" x2="59571" y2="15510"/>
                          <a14:foregroundMark x1="63286" y1="12449" x2="60286" y2="16327"/>
                          <a14:foregroundMark x1="63571" y1="13469" x2="59286" y2="17347"/>
                          <a14:foregroundMark x1="60429" y1="12653" x2="60429" y2="22041"/>
                          <a14:foregroundMark x1="60429" y1="22041" x2="60857" y2="22245"/>
                          <a14:foregroundMark x1="61429" y1="18367" x2="61714" y2="22245"/>
                          <a14:foregroundMark x1="60286" y1="20816" x2="67571" y2="23469"/>
                          <a14:foregroundMark x1="67571" y1="23469" x2="67714" y2="23265"/>
                          <a14:foregroundMark x1="61143" y1="23878" x2="66571" y2="24490"/>
                          <a14:foregroundMark x1="72429" y1="25102" x2="77571" y2="19184"/>
                          <a14:foregroundMark x1="82286" y1="21020" x2="78286" y2="21020"/>
                          <a14:foregroundMark x1="79429" y1="26122" x2="76000" y2="23469"/>
                          <a14:foregroundMark x1="82143" y1="23469" x2="78286" y2="22245"/>
                          <a14:foregroundMark x1="79571" y1="17143" x2="80286" y2="9388"/>
                          <a14:foregroundMark x1="81714" y1="10000" x2="78286" y2="11224"/>
                          <a14:foregroundMark x1="60000" y1="8367" x2="64429" y2="10204"/>
                          <a14:foregroundMark x1="65429" y1="5918" x2="66714" y2="8980"/>
                          <a14:foregroundMark x1="71286" y1="6327" x2="74857" y2="8776"/>
                          <a14:foregroundMark x1="62286" y1="8163" x2="63714" y2="7347"/>
                          <a14:foregroundMark x1="61286" y1="8980" x2="66000" y2="5714"/>
                          <a14:foregroundMark x1="71571" y1="6735" x2="83153" y2="5974"/>
                          <a14:backgroundMark x1="84571" y1="7347" x2="83429" y2="6735"/>
                          <a14:backgroundMark x1="84143" y1="6531" x2="83000" y2="5918"/>
                          <a14:backgroundMark x1="83571" y1="6531" x2="83714" y2="6735"/>
                          <a14:backgroundMark x1="83000" y1="5714" x2="83000" y2="5714"/>
                          <a14:backgroundMark x1="82857" y1="6531" x2="82857" y2="6531"/>
                          <a14:backgroundMark x1="83000" y1="6122" x2="83000" y2="6122"/>
                          <a14:backgroundMark x1="82714" y1="5918" x2="82714" y2="5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4" r="7033" b="64526"/>
            <a:stretch/>
          </p:blipFill>
          <p:spPr>
            <a:xfrm rot="20040125">
              <a:off x="1627755" y="912321"/>
              <a:ext cx="2564015" cy="1435838"/>
            </a:xfrm>
            <a:prstGeom prst="rect">
              <a:avLst/>
            </a:prstGeom>
          </p:spPr>
        </p:pic>
      </p:grp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453593F6-FFE0-328D-A68C-13782725C4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61" b="77245" l="20408" r="73163">
                        <a14:foregroundMark x1="36939" y1="74592" x2="35510" y2="73980"/>
                        <a14:foregroundMark x1="52143" y1="76020" x2="52143" y2="77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8" r="20135" b="17917"/>
          <a:stretch/>
        </p:blipFill>
        <p:spPr>
          <a:xfrm flipH="1">
            <a:off x="-1186247" y="1466801"/>
            <a:ext cx="4515145" cy="5629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779E20-34F5-C412-6F2B-55625DCC36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6160" y="1496906"/>
            <a:ext cx="3950550" cy="135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E1B316-CD48-C77F-4463-F87DD6CA8B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8482" y="2509994"/>
            <a:ext cx="2962913" cy="2334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420AC3-770E-DEE1-9AA9-93C41C48CB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5252" y="2991708"/>
            <a:ext cx="7608467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30020FE-C1E6-479C-7077-9B20BCE9A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14" b="94118" l="9947" r="89876">
                        <a14:foregroundMark x1="26821" y1="8722" x2="26821" y2="8722"/>
                        <a14:foregroundMark x1="27176" y1="10548" x2="30728" y2="33671"/>
                        <a14:foregroundMark x1="22558" y1="28600" x2="38188" y2="25558"/>
                        <a14:foregroundMark x1="24689" y1="69574" x2="24689" y2="69574"/>
                        <a14:foregroundMark x1="36945" y1="69574" x2="36945" y2="69574"/>
                        <a14:foregroundMark x1="27531" y1="94320" x2="38366" y2="92901"/>
                        <a14:foregroundMark x1="64654" y1="18458" x2="64831" y2="69980"/>
                        <a14:foregroundMark x1="64831" y1="69980" x2="65719" y2="71805"/>
                        <a14:foregroundMark x1="59858" y1="54158" x2="75318" y2="69963"/>
                        <a14:foregroundMark x1="68206" y1="27181" x2="68206" y2="27181"/>
                        <a14:foregroundMark x1="66075" y1="30020" x2="70870" y2="25152"/>
                        <a14:foregroundMark x1="58615" y1="26775" x2="58615" y2="26775"/>
                        <a14:foregroundMark x1="58615" y1="26775" x2="58970" y2="29817"/>
                        <a14:foregroundMark x1="26643" y1="41785" x2="30018" y2="65517"/>
                        <a14:foregroundMark x1="27531" y1="75862" x2="27531" y2="75862"/>
                        <a14:foregroundMark x1="27531" y1="75862" x2="31972" y2="62069"/>
                        <a14:foregroundMark x1="62345" y1="93915" x2="62345" y2="93915"/>
                        <a14:foregroundMark x1="78508" y1="93712" x2="78508" y2="93712"/>
                        <a14:foregroundMark x1="64298" y1="8722" x2="64298" y2="8722"/>
                        <a14:foregroundMark x1="31616" y1="8114" x2="31616" y2="8114"/>
                        <a14:foregroundMark x1="66785" y1="14199" x2="66785" y2="14199"/>
                        <a14:foregroundMark x1="66785" y1="14199" x2="75666" y2="19675"/>
                        <a14:foregroundMark x1="76909" y1="33469" x2="76909" y2="33469"/>
                        <a14:foregroundMark x1="75311" y1="34280" x2="54529" y2="37728"/>
                        <a14:foregroundMark x1="61279" y1="44016" x2="60924" y2="57404"/>
                        <a14:backgroundMark x1="77975" y1="73225" x2="77975" y2="73225"/>
                        <a14:backgroundMark x1="77975" y1="73225" x2="77620" y2="70385"/>
                        <a14:backgroundMark x1="75844" y1="70994" x2="79218" y2="73225"/>
                        <a14:backgroundMark x1="76199" y1="70791" x2="76199" y2="70791"/>
                        <a14:backgroundMark x1="76199" y1="70588" x2="76199" y2="70588"/>
                        <a14:backgroundMark x1="76199" y1="70588" x2="75666" y2="7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11" y="3400728"/>
            <a:ext cx="3767556" cy="3299121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3263BC0-CC45-8E89-F5F0-12CFB76F1650}"/>
              </a:ext>
            </a:extLst>
          </p:cNvPr>
          <p:cNvSpPr/>
          <p:nvPr/>
        </p:nvSpPr>
        <p:spPr>
          <a:xfrm>
            <a:off x="236306" y="606175"/>
            <a:ext cx="5959011" cy="2750728"/>
          </a:xfrm>
          <a:prstGeom prst="cloudCallout">
            <a:avLst>
              <a:gd name="adj1" fmla="val 26092"/>
              <a:gd name="adj2" fmla="val 62933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số có bốn chữ số lớn hơn số đã cho bao nhiêu đơn vị?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EA4B56A-BC7F-8713-BB97-EC7D5286647E}"/>
              </a:ext>
            </a:extLst>
          </p:cNvPr>
          <p:cNvSpPr/>
          <p:nvPr/>
        </p:nvSpPr>
        <p:spPr>
          <a:xfrm>
            <a:off x="7006975" y="349321"/>
            <a:ext cx="4602823" cy="3376074"/>
          </a:xfrm>
          <a:prstGeom prst="cloudCallout">
            <a:avLst>
              <a:gd name="adj1" fmla="val -45192"/>
              <a:gd name="adj2" fmla="val 51937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số có bốn chữ số lớn hơn số đã cho 2 000 đơn vị.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65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CD2301-C9CC-62B9-D0CF-F651BCDA3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49" y="-967897"/>
            <a:ext cx="10924979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25">
            <a:extLst>
              <a:ext uri="{FF2B5EF4-FFF2-40B4-BE49-F238E27FC236}">
                <a16:creationId xmlns:a16="http://schemas.microsoft.com/office/drawing/2014/main" id="{137394D6-A193-F705-CE48-D011EB14321C}"/>
              </a:ext>
            </a:extLst>
          </p:cNvPr>
          <p:cNvSpPr txBox="1"/>
          <p:nvPr/>
        </p:nvSpPr>
        <p:spPr>
          <a:xfrm>
            <a:off x="3889779" y="312639"/>
            <a:ext cx="5243947" cy="953453"/>
          </a:xfrm>
          <a:prstGeom prst="roundRect">
            <a:avLst/>
          </a:prstGeom>
          <a:solidFill>
            <a:srgbClr val="A4FFA7"/>
          </a:solidFill>
          <a:ln w="38100">
            <a:solidFill>
              <a:srgbClr val="00558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en-US" sz="5000" b="1" dirty="0">
              <a:solidFill>
                <a:srgbClr val="00558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31">
            <a:extLst>
              <a:ext uri="{FF2B5EF4-FFF2-40B4-BE49-F238E27FC236}">
                <a16:creationId xmlns:a16="http://schemas.microsoft.com/office/drawing/2014/main" id="{58417D82-F1BD-7005-1B3D-16716A0D7AEA}"/>
              </a:ext>
            </a:extLst>
          </p:cNvPr>
          <p:cNvSpPr/>
          <p:nvPr/>
        </p:nvSpPr>
        <p:spPr>
          <a:xfrm>
            <a:off x="585591" y="3121021"/>
            <a:ext cx="3697941" cy="37517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ộp Văn bản 25">
            <a:extLst>
              <a:ext uri="{FF2B5EF4-FFF2-40B4-BE49-F238E27FC236}">
                <a16:creationId xmlns:a16="http://schemas.microsoft.com/office/drawing/2014/main" id="{CE18C38A-8269-DAF7-22C3-02B0E9DF921D}"/>
              </a:ext>
            </a:extLst>
          </p:cNvPr>
          <p:cNvSpPr txBox="1"/>
          <p:nvPr/>
        </p:nvSpPr>
        <p:spPr>
          <a:xfrm>
            <a:off x="4706079" y="2015936"/>
            <a:ext cx="6996185" cy="4188381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GV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Mỗi HS tham gia chơi sẽ bốc thăm chọn số, sau đó sẽ đọc số mình bốc được, nêu giá trị của chữ số 8 trong mỗi số đó.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3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 descr="Ảnh có chứa tòa nhà, sân vận động&#10;&#10;Mô tả được tạo tự động">
            <a:extLst>
              <a:ext uri="{FF2B5EF4-FFF2-40B4-BE49-F238E27FC236}">
                <a16:creationId xmlns:a16="http://schemas.microsoft.com/office/drawing/2014/main" id="{66BE9FA4-45C9-D37F-49B3-2D866E4A4C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21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36" name="Nhóm 35">
            <a:extLst>
              <a:ext uri="{FF2B5EF4-FFF2-40B4-BE49-F238E27FC236}">
                <a16:creationId xmlns:a16="http://schemas.microsoft.com/office/drawing/2014/main" id="{081AE5FA-AA36-5816-0109-21DC5D4196A8}"/>
              </a:ext>
            </a:extLst>
          </p:cNvPr>
          <p:cNvGrpSpPr/>
          <p:nvPr/>
        </p:nvGrpSpPr>
        <p:grpSpPr>
          <a:xfrm>
            <a:off x="20968" y="1610647"/>
            <a:ext cx="7760447" cy="1343680"/>
            <a:chOff x="20968" y="1610647"/>
            <a:chExt cx="7760447" cy="1343680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880D938A-71A3-C0C9-2A19-322085C8E8C9}"/>
                </a:ext>
              </a:extLst>
            </p:cNvPr>
            <p:cNvGrpSpPr/>
            <p:nvPr/>
          </p:nvGrpSpPr>
          <p:grpSpPr>
            <a:xfrm>
              <a:off x="20968" y="1610647"/>
              <a:ext cx="7760447" cy="1340765"/>
              <a:chOff x="20968" y="1610647"/>
              <a:chExt cx="7760447" cy="1340765"/>
            </a:xfrm>
          </p:grpSpPr>
          <p:pic>
            <p:nvPicPr>
              <p:cNvPr id="25" name="Hình ảnh 24">
                <a:extLst>
                  <a:ext uri="{FF2B5EF4-FFF2-40B4-BE49-F238E27FC236}">
                    <a16:creationId xmlns:a16="http://schemas.microsoft.com/office/drawing/2014/main" id="{B429D794-8F0E-3C8E-C721-6423B670D5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468" b="31855" l="9897" r="91934">
                            <a14:foregroundMark x1="15275" y1="31371" x2="29005" y2="32823"/>
                            <a14:foregroundMark x1="29005" y1="32823" x2="42677" y2="31048"/>
                            <a14:foregroundMark x1="42677" y1="31048" x2="45767" y2="31935"/>
                            <a14:foregroundMark x1="91934" y1="18226" x2="91476" y2="19597"/>
                          </a14:backgroundRemoval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53" b="64940"/>
              <a:stretch/>
            </p:blipFill>
            <p:spPr>
              <a:xfrm>
                <a:off x="20968" y="1610647"/>
                <a:ext cx="7760447" cy="1340765"/>
              </a:xfrm>
              <a:prstGeom prst="rect">
                <a:avLst/>
              </a:prstGeom>
            </p:spPr>
          </p:pic>
          <p:sp>
            <p:nvSpPr>
              <p:cNvPr id="27" name="TextBox 47">
                <a:extLst>
                  <a:ext uri="{FF2B5EF4-FFF2-40B4-BE49-F238E27FC236}">
                    <a16:creationId xmlns:a16="http://schemas.microsoft.com/office/drawing/2014/main" id="{FD4C1913-DA8F-A947-4AC3-6556CB8E0419}"/>
                  </a:ext>
                </a:extLst>
              </p:cNvPr>
              <p:cNvSpPr txBox="1"/>
              <p:nvPr/>
            </p:nvSpPr>
            <p:spPr>
              <a:xfrm>
                <a:off x="1186563" y="2029866"/>
                <a:ext cx="4358186" cy="643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GV GHI DẶN DÒ Ở ĐÂY.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8" name="Hình ảnh 27">
              <a:extLst>
                <a:ext uri="{FF2B5EF4-FFF2-40B4-BE49-F238E27FC236}">
                  <a16:creationId xmlns:a16="http://schemas.microsoft.com/office/drawing/2014/main" id="{809ADB65-1C9D-E324-A01B-5EFBC2BB1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918" b="66429" l="70829" r="98278">
                          <a14:foregroundMark x1="97094" y1="39796" x2="97094" y2="38367"/>
                          <a14:foregroundMark x1="86760" y1="65102" x2="84715" y2="64490"/>
                          <a14:foregroundMark x1="86545" y1="65714" x2="85791" y2="66429"/>
                          <a14:foregroundMark x1="76103" y1="39184" x2="79010" y2="42755"/>
                          <a14:foregroundMark x1="95048" y1="40204" x2="93111" y2="41939"/>
                          <a14:foregroundMark x1="89774" y1="36020" x2="89774" y2="36020"/>
                          <a14:foregroundMark x1="89774" y1="36020" x2="89774" y2="36020"/>
                          <a14:foregroundMark x1="97094" y1="37143" x2="98278" y2="3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8" t="33568" b="31447"/>
            <a:stretch/>
          </p:blipFill>
          <p:spPr>
            <a:xfrm>
              <a:off x="91255" y="1699873"/>
              <a:ext cx="1094556" cy="1254454"/>
            </a:xfrm>
            <a:prstGeom prst="rect">
              <a:avLst/>
            </a:prstGeom>
          </p:spPr>
        </p:pic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DA40C4D6-BF3B-5701-0283-959846FDDF2B}"/>
              </a:ext>
            </a:extLst>
          </p:cNvPr>
          <p:cNvGrpSpPr/>
          <p:nvPr/>
        </p:nvGrpSpPr>
        <p:grpSpPr>
          <a:xfrm>
            <a:off x="20968" y="2951411"/>
            <a:ext cx="7760447" cy="1391062"/>
            <a:chOff x="20968" y="2951411"/>
            <a:chExt cx="7760447" cy="1391062"/>
          </a:xfrm>
        </p:grpSpPr>
        <p:grpSp>
          <p:nvGrpSpPr>
            <p:cNvPr id="20" name="Nhóm 19">
              <a:extLst>
                <a:ext uri="{FF2B5EF4-FFF2-40B4-BE49-F238E27FC236}">
                  <a16:creationId xmlns:a16="http://schemas.microsoft.com/office/drawing/2014/main" id="{20727827-A8BF-7963-9A27-52ED3AA5B56D}"/>
                </a:ext>
              </a:extLst>
            </p:cNvPr>
            <p:cNvGrpSpPr/>
            <p:nvPr/>
          </p:nvGrpSpPr>
          <p:grpSpPr>
            <a:xfrm>
              <a:off x="20968" y="2951411"/>
              <a:ext cx="7760447" cy="1391062"/>
              <a:chOff x="20968" y="2951411"/>
              <a:chExt cx="7760447" cy="1391062"/>
            </a:xfrm>
          </p:grpSpPr>
          <p:pic>
            <p:nvPicPr>
              <p:cNvPr id="21" name="Hình ảnh 20">
                <a:extLst>
                  <a:ext uri="{FF2B5EF4-FFF2-40B4-BE49-F238E27FC236}">
                    <a16:creationId xmlns:a16="http://schemas.microsoft.com/office/drawing/2014/main" id="{56249F19-22F1-84D4-FE6B-3B580E67BC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9954" r="92677">
                            <a14:foregroundMark x1="91819" y1="51774" x2="92677" y2="5354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61" t="33813" b="32585"/>
              <a:stretch/>
            </p:blipFill>
            <p:spPr>
              <a:xfrm>
                <a:off x="20968" y="2951411"/>
                <a:ext cx="7760447" cy="1391062"/>
              </a:xfrm>
              <a:prstGeom prst="rect">
                <a:avLst/>
              </a:prstGeom>
            </p:spPr>
          </p:pic>
          <p:sp>
            <p:nvSpPr>
              <p:cNvPr id="23" name="TextBox 47">
                <a:extLst>
                  <a:ext uri="{FF2B5EF4-FFF2-40B4-BE49-F238E27FC236}">
                    <a16:creationId xmlns:a16="http://schemas.microsoft.com/office/drawing/2014/main" id="{FAD9748D-BC7F-BB96-9CCA-074996EADE25}"/>
                  </a:ext>
                </a:extLst>
              </p:cNvPr>
              <p:cNvSpPr txBox="1"/>
              <p:nvPr/>
            </p:nvSpPr>
            <p:spPr>
              <a:xfrm>
                <a:off x="1278340" y="3350329"/>
                <a:ext cx="4358186" cy="643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GV GHI DẶN DÒ Ở ĐÂY.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1A211304-4569-0739-D546-396D1DA11C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918" b="66429" l="70829" r="98278">
                          <a14:foregroundMark x1="97094" y1="39796" x2="97094" y2="38367"/>
                          <a14:foregroundMark x1="86760" y1="65102" x2="84715" y2="64490"/>
                          <a14:foregroundMark x1="86545" y1="65714" x2="85791" y2="66429"/>
                          <a14:foregroundMark x1="76103" y1="39184" x2="79010" y2="42755"/>
                          <a14:foregroundMark x1="95048" y1="40204" x2="93111" y2="41939"/>
                          <a14:foregroundMark x1="89774" y1="36020" x2="89774" y2="36020"/>
                          <a14:foregroundMark x1="89774" y1="36020" x2="89774" y2="36020"/>
                          <a14:foregroundMark x1="97094" y1="37143" x2="98278" y2="3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8" t="33568" b="31447"/>
            <a:stretch/>
          </p:blipFill>
          <p:spPr>
            <a:xfrm>
              <a:off x="113972" y="3086561"/>
              <a:ext cx="1094556" cy="1254454"/>
            </a:xfrm>
            <a:prstGeom prst="rect">
              <a:avLst/>
            </a:prstGeom>
          </p:spPr>
        </p:pic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C883411A-A358-B1F8-6520-FC66870801EA}"/>
              </a:ext>
            </a:extLst>
          </p:cNvPr>
          <p:cNvGrpSpPr/>
          <p:nvPr/>
        </p:nvGrpSpPr>
        <p:grpSpPr>
          <a:xfrm>
            <a:off x="-122831" y="4253246"/>
            <a:ext cx="7811673" cy="1386688"/>
            <a:chOff x="-122831" y="4253246"/>
            <a:chExt cx="7811673" cy="1386688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DAA252E1-D969-E008-0C4D-BE42A9D5DB08}"/>
                </a:ext>
              </a:extLst>
            </p:cNvPr>
            <p:cNvGrpSpPr/>
            <p:nvPr/>
          </p:nvGrpSpPr>
          <p:grpSpPr>
            <a:xfrm>
              <a:off x="-122831" y="4253246"/>
              <a:ext cx="7811673" cy="1340765"/>
              <a:chOff x="-122831" y="4253246"/>
              <a:chExt cx="7811673" cy="1340765"/>
            </a:xfrm>
          </p:grpSpPr>
          <p:pic>
            <p:nvPicPr>
              <p:cNvPr id="12" name="Hình ảnh 11">
                <a:extLst>
                  <a:ext uri="{FF2B5EF4-FFF2-40B4-BE49-F238E27FC236}">
                    <a16:creationId xmlns:a16="http://schemas.microsoft.com/office/drawing/2014/main" id="{15DE7A90-8100-B7F0-87EA-D2A822BE63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0565" b="98952" l="11156" r="91762">
                            <a14:foregroundMark x1="43993" y1="98710" x2="46281" y2="98952"/>
                            <a14:foregroundMark x1="91762" y1="83387" x2="91190" y2="858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6" t="67348" r="-1317" b="-687"/>
              <a:stretch/>
            </p:blipFill>
            <p:spPr>
              <a:xfrm>
                <a:off x="-122831" y="4253246"/>
                <a:ext cx="7811673" cy="1340765"/>
              </a:xfrm>
              <a:prstGeom prst="rect">
                <a:avLst/>
              </a:prstGeom>
            </p:spPr>
          </p:pic>
          <p:sp>
            <p:nvSpPr>
              <p:cNvPr id="13" name="TextBox 47">
                <a:extLst>
                  <a:ext uri="{FF2B5EF4-FFF2-40B4-BE49-F238E27FC236}">
                    <a16:creationId xmlns:a16="http://schemas.microsoft.com/office/drawing/2014/main" id="{B7B99634-E201-9302-3B85-D27FA1BD42F2}"/>
                  </a:ext>
                </a:extLst>
              </p:cNvPr>
              <p:cNvSpPr txBox="1"/>
              <p:nvPr/>
            </p:nvSpPr>
            <p:spPr>
              <a:xfrm>
                <a:off x="1278340" y="4605641"/>
                <a:ext cx="4358186" cy="643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GV GHI DẶN DÒ Ở ĐÂY.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0" name="Hình ảnh 29">
              <a:extLst>
                <a:ext uri="{FF2B5EF4-FFF2-40B4-BE49-F238E27FC236}">
                  <a16:creationId xmlns:a16="http://schemas.microsoft.com/office/drawing/2014/main" id="{3087A629-2D2A-9E63-FCBF-BB6D85FCE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918" b="66429" l="70829" r="98278">
                          <a14:foregroundMark x1="97094" y1="39796" x2="97094" y2="38367"/>
                          <a14:foregroundMark x1="86760" y1="65102" x2="84715" y2="64490"/>
                          <a14:foregroundMark x1="86545" y1="65714" x2="85791" y2="66429"/>
                          <a14:foregroundMark x1="76103" y1="39184" x2="79010" y2="42755"/>
                          <a14:foregroundMark x1="95048" y1="40204" x2="93111" y2="41939"/>
                          <a14:foregroundMark x1="89774" y1="36020" x2="89774" y2="36020"/>
                          <a14:foregroundMark x1="89774" y1="36020" x2="89774" y2="36020"/>
                          <a14:foregroundMark x1="97094" y1="37143" x2="98278" y2="3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8" t="33568" b="31447"/>
            <a:stretch/>
          </p:blipFill>
          <p:spPr>
            <a:xfrm>
              <a:off x="174062" y="4385480"/>
              <a:ext cx="1094556" cy="1254454"/>
            </a:xfrm>
            <a:prstGeom prst="rect">
              <a:avLst/>
            </a:prstGeom>
          </p:spPr>
        </p:pic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CABD3AB1-DD2A-DCC0-7A87-6DDAFD798BC3}"/>
              </a:ext>
            </a:extLst>
          </p:cNvPr>
          <p:cNvGrpSpPr/>
          <p:nvPr/>
        </p:nvGrpSpPr>
        <p:grpSpPr>
          <a:xfrm>
            <a:off x="20969" y="5504388"/>
            <a:ext cx="7760446" cy="1353611"/>
            <a:chOff x="20969" y="5504388"/>
            <a:chExt cx="7760446" cy="1353611"/>
          </a:xfrm>
        </p:grpSpPr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id="{CDF92892-BAFB-BB21-479E-2A48847A9F76}"/>
                </a:ext>
              </a:extLst>
            </p:cNvPr>
            <p:cNvGrpSpPr/>
            <p:nvPr/>
          </p:nvGrpSpPr>
          <p:grpSpPr>
            <a:xfrm>
              <a:off x="20969" y="5504388"/>
              <a:ext cx="7760446" cy="1353611"/>
              <a:chOff x="20969" y="5504388"/>
              <a:chExt cx="7760446" cy="1353611"/>
            </a:xfrm>
          </p:grpSpPr>
          <p:pic>
            <p:nvPicPr>
              <p:cNvPr id="17" name="Hình ảnh 16">
                <a:extLst>
                  <a:ext uri="{FF2B5EF4-FFF2-40B4-BE49-F238E27FC236}">
                    <a16:creationId xmlns:a16="http://schemas.microsoft.com/office/drawing/2014/main" id="{A897BAEC-517A-ED32-A0C3-CB2D6F6549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468" b="31855" l="9897" r="91934">
                            <a14:foregroundMark x1="15275" y1="31371" x2="29005" y2="32823"/>
                            <a14:foregroundMark x1="29005" y1="32823" x2="42677" y2="31048"/>
                            <a14:foregroundMark x1="42677" y1="31048" x2="45767" y2="31935"/>
                            <a14:foregroundMark x1="91934" y1="18226" x2="91476" y2="1959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83" t="2362" b="64940"/>
              <a:stretch/>
            </p:blipFill>
            <p:spPr>
              <a:xfrm>
                <a:off x="20969" y="5504388"/>
                <a:ext cx="7760446" cy="1353611"/>
              </a:xfrm>
              <a:prstGeom prst="rect">
                <a:avLst/>
              </a:prstGeom>
            </p:spPr>
          </p:pic>
          <p:sp>
            <p:nvSpPr>
              <p:cNvPr id="19" name="TextBox 47">
                <a:extLst>
                  <a:ext uri="{FF2B5EF4-FFF2-40B4-BE49-F238E27FC236}">
                    <a16:creationId xmlns:a16="http://schemas.microsoft.com/office/drawing/2014/main" id="{8E81F129-AD0B-4D1E-6332-2B65839078FB}"/>
                  </a:ext>
                </a:extLst>
              </p:cNvPr>
              <p:cNvSpPr txBox="1"/>
              <p:nvPr/>
            </p:nvSpPr>
            <p:spPr>
              <a:xfrm>
                <a:off x="1208528" y="5888918"/>
                <a:ext cx="4769191" cy="643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rPr>
                  <a:t>GV GHI DẶN DÒ Ở ĐÂY.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1" name="Hình ảnh 30">
              <a:extLst>
                <a:ext uri="{FF2B5EF4-FFF2-40B4-BE49-F238E27FC236}">
                  <a16:creationId xmlns:a16="http://schemas.microsoft.com/office/drawing/2014/main" id="{ED8B9EFD-6662-96BA-52C2-B261267249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5918" b="66429" l="70829" r="98278">
                          <a14:foregroundMark x1="97094" y1="39796" x2="97094" y2="38367"/>
                          <a14:foregroundMark x1="86760" y1="65102" x2="84715" y2="64490"/>
                          <a14:foregroundMark x1="86545" y1="65714" x2="85791" y2="66429"/>
                          <a14:foregroundMark x1="76103" y1="39184" x2="79010" y2="42755"/>
                          <a14:foregroundMark x1="95048" y1="40204" x2="93111" y2="41939"/>
                          <a14:foregroundMark x1="89774" y1="36020" x2="89774" y2="36020"/>
                          <a14:foregroundMark x1="89774" y1="36020" x2="89774" y2="36020"/>
                          <a14:foregroundMark x1="97094" y1="37143" x2="98278" y2="39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98" t="33568" b="31447"/>
            <a:stretch/>
          </p:blipFill>
          <p:spPr>
            <a:xfrm>
              <a:off x="193507" y="5580597"/>
              <a:ext cx="1094556" cy="1254454"/>
            </a:xfrm>
            <a:prstGeom prst="rect">
              <a:avLst/>
            </a:prstGeom>
          </p:spPr>
        </p:pic>
      </p:grpSp>
      <p:pic>
        <p:nvPicPr>
          <p:cNvPr id="35" name="Hình ảnh 34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30D0BC4C-CD49-F4B1-C958-0977E57FC9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776" b="93367" l="4796" r="95000">
                        <a14:foregroundMark x1="39388" y1="29388" x2="51939" y2="34388"/>
                        <a14:foregroundMark x1="27959" y1="18776" x2="33776" y2="18980"/>
                        <a14:foregroundMark x1="42959" y1="9796" x2="47959" y2="10408"/>
                        <a14:foregroundMark x1="47551" y1="8776" x2="57143" y2="26633"/>
                        <a14:foregroundMark x1="53776" y1="16837" x2="55000" y2="13980"/>
                        <a14:foregroundMark x1="51939" y1="33776" x2="54388" y2="36837"/>
                        <a14:foregroundMark x1="89184" y1="29184" x2="93571" y2="37755"/>
                        <a14:foregroundMark x1="93571" y1="37755" x2="93571" y2="37755"/>
                        <a14:foregroundMark x1="10816" y1="45816" x2="7347" y2="45408"/>
                        <a14:foregroundMark x1="7755" y1="52245" x2="5612" y2="51837"/>
                        <a14:foregroundMark x1="47347" y1="91224" x2="47143" y2="93571"/>
                        <a14:foregroundMark x1="6327" y1="45204" x2="4796" y2="43367"/>
                        <a14:foregroundMark x1="93980" y1="28163" x2="95000" y2="28980"/>
                        <a14:foregroundMark x1="95000" y1="39592" x2="95000" y2="38367"/>
                        <a14:foregroundMark x1="76327" y1="76837" x2="76327" y2="76837"/>
                        <a14:foregroundMark x1="72755" y1="85000" x2="72755" y2="85000"/>
                        <a14:foregroundMark x1="31735" y1="81020" x2="31735" y2="81020"/>
                        <a14:foregroundMark x1="30612" y1="86224" x2="30612" y2="86224"/>
                        <a14:foregroundMark x1="46020" y1="48571" x2="55306" y2="47959"/>
                        <a14:foregroundMark x1="55306" y1="47959" x2="56327" y2="46633"/>
                        <a14:foregroundMark x1="52959" y1="55408" x2="54592" y2="57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4727" y="959307"/>
            <a:ext cx="6045472" cy="60454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4E8A31-8E0F-EFCA-E97F-F99A00A8CD6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5914" y="-233636"/>
            <a:ext cx="5959484" cy="206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14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6 0.0331 L -0.00989 -0.30139 L 0.01589 0.03958 L 0.04063 -0.29005 L 0.06407 0.00463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587"/>
          </a:xfrm>
          <a:prstGeom prst="rect">
            <a:avLst/>
          </a:prstGeom>
        </p:spPr>
      </p:pic>
      <p:sp>
        <p:nvSpPr>
          <p:cNvPr id="24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905623" y="805102"/>
            <a:ext cx="10524349" cy="5789580"/>
          </a:xfrm>
          <a:custGeom>
            <a:avLst/>
            <a:gdLst>
              <a:gd name="connsiteX0" fmla="*/ 0 w 10524349"/>
              <a:gd name="connsiteY0" fmla="*/ 964949 h 5789580"/>
              <a:gd name="connsiteX1" fmla="*/ 964949 w 10524349"/>
              <a:gd name="connsiteY1" fmla="*/ 0 h 5789580"/>
              <a:gd name="connsiteX2" fmla="*/ 9559400 w 10524349"/>
              <a:gd name="connsiteY2" fmla="*/ 0 h 5789580"/>
              <a:gd name="connsiteX3" fmla="*/ 10524349 w 10524349"/>
              <a:gd name="connsiteY3" fmla="*/ 964949 h 5789580"/>
              <a:gd name="connsiteX4" fmla="*/ 10524349 w 10524349"/>
              <a:gd name="connsiteY4" fmla="*/ 4824631 h 5789580"/>
              <a:gd name="connsiteX5" fmla="*/ 9559400 w 10524349"/>
              <a:gd name="connsiteY5" fmla="*/ 5789580 h 5789580"/>
              <a:gd name="connsiteX6" fmla="*/ 964949 w 10524349"/>
              <a:gd name="connsiteY6" fmla="*/ 5789580 h 5789580"/>
              <a:gd name="connsiteX7" fmla="*/ 0 w 10524349"/>
              <a:gd name="connsiteY7" fmla="*/ 4824631 h 5789580"/>
              <a:gd name="connsiteX8" fmla="*/ 0 w 10524349"/>
              <a:gd name="connsiteY8" fmla="*/ 964949 h 578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4349" h="5789580" fill="none" extrusionOk="0">
                <a:moveTo>
                  <a:pt x="0" y="964949"/>
                </a:moveTo>
                <a:cubicBezTo>
                  <a:pt x="-98815" y="438166"/>
                  <a:pt x="426772" y="29811"/>
                  <a:pt x="964949" y="0"/>
                </a:cubicBezTo>
                <a:cubicBezTo>
                  <a:pt x="2280217" y="77600"/>
                  <a:pt x="6932786" y="-27269"/>
                  <a:pt x="9559400" y="0"/>
                </a:cubicBezTo>
                <a:cubicBezTo>
                  <a:pt x="10151271" y="-77755"/>
                  <a:pt x="10619149" y="459930"/>
                  <a:pt x="10524349" y="964949"/>
                </a:cubicBezTo>
                <a:cubicBezTo>
                  <a:pt x="10633349" y="2285020"/>
                  <a:pt x="10446140" y="3251898"/>
                  <a:pt x="10524349" y="4824631"/>
                </a:cubicBezTo>
                <a:cubicBezTo>
                  <a:pt x="10434457" y="5322393"/>
                  <a:pt x="10033680" y="5815445"/>
                  <a:pt x="9559400" y="5789580"/>
                </a:cubicBezTo>
                <a:cubicBezTo>
                  <a:pt x="6584745" y="5838757"/>
                  <a:pt x="4159179" y="5666878"/>
                  <a:pt x="964949" y="5789580"/>
                </a:cubicBezTo>
                <a:cubicBezTo>
                  <a:pt x="430246" y="5803216"/>
                  <a:pt x="-18092" y="5373135"/>
                  <a:pt x="0" y="4824631"/>
                </a:cubicBezTo>
                <a:cubicBezTo>
                  <a:pt x="47022" y="4306409"/>
                  <a:pt x="104569" y="1838362"/>
                  <a:pt x="0" y="964949"/>
                </a:cubicBezTo>
                <a:close/>
              </a:path>
              <a:path w="10524349" h="5789580" stroke="0" extrusionOk="0">
                <a:moveTo>
                  <a:pt x="0" y="964949"/>
                </a:moveTo>
                <a:cubicBezTo>
                  <a:pt x="90979" y="421623"/>
                  <a:pt x="481359" y="-3292"/>
                  <a:pt x="964949" y="0"/>
                </a:cubicBezTo>
                <a:cubicBezTo>
                  <a:pt x="4328130" y="-129276"/>
                  <a:pt x="7848112" y="-77778"/>
                  <a:pt x="9559400" y="0"/>
                </a:cubicBezTo>
                <a:cubicBezTo>
                  <a:pt x="10074636" y="-56398"/>
                  <a:pt x="10522949" y="440096"/>
                  <a:pt x="10524349" y="964949"/>
                </a:cubicBezTo>
                <a:cubicBezTo>
                  <a:pt x="10605948" y="2857849"/>
                  <a:pt x="10678649" y="3845615"/>
                  <a:pt x="10524349" y="4824631"/>
                </a:cubicBezTo>
                <a:cubicBezTo>
                  <a:pt x="10553971" y="5420027"/>
                  <a:pt x="10076258" y="5795041"/>
                  <a:pt x="9559400" y="5789580"/>
                </a:cubicBezTo>
                <a:cubicBezTo>
                  <a:pt x="7437768" y="5833800"/>
                  <a:pt x="4185616" y="5760198"/>
                  <a:pt x="964949" y="5789580"/>
                </a:cubicBezTo>
                <a:cubicBezTo>
                  <a:pt x="417442" y="5733561"/>
                  <a:pt x="-32608" y="5350022"/>
                  <a:pt x="0" y="4824631"/>
                </a:cubicBezTo>
                <a:cubicBezTo>
                  <a:pt x="-159954" y="3182860"/>
                  <a:pt x="22140" y="1894525"/>
                  <a:pt x="0" y="9649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7">
            <a:extLst>
              <a:ext uri="{FF2B5EF4-FFF2-40B4-BE49-F238E27FC236}">
                <a16:creationId xmlns:a16="http://schemas.microsoft.com/office/drawing/2014/main" id="{B0693BC9-B225-4B66-DE91-EC295FEC1A72}"/>
              </a:ext>
            </a:extLst>
          </p:cNvPr>
          <p:cNvSpPr txBox="1"/>
          <p:nvPr/>
        </p:nvSpPr>
        <p:spPr>
          <a:xfrm>
            <a:off x="1334989" y="1894222"/>
            <a:ext cx="9533036" cy="337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Đọc, so sánh được các số đến lớp triệu.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Nhận biết được các hàng, các lớp trong hệ thập phân.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Nhận biết được giá trị theo vị trí của chữ số trong mỗi số.</a:t>
            </a: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Nhận biết được cấu tạo thập phân của mỗi số.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 được số thành tổng các triệu, trăm nghìn, chục nghìn, nghìn, trăm, chục, đơn vị và ngược lại.</a:t>
            </a:r>
          </a:p>
        </p:txBody>
      </p:sp>
      <p:pic>
        <p:nvPicPr>
          <p:cNvPr id="16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822031B4-84E3-35B3-040D-F1EDC76A3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858" b="95429" l="36357" r="63785">
                        <a14:foregroundMark x1="40143" y1="67755" x2="40143" y2="67755"/>
                        <a14:backgroundMark x1="37143" y1="70612" x2="37143" y2="70612"/>
                        <a14:backgroundMark x1="62429" y1="69592" x2="62429" y2="69592"/>
                        <a14:backgroundMark x1="60143" y1="91429" x2="60143" y2="91429"/>
                        <a14:backgroundMark x1="59429" y1="90408" x2="59429" y2="90408"/>
                        <a14:backgroundMark x1="41000" y1="91633" x2="41000" y2="91633"/>
                        <a14:backgroundMark x1="37857" y1="69592" x2="37857" y2="69592"/>
                        <a14:backgroundMark x1="53714" y1="94694" x2="53714" y2="94694"/>
                        <a14:backgroundMark x1="45143" y1="92653" x2="45143" y2="92653"/>
                        <a14:backgroundMark x1="41429" y1="91633" x2="41429" y2="91633"/>
                        <a14:backgroundMark x1="41714" y1="90408" x2="41714" y2="90408"/>
                        <a14:backgroundMark x1="52571" y1="93878" x2="52571" y2="93878"/>
                        <a14:backgroundMark x1="39286" y1="68163" x2="39286" y2="68163"/>
                        <a14:backgroundMark x1="39143" y1="70000" x2="39143" y2="70000"/>
                        <a14:backgroundMark x1="43000" y1="91633" x2="43000" y2="91633"/>
                        <a14:backgroundMark x1="42714" y1="91633" x2="42714" y2="91633"/>
                        <a14:backgroundMark x1="43143" y1="91429" x2="43143" y2="91429"/>
                        <a14:backgroundMark x1="48143" y1="93878" x2="53429" y2="93878"/>
                        <a14:backgroundMark x1="59286" y1="91020" x2="59286" y2="91020"/>
                        <a14:backgroundMark x1="59000" y1="89184" x2="56429" y2="92245"/>
                        <a14:backgroundMark x1="37429" y1="87959" x2="42714" y2="95306"/>
                        <a14:backgroundMark x1="41857" y1="91020" x2="43143" y2="91429"/>
                        <a14:backgroundMark x1="42571" y1="91020" x2="43571" y2="92653"/>
                        <a14:backgroundMark x1="42571" y1="90408" x2="44000" y2="92857"/>
                        <a14:backgroundMark x1="42143" y1="89184" x2="4514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54286" r="32786"/>
          <a:stretch/>
        </p:blipFill>
        <p:spPr>
          <a:xfrm>
            <a:off x="10279351" y="4834948"/>
            <a:ext cx="2075495" cy="1937128"/>
          </a:xfrm>
          <a:prstGeom prst="rect">
            <a:avLst/>
          </a:prstGeom>
        </p:spPr>
      </p:pic>
      <p:pic>
        <p:nvPicPr>
          <p:cNvPr id="17" name="Hình ảnh 17" descr="Ảnh có chứa văn bản&#10;&#10;Mô tả được tạo tự động">
            <a:extLst>
              <a:ext uri="{FF2B5EF4-FFF2-40B4-BE49-F238E27FC236}">
                <a16:creationId xmlns:a16="http://schemas.microsoft.com/office/drawing/2014/main" id="{509B33D8-B991-314B-7A3E-2B8ED3057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858" b="95429" l="36357" r="63785">
                        <a14:foregroundMark x1="40143" y1="67755" x2="40143" y2="67755"/>
                        <a14:backgroundMark x1="37143" y1="70612" x2="37143" y2="70612"/>
                        <a14:backgroundMark x1="62429" y1="69592" x2="62429" y2="69592"/>
                        <a14:backgroundMark x1="60143" y1="91429" x2="60143" y2="91429"/>
                        <a14:backgroundMark x1="59429" y1="90408" x2="59429" y2="90408"/>
                        <a14:backgroundMark x1="41000" y1="91633" x2="41000" y2="91633"/>
                        <a14:backgroundMark x1="37857" y1="69592" x2="37857" y2="69592"/>
                        <a14:backgroundMark x1="53714" y1="94694" x2="53714" y2="94694"/>
                        <a14:backgroundMark x1="45143" y1="92653" x2="45143" y2="92653"/>
                        <a14:backgroundMark x1="41429" y1="91633" x2="41429" y2="91633"/>
                        <a14:backgroundMark x1="41714" y1="90408" x2="41714" y2="90408"/>
                        <a14:backgroundMark x1="52571" y1="93878" x2="52571" y2="93878"/>
                        <a14:backgroundMark x1="39286" y1="68163" x2="39286" y2="68163"/>
                        <a14:backgroundMark x1="39143" y1="70000" x2="39143" y2="70000"/>
                        <a14:backgroundMark x1="43000" y1="91633" x2="43000" y2="91633"/>
                        <a14:backgroundMark x1="42714" y1="91633" x2="42714" y2="91633"/>
                        <a14:backgroundMark x1="43143" y1="91429" x2="43143" y2="91429"/>
                        <a14:backgroundMark x1="48143" y1="93878" x2="53429" y2="93878"/>
                        <a14:backgroundMark x1="59286" y1="91020" x2="59286" y2="91020"/>
                        <a14:backgroundMark x1="59000" y1="89184" x2="56429" y2="92245"/>
                        <a14:backgroundMark x1="37429" y1="87959" x2="42714" y2="95306"/>
                        <a14:backgroundMark x1="41857" y1="91020" x2="43143" y2="91429"/>
                        <a14:backgroundMark x1="42571" y1="91020" x2="43571" y2="92653"/>
                        <a14:backgroundMark x1="42571" y1="90408" x2="44000" y2="92857"/>
                        <a14:backgroundMark x1="42143" y1="89184" x2="45143" y2="9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28" t="54286" r="32786"/>
          <a:stretch/>
        </p:blipFill>
        <p:spPr>
          <a:xfrm>
            <a:off x="9579059" y="5539863"/>
            <a:ext cx="1397535" cy="13043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F85D11-7A84-4AA6-0C6D-E1C31CFCD3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233" y="948265"/>
            <a:ext cx="6352583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65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511209"/>
          </a:xfrm>
          <a:custGeom>
            <a:avLst/>
            <a:gdLst>
              <a:gd name="connsiteX0" fmla="*/ 0 w 11688947"/>
              <a:gd name="connsiteY0" fmla="*/ 1085223 h 6511209"/>
              <a:gd name="connsiteX1" fmla="*/ 1085223 w 11688947"/>
              <a:gd name="connsiteY1" fmla="*/ 0 h 6511209"/>
              <a:gd name="connsiteX2" fmla="*/ 10603724 w 11688947"/>
              <a:gd name="connsiteY2" fmla="*/ 0 h 6511209"/>
              <a:gd name="connsiteX3" fmla="*/ 11688947 w 11688947"/>
              <a:gd name="connsiteY3" fmla="*/ 1085223 h 6511209"/>
              <a:gd name="connsiteX4" fmla="*/ 11688947 w 11688947"/>
              <a:gd name="connsiteY4" fmla="*/ 5425986 h 6511209"/>
              <a:gd name="connsiteX5" fmla="*/ 10603724 w 11688947"/>
              <a:gd name="connsiteY5" fmla="*/ 6511209 h 6511209"/>
              <a:gd name="connsiteX6" fmla="*/ 1085223 w 11688947"/>
              <a:gd name="connsiteY6" fmla="*/ 6511209 h 6511209"/>
              <a:gd name="connsiteX7" fmla="*/ 0 w 11688947"/>
              <a:gd name="connsiteY7" fmla="*/ 5425986 h 6511209"/>
              <a:gd name="connsiteX8" fmla="*/ 0 w 11688947"/>
              <a:gd name="connsiteY8" fmla="*/ 1085223 h 65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511209" fill="none" extrusionOk="0">
                <a:moveTo>
                  <a:pt x="0" y="1085223"/>
                </a:moveTo>
                <a:cubicBezTo>
                  <a:pt x="-34169" y="487996"/>
                  <a:pt x="476167" y="55104"/>
                  <a:pt x="1085223" y="0"/>
                </a:cubicBezTo>
                <a:cubicBezTo>
                  <a:pt x="4137517" y="77600"/>
                  <a:pt x="7482223" y="-27269"/>
                  <a:pt x="10603724" y="0"/>
                </a:cubicBezTo>
                <a:cubicBezTo>
                  <a:pt x="11212130" y="-11944"/>
                  <a:pt x="11780350" y="512779"/>
                  <a:pt x="11688947" y="1085223"/>
                </a:cubicBezTo>
                <a:cubicBezTo>
                  <a:pt x="11797947" y="1807282"/>
                  <a:pt x="11610738" y="3905886"/>
                  <a:pt x="11688947" y="5425986"/>
                </a:cubicBezTo>
                <a:cubicBezTo>
                  <a:pt x="11622885" y="5999495"/>
                  <a:pt x="11144495" y="6537045"/>
                  <a:pt x="10603724" y="6511209"/>
                </a:cubicBezTo>
                <a:cubicBezTo>
                  <a:pt x="9218622" y="6560386"/>
                  <a:pt x="2367079" y="6388507"/>
                  <a:pt x="1085223" y="6511209"/>
                </a:cubicBezTo>
                <a:cubicBezTo>
                  <a:pt x="479309" y="6561602"/>
                  <a:pt x="-12579" y="6036168"/>
                  <a:pt x="0" y="5425986"/>
                </a:cubicBezTo>
                <a:cubicBezTo>
                  <a:pt x="47022" y="3353483"/>
                  <a:pt x="104569" y="2404632"/>
                  <a:pt x="0" y="1085223"/>
                </a:cubicBezTo>
                <a:close/>
              </a:path>
              <a:path w="11688947" h="6511209" stroke="0" extrusionOk="0">
                <a:moveTo>
                  <a:pt x="0" y="1085223"/>
                </a:moveTo>
                <a:cubicBezTo>
                  <a:pt x="105112" y="473856"/>
                  <a:pt x="554635" y="-4588"/>
                  <a:pt x="1085223" y="0"/>
                </a:cubicBezTo>
                <a:cubicBezTo>
                  <a:pt x="2691387" y="-129276"/>
                  <a:pt x="8070253" y="-77778"/>
                  <a:pt x="10603724" y="0"/>
                </a:cubicBezTo>
                <a:cubicBezTo>
                  <a:pt x="11167436" y="-113621"/>
                  <a:pt x="11672557" y="580382"/>
                  <a:pt x="11688947" y="1085223"/>
                </a:cubicBezTo>
                <a:cubicBezTo>
                  <a:pt x="11770546" y="2190504"/>
                  <a:pt x="11843247" y="4525296"/>
                  <a:pt x="11688947" y="5425986"/>
                </a:cubicBezTo>
                <a:cubicBezTo>
                  <a:pt x="11711276" y="6072427"/>
                  <a:pt x="11109147" y="6543132"/>
                  <a:pt x="10603724" y="6511209"/>
                </a:cubicBezTo>
                <a:cubicBezTo>
                  <a:pt x="7844464" y="6555429"/>
                  <a:pt x="4376217" y="6481827"/>
                  <a:pt x="1085223" y="6511209"/>
                </a:cubicBezTo>
                <a:cubicBezTo>
                  <a:pt x="483595" y="6502463"/>
                  <a:pt x="-10872" y="6022825"/>
                  <a:pt x="0" y="5425986"/>
                </a:cubicBezTo>
                <a:cubicBezTo>
                  <a:pt x="-159954" y="4546363"/>
                  <a:pt x="22140" y="1815690"/>
                  <a:pt x="0" y="1085223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004000" cy="1639400"/>
            <a:chOff x="714129" y="484910"/>
            <a:chExt cx="11004000" cy="163940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9" y="554650"/>
              <a:ext cx="10268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Trong hình dưới đây có ghi số dân của một tỉnh, thành phố năm 2019 (theo Tổng cục Thống kê). Đọc số dân các tỉnh, thành phố đó.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1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F7BADD8-D9FF-2838-B86E-36AC6D99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406" y="1438382"/>
            <a:ext cx="4358628" cy="5225539"/>
          </a:xfrm>
          <a:prstGeom prst="rect">
            <a:avLst/>
          </a:prstGeom>
        </p:spPr>
      </p:pic>
      <p:sp>
        <p:nvSpPr>
          <p:cNvPr id="5" name="Google Shape;8497;p43">
            <a:extLst>
              <a:ext uri="{FF2B5EF4-FFF2-40B4-BE49-F238E27FC236}">
                <a16:creationId xmlns:a16="http://schemas.microsoft.com/office/drawing/2014/main" id="{30317AB9-9923-820C-23B9-C0F7784B1177}"/>
              </a:ext>
            </a:extLst>
          </p:cNvPr>
          <p:cNvSpPr/>
          <p:nvPr/>
        </p:nvSpPr>
        <p:spPr>
          <a:xfrm>
            <a:off x="731484" y="2250040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 Giang: Tám trăm năm mươi bốn nghìn sáu trăm bảy mươi chín.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6" name="Google Shape;8497;p43">
            <a:extLst>
              <a:ext uri="{FF2B5EF4-FFF2-40B4-BE49-F238E27FC236}">
                <a16:creationId xmlns:a16="http://schemas.microsoft.com/office/drawing/2014/main" id="{B404DEA2-48B9-27AE-B3B1-E30CA960C20A}"/>
              </a:ext>
            </a:extLst>
          </p:cNvPr>
          <p:cNvSpPr/>
          <p:nvPr/>
        </p:nvSpPr>
        <p:spPr>
          <a:xfrm>
            <a:off x="731484" y="3575406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 Nội: Tám triệu không trăm năm mươi ba nghìn sáu trăm sáu mươi ba.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8" name="Google Shape;8497;p43">
            <a:extLst>
              <a:ext uri="{FF2B5EF4-FFF2-40B4-BE49-F238E27FC236}">
                <a16:creationId xmlns:a16="http://schemas.microsoft.com/office/drawing/2014/main" id="{9D4D2DF5-437A-9128-85D4-C89A0C4BAF08}"/>
              </a:ext>
            </a:extLst>
          </p:cNvPr>
          <p:cNvSpPr/>
          <p:nvPr/>
        </p:nvSpPr>
        <p:spPr>
          <a:xfrm>
            <a:off x="710935" y="4900772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Quảng Trị: Sáu trăm ba mươi hai nghìn ba trăm bảy mươi lăm.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497;p43">
            <a:extLst>
              <a:ext uri="{FF2B5EF4-FFF2-40B4-BE49-F238E27FC236}">
                <a16:creationId xmlns:a16="http://schemas.microsoft.com/office/drawing/2014/main" id="{540B1285-880B-09EF-0491-E80B8E2D279B}"/>
              </a:ext>
            </a:extLst>
          </p:cNvPr>
          <p:cNvSpPr/>
          <p:nvPr/>
        </p:nvSpPr>
        <p:spPr>
          <a:xfrm>
            <a:off x="8156275" y="2815119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Lâm Đồng: Một triệu hai trăm chín mươi sáu nghìn chín trăm linh sáu.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Google Shape;8497;p43">
            <a:extLst>
              <a:ext uri="{FF2B5EF4-FFF2-40B4-BE49-F238E27FC236}">
                <a16:creationId xmlns:a16="http://schemas.microsoft.com/office/drawing/2014/main" id="{7A3C2CFF-4D0C-4571-4ECC-9CCEC0438FEF}"/>
              </a:ext>
            </a:extLst>
          </p:cNvPr>
          <p:cNvSpPr/>
          <p:nvPr/>
        </p:nvSpPr>
        <p:spPr>
          <a:xfrm>
            <a:off x="8289839" y="4130211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Hồ Chí Minh: Tám triệu chín trăm chín mươi ba nghìn không trăm tám mươi hai.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5" name="Google Shape;8497;p43">
            <a:extLst>
              <a:ext uri="{FF2B5EF4-FFF2-40B4-BE49-F238E27FC236}">
                <a16:creationId xmlns:a16="http://schemas.microsoft.com/office/drawing/2014/main" id="{2FEB3563-707A-FFA8-B249-1B584DECC883}"/>
              </a:ext>
            </a:extLst>
          </p:cNvPr>
          <p:cNvSpPr/>
          <p:nvPr/>
        </p:nvSpPr>
        <p:spPr>
          <a:xfrm>
            <a:off x="8074082" y="5445302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Cà Mau: Một triệu một trăm chín mươi tư nghìn bốn trăm bảy mươi sáu</a:t>
            </a:r>
            <a:r>
              <a:rPr lang="en-US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3357192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 </a:t>
              </a:r>
              <a:r>
                <a:rPr kumimoji="0" lang="es-E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s-E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517 906 384.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UTM Cookies" panose="02040603050506020204" pitchFamily="18" charset="0"/>
                  </a:rPr>
                  <a:t>2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737724" y="1163598"/>
            <a:ext cx="10789880" cy="4678728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Nêu các chữ số thuộc lớp triệu của số đó.</a:t>
            </a:r>
          </a:p>
          <a:p>
            <a:pPr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Nêu các chữ số thuộc lớp nghìn của số đó.</a:t>
            </a:r>
          </a:p>
          <a:p>
            <a:pPr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Nêu các chữ số thuộc lớp đơn vị của số đó.</a:t>
            </a:r>
          </a:p>
          <a:p>
            <a:pPr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Đọc số đó.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1E12A8-C9FC-3E81-D636-E16C2E5ACBE5}"/>
              </a:ext>
            </a:extLst>
          </p:cNvPr>
          <p:cNvSpPr txBox="1"/>
          <p:nvPr/>
        </p:nvSpPr>
        <p:spPr>
          <a:xfrm>
            <a:off x="2342508" y="1982912"/>
            <a:ext cx="858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5; 1; 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A4E17-D8CC-74D9-130D-F0809D544276}"/>
              </a:ext>
            </a:extLst>
          </p:cNvPr>
          <p:cNvSpPr txBox="1"/>
          <p:nvPr/>
        </p:nvSpPr>
        <p:spPr>
          <a:xfrm>
            <a:off x="2311686" y="3092521"/>
            <a:ext cx="858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chữ số thuộc lớp nghìn là 9; 0; 6.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6739F-77EA-5A5F-5F9B-B2C259532904}"/>
              </a:ext>
            </a:extLst>
          </p:cNvPr>
          <p:cNvSpPr txBox="1"/>
          <p:nvPr/>
        </p:nvSpPr>
        <p:spPr>
          <a:xfrm>
            <a:off x="2260315" y="4253501"/>
            <a:ext cx="858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chữ số thuộc lớp đơn vị là 3; 8;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37ECE-490A-0274-2D84-F42D43F11F5E}"/>
              </a:ext>
            </a:extLst>
          </p:cNvPr>
          <p:cNvSpPr txBox="1"/>
          <p:nvPr/>
        </p:nvSpPr>
        <p:spPr>
          <a:xfrm>
            <a:off x="2250041" y="5517223"/>
            <a:ext cx="8589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trăm mười bảy triệu, ch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trăm linh sáu nghìn, ba trăm tám mươi tư.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61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230032" cy="1239291"/>
            <a:chOff x="714129" y="484910"/>
            <a:chExt cx="11230032" cy="1239291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9" y="554650"/>
              <a:ext cx="104940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a)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45 703, 608 292, 815 036, 5 240 601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tổng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).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92B51FE-CD81-D1ED-EADD-462E46133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449" y="1603625"/>
            <a:ext cx="6473653" cy="954640"/>
          </a:xfrm>
          <a:prstGeom prst="rect">
            <a:avLst/>
          </a:prstGeom>
        </p:spPr>
      </p:pic>
      <p:sp>
        <p:nvSpPr>
          <p:cNvPr id="8" name="Google Shape;8497;p43">
            <a:extLst>
              <a:ext uri="{FF2B5EF4-FFF2-40B4-BE49-F238E27FC236}">
                <a16:creationId xmlns:a16="http://schemas.microsoft.com/office/drawing/2014/main" id="{DC4E61A9-9F3E-0C9D-F0FF-2E4E77CDF847}"/>
              </a:ext>
            </a:extLst>
          </p:cNvPr>
          <p:cNvSpPr/>
          <p:nvPr/>
        </p:nvSpPr>
        <p:spPr>
          <a:xfrm>
            <a:off x="1553417" y="2691830"/>
            <a:ext cx="9162529" cy="801384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608 292 = 600 000 + 8 000 + 200 + 90 + 2</a:t>
            </a:r>
            <a:endParaRPr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497;p43">
            <a:extLst>
              <a:ext uri="{FF2B5EF4-FFF2-40B4-BE49-F238E27FC236}">
                <a16:creationId xmlns:a16="http://schemas.microsoft.com/office/drawing/2014/main" id="{2B0FBE33-8CAC-6DD1-615C-B1FB17CDC4D1}"/>
              </a:ext>
            </a:extLst>
          </p:cNvPr>
          <p:cNvSpPr/>
          <p:nvPr/>
        </p:nvSpPr>
        <p:spPr>
          <a:xfrm>
            <a:off x="1232900" y="3729520"/>
            <a:ext cx="10048126" cy="801384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815 036 = 800 000 + 10 000 + 5 000 + 30 + 6</a:t>
            </a:r>
            <a:endParaRPr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Google Shape;8497;p43">
            <a:extLst>
              <a:ext uri="{FF2B5EF4-FFF2-40B4-BE49-F238E27FC236}">
                <a16:creationId xmlns:a16="http://schemas.microsoft.com/office/drawing/2014/main" id="{9E52E6E7-B02B-23CD-9E92-3B9C5C0633AB}"/>
              </a:ext>
            </a:extLst>
          </p:cNvPr>
          <p:cNvSpPr/>
          <p:nvPr/>
        </p:nvSpPr>
        <p:spPr>
          <a:xfrm>
            <a:off x="708917" y="4839130"/>
            <a:ext cx="11054993" cy="801384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5 240 601 = 5 000 000 + 200 000 + 40 000 + 600 +</a:t>
            </a:r>
            <a:r>
              <a:rPr lang="en-US" sz="3200" b="1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vi-VN" sz="3200" b="1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1</a:t>
            </a:r>
            <a:endParaRPr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988657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230032" cy="777626"/>
            <a:chOff x="714129" y="484910"/>
            <a:chExt cx="11230032" cy="777626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9" y="554650"/>
              <a:ext cx="104940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b)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0538A7-3011-711A-BEEE-341FF0946CC1}"/>
              </a:ext>
            </a:extLst>
          </p:cNvPr>
          <p:cNvGrpSpPr/>
          <p:nvPr/>
        </p:nvGrpSpPr>
        <p:grpSpPr>
          <a:xfrm>
            <a:off x="1006868" y="1530849"/>
            <a:ext cx="10294706" cy="1938993"/>
            <a:chOff x="1006868" y="1530849"/>
            <a:chExt cx="10294706" cy="193899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3AE0FBA-DD21-AA79-D14F-8DADB35121A5}"/>
                </a:ext>
              </a:extLst>
            </p:cNvPr>
            <p:cNvSpPr txBox="1"/>
            <p:nvPr/>
          </p:nvSpPr>
          <p:spPr>
            <a:xfrm>
              <a:off x="1006868" y="1530850"/>
              <a:ext cx="1029470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50 000 + 6 000 + 300 + 20 +       = 56 327</a:t>
              </a:r>
            </a:p>
            <a:p>
              <a:pPr algn="just"/>
              <a:r>
                <a:rPr lang="en-US" sz="40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800 000 + 2 000 +         + 40 + 5 = 802 145</a:t>
              </a:r>
            </a:p>
            <a:p>
              <a:pPr algn="just"/>
              <a:r>
                <a:rPr lang="en-US" sz="40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3 000 000 + 700 000 + 5 000 +       = 3 705 090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38C6A4F-4471-70DD-3B7E-E0245982841B}"/>
                </a:ext>
              </a:extLst>
            </p:cNvPr>
            <p:cNvSpPr/>
            <p:nvPr/>
          </p:nvSpPr>
          <p:spPr>
            <a:xfrm>
              <a:off x="6770670" y="1530849"/>
              <a:ext cx="698642" cy="595902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9C9836C-9E26-3D37-3680-F42376FDC638}"/>
                </a:ext>
              </a:extLst>
            </p:cNvPr>
            <p:cNvSpPr/>
            <p:nvPr/>
          </p:nvSpPr>
          <p:spPr>
            <a:xfrm>
              <a:off x="4798031" y="2229491"/>
              <a:ext cx="873304" cy="595902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99DBCCB-A67E-8ED0-0869-A2500D7E6FC6}"/>
                </a:ext>
              </a:extLst>
            </p:cNvPr>
            <p:cNvSpPr/>
            <p:nvPr/>
          </p:nvSpPr>
          <p:spPr>
            <a:xfrm>
              <a:off x="7335748" y="2815119"/>
              <a:ext cx="698642" cy="595902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45BF789-F7F3-03A3-D7B9-0D93C65889F1}"/>
              </a:ext>
            </a:extLst>
          </p:cNvPr>
          <p:cNvSpPr/>
          <p:nvPr/>
        </p:nvSpPr>
        <p:spPr>
          <a:xfrm>
            <a:off x="6758684" y="1529136"/>
            <a:ext cx="698642" cy="595902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296CED-3FEE-50B8-751D-911118AE3BDB}"/>
              </a:ext>
            </a:extLst>
          </p:cNvPr>
          <p:cNvSpPr/>
          <p:nvPr/>
        </p:nvSpPr>
        <p:spPr>
          <a:xfrm>
            <a:off x="4775771" y="2227780"/>
            <a:ext cx="905837" cy="595902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D11A5D6-2755-142F-0F99-5FD32A792AB1}"/>
              </a:ext>
            </a:extLst>
          </p:cNvPr>
          <p:cNvSpPr/>
          <p:nvPr/>
        </p:nvSpPr>
        <p:spPr>
          <a:xfrm>
            <a:off x="7323762" y="2792859"/>
            <a:ext cx="710629" cy="6284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217575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271129" cy="787811"/>
            <a:chOff x="714129" y="484910"/>
            <a:chExt cx="11271129" cy="787811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91166" y="503280"/>
              <a:ext cx="104940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4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4C5644-3DAB-8F08-ED31-D6FF5EA60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7755"/>
              </p:ext>
            </p:extLst>
          </p:nvPr>
        </p:nvGraphicFramePr>
        <p:xfrm>
          <a:off x="965772" y="1500027"/>
          <a:ext cx="10212512" cy="362747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90786">
                  <a:extLst>
                    <a:ext uri="{9D8B030D-6E8A-4147-A177-3AD203B41FA5}">
                      <a16:colId xmlns:a16="http://schemas.microsoft.com/office/drawing/2014/main" val="1534934000"/>
                    </a:ext>
                  </a:extLst>
                </a:gridCol>
                <a:gridCol w="1407250">
                  <a:extLst>
                    <a:ext uri="{9D8B030D-6E8A-4147-A177-3AD203B41FA5}">
                      <a16:colId xmlns:a16="http://schemas.microsoft.com/office/drawing/2014/main" val="2900008277"/>
                    </a:ext>
                  </a:extLst>
                </a:gridCol>
                <a:gridCol w="1691483">
                  <a:extLst>
                    <a:ext uri="{9D8B030D-6E8A-4147-A177-3AD203B41FA5}">
                      <a16:colId xmlns:a16="http://schemas.microsoft.com/office/drawing/2014/main" val="790258561"/>
                    </a:ext>
                  </a:extLst>
                </a:gridCol>
                <a:gridCol w="1971745">
                  <a:extLst>
                    <a:ext uri="{9D8B030D-6E8A-4147-A177-3AD203B41FA5}">
                      <a16:colId xmlns:a16="http://schemas.microsoft.com/office/drawing/2014/main" val="323928161"/>
                    </a:ext>
                  </a:extLst>
                </a:gridCol>
                <a:gridCol w="2051248">
                  <a:extLst>
                    <a:ext uri="{9D8B030D-6E8A-4147-A177-3AD203B41FA5}">
                      <a16:colId xmlns:a16="http://schemas.microsoft.com/office/drawing/2014/main" val="3290297078"/>
                    </a:ext>
                  </a:extLst>
                </a:gridCol>
              </a:tblGrid>
              <a:tr h="719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9 724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46 875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703 410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4 297 603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7512314"/>
                  </a:ext>
                </a:extLst>
              </a:tr>
              <a:tr h="1454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4733830"/>
                  </a:ext>
                </a:extLst>
              </a:tr>
              <a:tr h="1454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 của chữ số 7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700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9911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5CD9B9-5C1D-9D7A-53A8-2E178CA93BD6}"/>
              </a:ext>
            </a:extLst>
          </p:cNvPr>
          <p:cNvSpPr txBox="1"/>
          <p:nvPr/>
        </p:nvSpPr>
        <p:spPr>
          <a:xfrm>
            <a:off x="5558319" y="2208944"/>
            <a:ext cx="16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29F2AD-8D3C-0245-F4C7-BD2EB536CF92}"/>
              </a:ext>
            </a:extLst>
          </p:cNvPr>
          <p:cNvSpPr txBox="1"/>
          <p:nvPr/>
        </p:nvSpPr>
        <p:spPr>
          <a:xfrm>
            <a:off x="5527497" y="3739793"/>
            <a:ext cx="16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1071E-E870-DCE2-98A4-E6E07B2227FE}"/>
              </a:ext>
            </a:extLst>
          </p:cNvPr>
          <p:cNvSpPr txBox="1"/>
          <p:nvPr/>
        </p:nvSpPr>
        <p:spPr>
          <a:xfrm>
            <a:off x="7202185" y="2208944"/>
            <a:ext cx="16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ED244B-7DE9-A0BC-2DA0-697B383B146E}"/>
              </a:ext>
            </a:extLst>
          </p:cNvPr>
          <p:cNvSpPr txBox="1"/>
          <p:nvPr/>
        </p:nvSpPr>
        <p:spPr>
          <a:xfrm>
            <a:off x="7212459" y="3719245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700 000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08C430-9981-9248-3584-EB99A88A1E57}"/>
              </a:ext>
            </a:extLst>
          </p:cNvPr>
          <p:cNvSpPr txBox="1"/>
          <p:nvPr/>
        </p:nvSpPr>
        <p:spPr>
          <a:xfrm>
            <a:off x="9277565" y="2250041"/>
            <a:ext cx="164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4 000 000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2FF86-047A-8DC7-61D5-C6AA4E0320C2}"/>
              </a:ext>
            </a:extLst>
          </p:cNvPr>
          <p:cNvSpPr txBox="1"/>
          <p:nvPr/>
        </p:nvSpPr>
        <p:spPr>
          <a:xfrm>
            <a:off x="9257016" y="3708971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7 000</a:t>
            </a:r>
          </a:p>
        </p:txBody>
      </p:sp>
    </p:spTree>
    <p:extLst>
      <p:ext uri="{BB962C8B-B14F-4D97-AF65-F5344CB8AC3E}">
        <p14:creationId xmlns:p14="http://schemas.microsoft.com/office/powerpoint/2010/main" val="3982433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9636" y="600844"/>
            <a:ext cx="11271129" cy="787811"/>
            <a:chOff x="714129" y="484910"/>
            <a:chExt cx="11271129" cy="787811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91166" y="503280"/>
              <a:ext cx="104940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Đố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em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5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9B53530-3CA0-7317-D512-62B6FF396691}"/>
              </a:ext>
            </a:extLst>
          </p:cNvPr>
          <p:cNvSpPr txBox="1"/>
          <p:nvPr/>
        </p:nvSpPr>
        <p:spPr>
          <a:xfrm>
            <a:off x="811657" y="1787703"/>
            <a:ext cx="10685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một số có ba chữ số. Khi viết thêm chữ số 2 vào trước số đó thì được số mới có bốn chữ số lớn hơn số đã cho bao nhiêu đơn vị?</a:t>
            </a:r>
          </a:p>
        </p:txBody>
      </p:sp>
    </p:spTree>
    <p:extLst>
      <p:ext uri="{BB962C8B-B14F-4D97-AF65-F5344CB8AC3E}">
        <p14:creationId xmlns:p14="http://schemas.microsoft.com/office/powerpoint/2010/main" val="4234972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30020FE-C1E6-479C-7077-9B20BCE9A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14" b="94118" l="9947" r="89876">
                        <a14:foregroundMark x1="26821" y1="8722" x2="26821" y2="8722"/>
                        <a14:foregroundMark x1="27176" y1="10548" x2="30728" y2="33671"/>
                        <a14:foregroundMark x1="22558" y1="28600" x2="38188" y2="25558"/>
                        <a14:foregroundMark x1="24689" y1="69574" x2="24689" y2="69574"/>
                        <a14:foregroundMark x1="36945" y1="69574" x2="36945" y2="69574"/>
                        <a14:foregroundMark x1="27531" y1="94320" x2="38366" y2="92901"/>
                        <a14:foregroundMark x1="64654" y1="18458" x2="64831" y2="69980"/>
                        <a14:foregroundMark x1="64831" y1="69980" x2="65719" y2="71805"/>
                        <a14:foregroundMark x1="59858" y1="54158" x2="75318" y2="69963"/>
                        <a14:foregroundMark x1="68206" y1="27181" x2="68206" y2="27181"/>
                        <a14:foregroundMark x1="66075" y1="30020" x2="70870" y2="25152"/>
                        <a14:foregroundMark x1="58615" y1="26775" x2="58615" y2="26775"/>
                        <a14:foregroundMark x1="58615" y1="26775" x2="58970" y2="29817"/>
                        <a14:foregroundMark x1="26643" y1="41785" x2="30018" y2="65517"/>
                        <a14:foregroundMark x1="27531" y1="75862" x2="27531" y2="75862"/>
                        <a14:foregroundMark x1="27531" y1="75862" x2="31972" y2="62069"/>
                        <a14:foregroundMark x1="62345" y1="93915" x2="62345" y2="93915"/>
                        <a14:foregroundMark x1="78508" y1="93712" x2="78508" y2="93712"/>
                        <a14:foregroundMark x1="64298" y1="8722" x2="64298" y2="8722"/>
                        <a14:foregroundMark x1="31616" y1="8114" x2="31616" y2="8114"/>
                        <a14:foregroundMark x1="66785" y1="14199" x2="66785" y2="14199"/>
                        <a14:foregroundMark x1="66785" y1="14199" x2="75666" y2="19675"/>
                        <a14:foregroundMark x1="76909" y1="33469" x2="76909" y2="33469"/>
                        <a14:foregroundMark x1="75311" y1="34280" x2="54529" y2="37728"/>
                        <a14:foregroundMark x1="61279" y1="44016" x2="60924" y2="57404"/>
                        <a14:backgroundMark x1="77975" y1="73225" x2="77975" y2="73225"/>
                        <a14:backgroundMark x1="77975" y1="73225" x2="77620" y2="70385"/>
                        <a14:backgroundMark x1="75844" y1="70994" x2="79218" y2="73225"/>
                        <a14:backgroundMark x1="76199" y1="70791" x2="76199" y2="70791"/>
                        <a14:backgroundMark x1="76199" y1="70588" x2="76199" y2="70588"/>
                        <a14:backgroundMark x1="76199" y1="70588" x2="75666" y2="7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11" y="3400728"/>
            <a:ext cx="3767556" cy="3299121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3263BC0-CC45-8E89-F5F0-12CFB76F1650}"/>
              </a:ext>
            </a:extLst>
          </p:cNvPr>
          <p:cNvSpPr/>
          <p:nvPr/>
        </p:nvSpPr>
        <p:spPr>
          <a:xfrm>
            <a:off x="236306" y="102742"/>
            <a:ext cx="5959011" cy="3254161"/>
          </a:xfrm>
          <a:prstGeom prst="cloudCallout">
            <a:avLst>
              <a:gd name="adj1" fmla="val 26092"/>
              <a:gd name="adj2" fmla="val 62933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viết chữ số 2 vào trước số có ba chữ số đã cho thì chữ số 2 nằm ở hàng nào? Khi đó chữ số 2 có giá trị là bao nhiêu?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BEA4B56A-BC7F-8713-BB97-EC7D5286647E}"/>
              </a:ext>
            </a:extLst>
          </p:cNvPr>
          <p:cNvSpPr/>
          <p:nvPr/>
        </p:nvSpPr>
        <p:spPr>
          <a:xfrm>
            <a:off x="7006975" y="349321"/>
            <a:ext cx="5095981" cy="3376074"/>
          </a:xfrm>
          <a:prstGeom prst="cloudCallout">
            <a:avLst>
              <a:gd name="adj1" fmla="val -45192"/>
              <a:gd name="adj2" fmla="val 51937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viết chữ số 2 vào trước số có ba chữ số đã cho thì chữ số 2 nằm ở hàng nghìn, khi đó chữ số 2 có giá trị là 2 000.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05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79</TotalTime>
  <Words>707</Words>
  <Application>Microsoft Office PowerPoint</Application>
  <PresentationFormat>Widescreen</PresentationFormat>
  <Paragraphs>78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Open Sans</vt:lpstr>
      <vt:lpstr>UTM Cookies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31</cp:revision>
  <dcterms:created xsi:type="dcterms:W3CDTF">2023-10-09T00:19:33Z</dcterms:created>
  <dcterms:modified xsi:type="dcterms:W3CDTF">2024-11-26T02:44:41Z</dcterms:modified>
  <cp:category>9Slide.vn</cp:category>
</cp:coreProperties>
</file>