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</p:sldMasterIdLst>
  <p:notesMasterIdLst>
    <p:notesMasterId r:id="rId33"/>
  </p:notesMasterIdLst>
  <p:sldIdLst>
    <p:sldId id="256" r:id="rId7"/>
    <p:sldId id="302" r:id="rId8"/>
    <p:sldId id="257" r:id="rId9"/>
    <p:sldId id="293" r:id="rId10"/>
    <p:sldId id="294" r:id="rId11"/>
    <p:sldId id="295" r:id="rId12"/>
    <p:sldId id="296" r:id="rId13"/>
    <p:sldId id="297" r:id="rId14"/>
    <p:sldId id="292" r:id="rId15"/>
    <p:sldId id="258" r:id="rId16"/>
    <p:sldId id="282" r:id="rId17"/>
    <p:sldId id="283" r:id="rId18"/>
    <p:sldId id="284" r:id="rId19"/>
    <p:sldId id="285" r:id="rId20"/>
    <p:sldId id="262" r:id="rId21"/>
    <p:sldId id="303" r:id="rId22"/>
    <p:sldId id="304" r:id="rId23"/>
    <p:sldId id="305" r:id="rId24"/>
    <p:sldId id="306" r:id="rId25"/>
    <p:sldId id="307" r:id="rId26"/>
    <p:sldId id="291" r:id="rId27"/>
    <p:sldId id="268" r:id="rId28"/>
    <p:sldId id="269" r:id="rId29"/>
    <p:sldId id="308" r:id="rId30"/>
    <p:sldId id="309" r:id="rId31"/>
    <p:sldId id="281" r:id="rId32"/>
  </p:sldIdLst>
  <p:sldSz cx="18288000" cy="10287000"/>
  <p:notesSz cx="6858000" cy="9144000"/>
  <p:embeddedFontLst>
    <p:embeddedFont>
      <p:font typeface="#9Slide07 SVNDessert Menu Scrip" panose="020B0604020202020204" charset="0"/>
      <p:regular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Cambria Math" panose="02040503050406030204" pitchFamily="18" charset="0"/>
      <p:regular r:id="rId39"/>
    </p:embeddedFont>
    <p:embeddedFont>
      <p:font typeface="Canva Sans Bold" panose="020B0604020202020204" charset="0"/>
      <p:regular r:id="rId40"/>
    </p:embeddedFont>
    <p:embeddedFont>
      <p:font typeface="Londrina Solid" panose="020B0604020202020204" charset="0"/>
      <p:regular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C76"/>
    <a:srgbClr val="FFCB3D"/>
    <a:srgbClr val="22621A"/>
    <a:srgbClr val="B8D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489F5B-B90A-49DB-976D-B1BC2D6A93D9}" v="899" dt="2024-04-06T06:55:12.9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D1EF6-FD90-4D0F-ACF4-BA4CDD6DF19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74B63-99B4-4B5A-9408-CFB8C0394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43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221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679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672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660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201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874B63-99B4-4B5A-9408-CFB8C0394E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35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874B63-99B4-4B5A-9408-CFB8C0394E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19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874B63-99B4-4B5A-9408-CFB8C0394E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34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37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740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6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00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5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7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1276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636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4154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2149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7" Type="http://schemas.openxmlformats.org/officeDocument/2006/relationships/image" Target="../media/image67.png"/><Relationship Id="rId2" Type="http://schemas.openxmlformats.org/officeDocument/2006/relationships/audio" Target="../media/audio1.wav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68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2.png"/><Relationship Id="rId3" Type="http://schemas.openxmlformats.org/officeDocument/2006/relationships/audio" Target="../media/audio1.wav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9.png"/><Relationship Id="rId17" Type="http://schemas.openxmlformats.org/officeDocument/2006/relationships/image" Target="../media/image78.png"/><Relationship Id="rId2" Type="http://schemas.openxmlformats.org/officeDocument/2006/relationships/audio" Target="../media/audio2.wav"/><Relationship Id="rId16" Type="http://schemas.openxmlformats.org/officeDocument/2006/relationships/image" Target="../media/image7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84.png"/><Relationship Id="rId17" Type="http://schemas.openxmlformats.org/officeDocument/2006/relationships/image" Target="../media/image83.png"/><Relationship Id="rId2" Type="http://schemas.openxmlformats.org/officeDocument/2006/relationships/audio" Target="../media/audio2.wav"/><Relationship Id="rId16" Type="http://schemas.openxmlformats.org/officeDocument/2006/relationships/image" Target="../media/image82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88.png"/><Relationship Id="rId17" Type="http://schemas.openxmlformats.org/officeDocument/2006/relationships/image" Target="../media/image87.png"/><Relationship Id="rId2" Type="http://schemas.openxmlformats.org/officeDocument/2006/relationships/audio" Target="../media/audio2.wav"/><Relationship Id="rId16" Type="http://schemas.openxmlformats.org/officeDocument/2006/relationships/image" Target="../media/image86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microsoft.com/office/2007/relationships/hdphoto" Target="../media/hdphoto1.wdp"/><Relationship Id="rId5" Type="http://schemas.openxmlformats.org/officeDocument/2006/relationships/image" Target="../media/image35.png"/><Relationship Id="rId10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11" Type="http://schemas.microsoft.com/office/2007/relationships/hdphoto" Target="../media/hdphoto1.wdp"/><Relationship Id="rId5" Type="http://schemas.openxmlformats.org/officeDocument/2006/relationships/image" Target="../media/image42.png"/><Relationship Id="rId10" Type="http://schemas.openxmlformats.org/officeDocument/2006/relationships/image" Target="../media/image4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22EE4F-9011-0182-EA41-AABBFD913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086148"/>
            <a:ext cx="15113294" cy="5639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E997618-088D-D33E-8AC1-2878C35DD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22" y="1192949"/>
            <a:ext cx="12105840" cy="84155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91EB78-17CB-973B-4019-04BC9AEDA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47" y="215459"/>
            <a:ext cx="4621169" cy="12924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Khám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</a:t>
            </a: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phá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4"/>
              <p:cNvSpPr txBox="1"/>
              <p:nvPr/>
            </p:nvSpPr>
            <p:spPr>
              <a:xfrm>
                <a:off x="1143000" y="1866900"/>
                <a:ext cx="15569081" cy="122597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vi-VN" sz="6000" dirty="0">
                    <a:ln w="28575">
                      <a:noFill/>
                    </a:ln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có thể tìm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6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vi-VN" sz="6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6000" dirty="0">
                    <a:ln w="28575">
                      <a:noFill/>
                    </a:ln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bánh trong khay như sau:</a:t>
                </a:r>
                <a:endParaRPr lang="en-US" sz="6000" dirty="0">
                  <a:ln w="28575">
                    <a:noFill/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8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866900"/>
                <a:ext cx="15569081" cy="1225977"/>
              </a:xfrm>
              <a:prstGeom prst="rect">
                <a:avLst/>
              </a:prstGeom>
              <a:blipFill>
                <a:blip r:embed="rId2"/>
                <a:stretch>
                  <a:fillRect t="-14925" b="-16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B90C071-4675-3BD1-67E9-5151DFE9C535}"/>
                  </a:ext>
                </a:extLst>
              </p:cNvPr>
              <p:cNvSpPr txBox="1"/>
              <p:nvPr/>
            </p:nvSpPr>
            <p:spPr>
              <a:xfrm>
                <a:off x="5063397" y="3320179"/>
                <a:ext cx="5997411" cy="1908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66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vi-VN" sz="66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vi-VN" sz="6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66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vi-VN" sz="6600" b="0" i="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66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6600" b="0" i="0" smtClean="0">
                          <a:latin typeface="Cambria Math" panose="02040503050406030204" pitchFamily="18" charset="0"/>
                        </a:rPr>
                        <m:t>8 (</m:t>
                      </m:r>
                      <m:r>
                        <m:rPr>
                          <m:sty m:val="p"/>
                        </m:rPr>
                        <a:rPr lang="vi-VN" sz="66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vi-VN" sz="6600" b="0" i="0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m:rPr>
                          <m:sty m:val="p"/>
                        </m:rPr>
                        <a:rPr lang="vi-VN" sz="66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vi-VN" sz="66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66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B90C071-4675-3BD1-67E9-5151DFE9C5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397" y="3320179"/>
                <a:ext cx="5997411" cy="19080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4"/>
              <p:cNvSpPr txBox="1"/>
              <p:nvPr/>
            </p:nvSpPr>
            <p:spPr>
              <a:xfrm>
                <a:off x="2274781" y="5769280"/>
                <a:ext cx="13658701" cy="346248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endParaRPr lang="vi-VN" sz="6000" dirty="0">
                  <a:ln w="28575">
                    <a:solidFill>
                      <a:schemeClr val="tx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en-US" sz="6000" dirty="0">
                    <a:ln w="28575">
                      <a:solidFill>
                        <a:schemeClr val="tx1"/>
                      </a:solidFill>
                    </a:ln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Muốn </a:t>
                </a:r>
                <a:r>
                  <a:rPr lang="vi-VN" sz="6000" dirty="0">
                    <a:ln w="28575">
                      <a:solidFill>
                        <a:schemeClr val="tx1"/>
                      </a:solidFill>
                    </a:ln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tìm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7200" b="1" i="1">
                            <a:effectLst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7200" dirty="0">
                    <a:ln w="28575">
                      <a:solidFill>
                        <a:schemeClr val="tx1"/>
                      </a:solidFill>
                    </a:ln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6000" dirty="0">
                    <a:ln w="28575">
                      <a:solidFill>
                        <a:schemeClr val="tx1"/>
                      </a:solidFill>
                    </a:ln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 12, ta lấy 12 nhân với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8000" b="1" i="1">
                            <a:effectLst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vi-VN" sz="8000" b="1" dirty="0">
                  <a:effectLst/>
                  <a:latin typeface="Cambria" panose="02040503050406030204" pitchFamily="18" charset="0"/>
                </a:endParaRPr>
              </a:p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vi-VN" sz="8000" b="1" dirty="0">
                    <a:ln w="28575">
                      <a:solidFill>
                        <a:schemeClr val="tx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endParaRPr lang="en-US" sz="6000" b="1" dirty="0">
                  <a:ln w="28575">
                    <a:solidFill>
                      <a:schemeClr val="tx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0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4781" y="5769280"/>
                <a:ext cx="13658701" cy="34624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128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7449E24D-7399-B4C3-BA5C-BD67322F14DB}"/>
              </a:ext>
            </a:extLst>
          </p:cNvPr>
          <p:cNvGrpSpPr/>
          <p:nvPr/>
        </p:nvGrpSpPr>
        <p:grpSpPr>
          <a:xfrm>
            <a:off x="820190" y="675378"/>
            <a:ext cx="16193977" cy="2407870"/>
            <a:chOff x="820190" y="675378"/>
            <a:chExt cx="16193977" cy="2407870"/>
          </a:xfrm>
        </p:grpSpPr>
        <p:grpSp>
          <p:nvGrpSpPr>
            <p:cNvPr id="20" name="Group 12"/>
            <p:cNvGrpSpPr/>
            <p:nvPr/>
          </p:nvGrpSpPr>
          <p:grpSpPr>
            <a:xfrm>
              <a:off x="1687409" y="804633"/>
              <a:ext cx="15228991" cy="2278615"/>
              <a:chOff x="0" y="0"/>
              <a:chExt cx="2987710" cy="325592"/>
            </a:xfrm>
          </p:grpSpPr>
          <p:sp>
            <p:nvSpPr>
              <p:cNvPr id="27" name="Freeform 13"/>
              <p:cNvSpPr/>
              <p:nvPr/>
            </p:nvSpPr>
            <p:spPr>
              <a:xfrm>
                <a:off x="0" y="0"/>
                <a:ext cx="2987710" cy="325592"/>
              </a:xfrm>
              <a:custGeom>
                <a:avLst/>
                <a:gdLst/>
                <a:ahLst/>
                <a:cxnLst/>
                <a:rect l="l" t="t" r="r" b="b"/>
                <a:pathLst>
                  <a:path w="2987710" h="325592">
                    <a:moveTo>
                      <a:pt x="68247" y="0"/>
                    </a:moveTo>
                    <a:lnTo>
                      <a:pt x="2919463" y="0"/>
                    </a:lnTo>
                    <a:cubicBezTo>
                      <a:pt x="2957155" y="0"/>
                      <a:pt x="2987710" y="30555"/>
                      <a:pt x="2987710" y="68247"/>
                    </a:cubicBezTo>
                    <a:lnTo>
                      <a:pt x="2987710" y="257345"/>
                    </a:lnTo>
                    <a:cubicBezTo>
                      <a:pt x="2987710" y="295037"/>
                      <a:pt x="2957155" y="325592"/>
                      <a:pt x="2919463" y="325592"/>
                    </a:cubicBezTo>
                    <a:lnTo>
                      <a:pt x="68247" y="325592"/>
                    </a:lnTo>
                    <a:cubicBezTo>
                      <a:pt x="30555" y="325592"/>
                      <a:pt x="0" y="295037"/>
                      <a:pt x="0" y="257345"/>
                    </a:cubicBezTo>
                    <a:lnTo>
                      <a:pt x="0" y="68247"/>
                    </a:lnTo>
                    <a:cubicBezTo>
                      <a:pt x="0" y="30555"/>
                      <a:pt x="30555" y="0"/>
                      <a:pt x="68247" y="0"/>
                    </a:cubicBezTo>
                    <a:close/>
                  </a:path>
                </a:pathLst>
              </a:custGeom>
              <a:solidFill>
                <a:srgbClr val="C7F162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14"/>
              <p:cNvSpPr txBox="1"/>
              <p:nvPr/>
            </p:nvSpPr>
            <p:spPr>
              <a:xfrm>
                <a:off x="0" y="-28575"/>
                <a:ext cx="2987710" cy="3541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245" b="100000" l="2381" r="9809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0190" y="675378"/>
              <a:ext cx="1600339" cy="217950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0F6302B-FA10-8A36-72F9-915D6DCF8A4A}"/>
                </a:ext>
              </a:extLst>
            </p:cNvPr>
            <p:cNvSpPr txBox="1"/>
            <p:nvPr/>
          </p:nvSpPr>
          <p:spPr>
            <a:xfrm>
              <a:off x="2255130" y="1401706"/>
              <a:ext cx="147590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Muốn tìm phân số của một số ta làm thế nào?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4BD04F-5328-20D2-D225-0EA08712AA28}"/>
              </a:ext>
            </a:extLst>
          </p:cNvPr>
          <p:cNvGrpSpPr/>
          <p:nvPr/>
        </p:nvGrpSpPr>
        <p:grpSpPr>
          <a:xfrm>
            <a:off x="4823686" y="3981659"/>
            <a:ext cx="12266787" cy="3449078"/>
            <a:chOff x="3188262" y="3754675"/>
            <a:chExt cx="12266787" cy="3449078"/>
          </a:xfrm>
        </p:grpSpPr>
        <p:sp>
          <p:nvSpPr>
            <p:cNvPr id="30" name="Freeform 12"/>
            <p:cNvSpPr/>
            <p:nvPr/>
          </p:nvSpPr>
          <p:spPr>
            <a:xfrm>
              <a:off x="3285066" y="3754675"/>
              <a:ext cx="12169983" cy="3449078"/>
            </a:xfrm>
            <a:custGeom>
              <a:avLst/>
              <a:gdLst/>
              <a:ahLst/>
              <a:cxnLst/>
              <a:rect l="l" t="t" r="r" b="b"/>
              <a:pathLst>
                <a:path w="1981715" h="224472">
                  <a:moveTo>
                    <a:pt x="52475" y="0"/>
                  </a:moveTo>
                  <a:lnTo>
                    <a:pt x="1929240" y="0"/>
                  </a:lnTo>
                  <a:cubicBezTo>
                    <a:pt x="1943157" y="0"/>
                    <a:pt x="1956504" y="5529"/>
                    <a:pt x="1966345" y="15370"/>
                  </a:cubicBezTo>
                  <a:cubicBezTo>
                    <a:pt x="1976186" y="25210"/>
                    <a:pt x="1981715" y="38558"/>
                    <a:pt x="1981715" y="52475"/>
                  </a:cubicBezTo>
                  <a:lnTo>
                    <a:pt x="1981715" y="171997"/>
                  </a:lnTo>
                  <a:cubicBezTo>
                    <a:pt x="1981715" y="185914"/>
                    <a:pt x="1976186" y="199261"/>
                    <a:pt x="1966345" y="209102"/>
                  </a:cubicBezTo>
                  <a:cubicBezTo>
                    <a:pt x="1956504" y="218943"/>
                    <a:pt x="1943157" y="224472"/>
                    <a:pt x="1929240" y="224472"/>
                  </a:cubicBezTo>
                  <a:lnTo>
                    <a:pt x="52475" y="224472"/>
                  </a:lnTo>
                  <a:cubicBezTo>
                    <a:pt x="38558" y="224472"/>
                    <a:pt x="25210" y="218943"/>
                    <a:pt x="15370" y="209102"/>
                  </a:cubicBezTo>
                  <a:cubicBezTo>
                    <a:pt x="5529" y="199261"/>
                    <a:pt x="0" y="185914"/>
                    <a:pt x="0" y="171997"/>
                  </a:cubicBezTo>
                  <a:lnTo>
                    <a:pt x="0" y="52475"/>
                  </a:lnTo>
                  <a:cubicBezTo>
                    <a:pt x="0" y="38558"/>
                    <a:pt x="5529" y="25210"/>
                    <a:pt x="15370" y="15370"/>
                  </a:cubicBezTo>
                  <a:cubicBezTo>
                    <a:pt x="25210" y="5529"/>
                    <a:pt x="38558" y="0"/>
                    <a:pt x="52475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4E93D6-47F6-166A-C165-8C04697C9790}"/>
                </a:ext>
              </a:extLst>
            </p:cNvPr>
            <p:cNvSpPr txBox="1"/>
            <p:nvPr/>
          </p:nvSpPr>
          <p:spPr>
            <a:xfrm>
              <a:off x="3188262" y="4268445"/>
              <a:ext cx="1216998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 tìm phân số của một số ta lấy số đó nhân với phân số.</a:t>
              </a:r>
              <a:endPara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12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320" y="4687810"/>
            <a:ext cx="11327350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5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4"/>
          <p:cNvSpPr txBox="1"/>
          <p:nvPr/>
        </p:nvSpPr>
        <p:spPr>
          <a:xfrm>
            <a:off x="976674" y="335868"/>
            <a:ext cx="260472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Bài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095D59-618C-D9B9-A07B-EDC0EA274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889" y="-330050"/>
            <a:ext cx="3660002" cy="29631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B395D30-E862-EA62-5210-EFC231B721C7}"/>
                  </a:ext>
                </a:extLst>
              </p:cNvPr>
              <p:cNvSpPr txBox="1"/>
              <p:nvPr/>
            </p:nvSpPr>
            <p:spPr>
              <a:xfrm>
                <a:off x="765984" y="1716947"/>
                <a:ext cx="17110533" cy="238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Một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học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35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học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sinh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5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66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6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học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sinh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học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sinh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học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B395D30-E862-EA62-5210-EFC231B72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984" y="1716947"/>
                <a:ext cx="17110533" cy="2383794"/>
              </a:xfrm>
              <a:prstGeom prst="rect">
                <a:avLst/>
              </a:prstGeom>
              <a:blipFill>
                <a:blip r:embed="rId3"/>
                <a:stretch>
                  <a:fillRect l="-1924" b="-14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CC0BF585-1E3C-5ED2-4DD8-B6D2FE226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170" y="4337079"/>
            <a:ext cx="9774431" cy="556167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EA14614-5860-D78E-5EBB-6902A4421EB5}"/>
              </a:ext>
            </a:extLst>
          </p:cNvPr>
          <p:cNvSpPr/>
          <p:nvPr/>
        </p:nvSpPr>
        <p:spPr>
          <a:xfrm>
            <a:off x="4896210" y="7048500"/>
            <a:ext cx="971190" cy="786602"/>
          </a:xfrm>
          <a:prstGeom prst="roundRect">
            <a:avLst/>
          </a:prstGeom>
          <a:solidFill>
            <a:schemeClr val="bg1"/>
          </a:solidFill>
          <a:ln>
            <a:solidFill>
              <a:srgbClr val="FFCB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dirty="0">
                <a:solidFill>
                  <a:srgbClr val="FF0000"/>
                </a:solidFill>
              </a:rPr>
              <a:t>35</a:t>
            </a:r>
            <a:endParaRPr lang="en-US" sz="4200" dirty="0">
              <a:solidFill>
                <a:srgbClr val="FF000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E61A586-FFFB-E6A3-6C89-8E7C463ACE63}"/>
              </a:ext>
            </a:extLst>
          </p:cNvPr>
          <p:cNvSpPr/>
          <p:nvPr/>
        </p:nvSpPr>
        <p:spPr>
          <a:xfrm>
            <a:off x="6407484" y="6414298"/>
            <a:ext cx="755316" cy="786602"/>
          </a:xfrm>
          <a:prstGeom prst="roundRect">
            <a:avLst/>
          </a:prstGeom>
          <a:solidFill>
            <a:schemeClr val="bg1"/>
          </a:solidFill>
          <a:ln>
            <a:solidFill>
              <a:srgbClr val="FFCB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dirty="0">
                <a:solidFill>
                  <a:srgbClr val="FF0000"/>
                </a:solidFill>
              </a:rPr>
              <a:t>4</a:t>
            </a:r>
            <a:endParaRPr lang="en-US" sz="4200" dirty="0">
              <a:solidFill>
                <a:srgbClr val="FF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1424042-BDA7-7125-736D-E4825DEA7F59}"/>
              </a:ext>
            </a:extLst>
          </p:cNvPr>
          <p:cNvSpPr/>
          <p:nvPr/>
        </p:nvSpPr>
        <p:spPr>
          <a:xfrm>
            <a:off x="6407484" y="7530950"/>
            <a:ext cx="755316" cy="786602"/>
          </a:xfrm>
          <a:prstGeom prst="roundRect">
            <a:avLst/>
          </a:prstGeom>
          <a:solidFill>
            <a:schemeClr val="bg1"/>
          </a:solidFill>
          <a:ln>
            <a:solidFill>
              <a:srgbClr val="FFCB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dirty="0">
                <a:solidFill>
                  <a:srgbClr val="FF0000"/>
                </a:solidFill>
              </a:rPr>
              <a:t>7</a:t>
            </a:r>
            <a:endParaRPr lang="en-US" sz="4200" dirty="0">
              <a:solidFill>
                <a:srgbClr val="FF000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2B9A84-BC31-29CF-7EBE-BBA784115D7C}"/>
              </a:ext>
            </a:extLst>
          </p:cNvPr>
          <p:cNvSpPr/>
          <p:nvPr/>
        </p:nvSpPr>
        <p:spPr>
          <a:xfrm>
            <a:off x="7924800" y="6896100"/>
            <a:ext cx="971190" cy="786602"/>
          </a:xfrm>
          <a:prstGeom prst="roundRect">
            <a:avLst/>
          </a:prstGeom>
          <a:solidFill>
            <a:schemeClr val="bg1"/>
          </a:solidFill>
          <a:ln>
            <a:solidFill>
              <a:srgbClr val="FFCB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dirty="0">
                <a:solidFill>
                  <a:srgbClr val="FF0000"/>
                </a:solidFill>
              </a:rPr>
              <a:t>20</a:t>
            </a:r>
            <a:endParaRPr lang="en-US" sz="4200" dirty="0">
              <a:solidFill>
                <a:srgbClr val="FF000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0A8473D-8FA8-BCFA-5417-7279893CD355}"/>
              </a:ext>
            </a:extLst>
          </p:cNvPr>
          <p:cNvSpPr/>
          <p:nvPr/>
        </p:nvSpPr>
        <p:spPr>
          <a:xfrm>
            <a:off x="7924800" y="8534400"/>
            <a:ext cx="971190" cy="786602"/>
          </a:xfrm>
          <a:prstGeom prst="roundRect">
            <a:avLst/>
          </a:prstGeom>
          <a:solidFill>
            <a:schemeClr val="bg1"/>
          </a:solidFill>
          <a:ln>
            <a:solidFill>
              <a:srgbClr val="FFCB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dirty="0">
                <a:solidFill>
                  <a:srgbClr val="FF0000"/>
                </a:solidFill>
              </a:rPr>
              <a:t>20</a:t>
            </a:r>
            <a:endParaRPr lang="en-US" sz="4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peech Bubble: Oval 34">
            <a:extLst>
              <a:ext uri="{FF2B5EF4-FFF2-40B4-BE49-F238E27FC236}">
                <a16:creationId xmlns:a16="http://schemas.microsoft.com/office/drawing/2014/main" id="{72B47E5E-7109-81F4-C0C7-02F6C2FF9CCF}"/>
              </a:ext>
            </a:extLst>
          </p:cNvPr>
          <p:cNvSpPr/>
          <p:nvPr/>
        </p:nvSpPr>
        <p:spPr>
          <a:xfrm>
            <a:off x="11277601" y="4806034"/>
            <a:ext cx="5768128" cy="4373325"/>
          </a:xfrm>
          <a:custGeom>
            <a:avLst/>
            <a:gdLst>
              <a:gd name="connsiteX0" fmla="*/ 6193585 w 5768128"/>
              <a:gd name="connsiteY0" fmla="*/ 3275445 h 4373325"/>
              <a:gd name="connsiteX1" fmla="*/ 5262137 w 5768128"/>
              <a:gd name="connsiteY1" fmla="*/ 3423833 h 4373325"/>
              <a:gd name="connsiteX2" fmla="*/ 2000864 w 5768128"/>
              <a:gd name="connsiteY2" fmla="*/ 4268270 h 4373325"/>
              <a:gd name="connsiteX3" fmla="*/ 245425 w 5768128"/>
              <a:gd name="connsiteY3" fmla="*/ 1303965 h 4373325"/>
              <a:gd name="connsiteX4" fmla="*/ 3419855 w 5768128"/>
              <a:gd name="connsiteY4" fmla="*/ 38066 h 4373325"/>
              <a:gd name="connsiteX5" fmla="*/ 5700237 w 5768128"/>
              <a:gd name="connsiteY5" fmla="*/ 2658322 h 4373325"/>
              <a:gd name="connsiteX6" fmla="*/ 6193585 w 5768128"/>
              <a:gd name="connsiteY6" fmla="*/ 3275445 h 437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8128" h="4373325" fill="none" extrusionOk="0">
                <a:moveTo>
                  <a:pt x="6193585" y="3275445"/>
                </a:moveTo>
                <a:cubicBezTo>
                  <a:pt x="5963877" y="3227011"/>
                  <a:pt x="5478490" y="3379932"/>
                  <a:pt x="5262137" y="3423833"/>
                </a:cubicBezTo>
                <a:cubicBezTo>
                  <a:pt x="4521599" y="4202120"/>
                  <a:pt x="3376036" y="4750757"/>
                  <a:pt x="2000864" y="4268270"/>
                </a:cubicBezTo>
                <a:cubicBezTo>
                  <a:pt x="507359" y="3701840"/>
                  <a:pt x="-512962" y="2486190"/>
                  <a:pt x="245425" y="1303965"/>
                </a:cubicBezTo>
                <a:cubicBezTo>
                  <a:pt x="783043" y="161094"/>
                  <a:pt x="1964724" y="-193945"/>
                  <a:pt x="3419855" y="38066"/>
                </a:cubicBezTo>
                <a:cubicBezTo>
                  <a:pt x="4898668" y="203011"/>
                  <a:pt x="6260388" y="1335823"/>
                  <a:pt x="5700237" y="2658322"/>
                </a:cubicBezTo>
                <a:cubicBezTo>
                  <a:pt x="5770001" y="2737518"/>
                  <a:pt x="6016977" y="3137910"/>
                  <a:pt x="6193585" y="3275445"/>
                </a:cubicBezTo>
                <a:close/>
              </a:path>
              <a:path w="5768128" h="4373325" stroke="0" extrusionOk="0">
                <a:moveTo>
                  <a:pt x="6193585" y="3275445"/>
                </a:moveTo>
                <a:cubicBezTo>
                  <a:pt x="5907400" y="3315744"/>
                  <a:pt x="5511471" y="3451427"/>
                  <a:pt x="5262137" y="3423833"/>
                </a:cubicBezTo>
                <a:cubicBezTo>
                  <a:pt x="4503519" y="4224857"/>
                  <a:pt x="3151080" y="4802219"/>
                  <a:pt x="2000864" y="4268270"/>
                </a:cubicBezTo>
                <a:cubicBezTo>
                  <a:pt x="301796" y="4072889"/>
                  <a:pt x="-242788" y="2628943"/>
                  <a:pt x="245425" y="1303965"/>
                </a:cubicBezTo>
                <a:cubicBezTo>
                  <a:pt x="757931" y="502657"/>
                  <a:pt x="2059727" y="-143728"/>
                  <a:pt x="3419855" y="38066"/>
                </a:cubicBezTo>
                <a:cubicBezTo>
                  <a:pt x="4981053" y="252063"/>
                  <a:pt x="6067159" y="1457174"/>
                  <a:pt x="5700237" y="2658322"/>
                </a:cubicBezTo>
                <a:cubicBezTo>
                  <a:pt x="5912372" y="2812248"/>
                  <a:pt x="6076092" y="3163012"/>
                  <a:pt x="6193585" y="3275445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66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cho</a:t>
            </a:r>
            <a:r>
              <a:rPr lang="en-US" sz="66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biết</a:t>
            </a:r>
            <a:r>
              <a:rPr lang="en-US" sz="66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66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DBD8AC-5A7B-D3C4-2766-3D38ED40F776}"/>
              </a:ext>
            </a:extLst>
          </p:cNvPr>
          <p:cNvGrpSpPr/>
          <p:nvPr/>
        </p:nvGrpSpPr>
        <p:grpSpPr>
          <a:xfrm>
            <a:off x="457200" y="192831"/>
            <a:ext cx="17373599" cy="3426668"/>
            <a:chOff x="457200" y="192831"/>
            <a:chExt cx="17373599" cy="3426668"/>
          </a:xfrm>
        </p:grpSpPr>
        <p:grpSp>
          <p:nvGrpSpPr>
            <p:cNvPr id="17" name="Group 12"/>
            <p:cNvGrpSpPr/>
            <p:nvPr/>
          </p:nvGrpSpPr>
          <p:grpSpPr>
            <a:xfrm>
              <a:off x="644066" y="192831"/>
              <a:ext cx="17186733" cy="3426668"/>
              <a:chOff x="0" y="-28575"/>
              <a:chExt cx="11157278" cy="955928"/>
            </a:xfrm>
          </p:grpSpPr>
          <p:sp>
            <p:nvSpPr>
              <p:cNvPr id="25" name="Freeform 13"/>
              <p:cNvSpPr/>
              <p:nvPr/>
            </p:nvSpPr>
            <p:spPr>
              <a:xfrm>
                <a:off x="0" y="0"/>
                <a:ext cx="11157278" cy="927353"/>
              </a:xfrm>
              <a:custGeom>
                <a:avLst/>
                <a:gdLst/>
                <a:ahLst/>
                <a:cxnLst/>
                <a:rect l="l" t="t" r="r" b="b"/>
                <a:pathLst>
                  <a:path w="2987710" h="325592">
                    <a:moveTo>
                      <a:pt x="68247" y="0"/>
                    </a:moveTo>
                    <a:lnTo>
                      <a:pt x="2919463" y="0"/>
                    </a:lnTo>
                    <a:cubicBezTo>
                      <a:pt x="2957155" y="0"/>
                      <a:pt x="2987710" y="30555"/>
                      <a:pt x="2987710" y="68247"/>
                    </a:cubicBezTo>
                    <a:lnTo>
                      <a:pt x="2987710" y="257345"/>
                    </a:lnTo>
                    <a:cubicBezTo>
                      <a:pt x="2987710" y="295037"/>
                      <a:pt x="2957155" y="325592"/>
                      <a:pt x="2919463" y="325592"/>
                    </a:cubicBezTo>
                    <a:lnTo>
                      <a:pt x="68247" y="325592"/>
                    </a:lnTo>
                    <a:cubicBezTo>
                      <a:pt x="30555" y="325592"/>
                      <a:pt x="0" y="295037"/>
                      <a:pt x="0" y="257345"/>
                    </a:cubicBezTo>
                    <a:lnTo>
                      <a:pt x="0" y="68247"/>
                    </a:lnTo>
                    <a:cubicBezTo>
                      <a:pt x="0" y="30555"/>
                      <a:pt x="30555" y="0"/>
                      <a:pt x="68247" y="0"/>
                    </a:cubicBezTo>
                    <a:close/>
                  </a:path>
                </a:pathLst>
              </a:custGeom>
              <a:solidFill>
                <a:srgbClr val="C7F162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14"/>
              <p:cNvSpPr txBox="1"/>
              <p:nvPr/>
            </p:nvSpPr>
            <p:spPr>
              <a:xfrm>
                <a:off x="0" y="-28575"/>
                <a:ext cx="2987710" cy="3541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14"/>
            <p:cNvSpPr txBox="1"/>
            <p:nvPr/>
          </p:nvSpPr>
          <p:spPr>
            <a:xfrm>
              <a:off x="457200" y="1257300"/>
              <a:ext cx="2685055" cy="11541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9000"/>
                </a:lnSpc>
                <a:spcBef>
                  <a:spcPct val="0"/>
                </a:spcBef>
              </a:pPr>
              <a:r>
                <a:rPr lang="en-US" sz="8000" dirty="0" err="1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Bài</a:t>
              </a:r>
              <a:r>
                <a:rPr lang="en-US" sz="8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 </a:t>
              </a:r>
              <a:r>
                <a:rPr lang="vi-VN" sz="8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2</a:t>
              </a:r>
              <a:endPara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4E19FC0-AF67-2307-9EFC-27D21903FBD6}"/>
                    </a:ext>
                  </a:extLst>
                </p:cNvPr>
                <p:cNvSpPr txBox="1"/>
                <p:nvPr/>
              </p:nvSpPr>
              <p:spPr>
                <a:xfrm>
                  <a:off x="2823131" y="571500"/>
                  <a:ext cx="14820804" cy="25134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 Mai rót nước vào li để làm bộ gõ nhạc. Li thứ nhất Mai rót 150 ml. Li thứ hai có lượng nước bằng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48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lượng nước trong li thứ nhất. Tính lượng nước trong li thứ hai.</a:t>
                  </a:r>
                  <a:endPara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E19FC0-AF67-2307-9EFC-27D21903FB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3131" y="571500"/>
                  <a:ext cx="14820804" cy="2513445"/>
                </a:xfrm>
                <a:prstGeom prst="rect">
                  <a:avLst/>
                </a:prstGeom>
                <a:blipFill>
                  <a:blip r:embed="rId16"/>
                  <a:stretch>
                    <a:fillRect l="-1645" t="-5097" r="-1687" b="-106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D7DF1E0-C1DA-3A31-5A65-AB2E2ACBE28F}"/>
              </a:ext>
            </a:extLst>
          </p:cNvPr>
          <p:cNvCxnSpPr>
            <a:cxnSpLocks/>
          </p:cNvCxnSpPr>
          <p:nvPr/>
        </p:nvCxnSpPr>
        <p:spPr>
          <a:xfrm>
            <a:off x="14676608" y="1257300"/>
            <a:ext cx="29015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46717C9-4744-6C04-5900-7E1EC91AEC27}"/>
              </a:ext>
            </a:extLst>
          </p:cNvPr>
          <p:cNvCxnSpPr/>
          <p:nvPr/>
        </p:nvCxnSpPr>
        <p:spPr>
          <a:xfrm>
            <a:off x="2895600" y="2082437"/>
            <a:ext cx="14630400" cy="13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B0CD28A-B6E1-4D6A-3CB3-7FE11762B338}"/>
              </a:ext>
            </a:extLst>
          </p:cNvPr>
          <p:cNvCxnSpPr/>
          <p:nvPr/>
        </p:nvCxnSpPr>
        <p:spPr>
          <a:xfrm>
            <a:off x="2956666" y="2933700"/>
            <a:ext cx="5669280" cy="13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peech Bubble: Oval 38">
            <a:extLst>
              <a:ext uri="{FF2B5EF4-FFF2-40B4-BE49-F238E27FC236}">
                <a16:creationId xmlns:a16="http://schemas.microsoft.com/office/drawing/2014/main" id="{184C33E5-CDB7-6D22-DB5B-85535C1DBCED}"/>
              </a:ext>
            </a:extLst>
          </p:cNvPr>
          <p:cNvSpPr/>
          <p:nvPr/>
        </p:nvSpPr>
        <p:spPr>
          <a:xfrm>
            <a:off x="10983412" y="4595882"/>
            <a:ext cx="6177482" cy="4738618"/>
          </a:xfrm>
          <a:custGeom>
            <a:avLst/>
            <a:gdLst>
              <a:gd name="connsiteX0" fmla="*/ 6633133 w 6177482"/>
              <a:gd name="connsiteY0" fmla="*/ 3549035 h 4738618"/>
              <a:gd name="connsiteX1" fmla="*/ 5635581 w 6177482"/>
              <a:gd name="connsiteY1" fmla="*/ 3709817 h 4738618"/>
              <a:gd name="connsiteX2" fmla="*/ 2123042 w 6177482"/>
              <a:gd name="connsiteY2" fmla="*/ 4619840 h 4738618"/>
              <a:gd name="connsiteX3" fmla="*/ 262578 w 6177482"/>
              <a:gd name="connsiteY3" fmla="*/ 1413340 h 4738618"/>
              <a:gd name="connsiteX4" fmla="*/ 3675320 w 6177482"/>
              <a:gd name="connsiteY4" fmla="*/ 43117 h 4738618"/>
              <a:gd name="connsiteX5" fmla="*/ 6104772 w 6177482"/>
              <a:gd name="connsiteY5" fmla="*/ 2880364 h 4738618"/>
              <a:gd name="connsiteX6" fmla="*/ 6633133 w 6177482"/>
              <a:gd name="connsiteY6" fmla="*/ 3549035 h 473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7482" h="4738618" fill="none" extrusionOk="0">
                <a:moveTo>
                  <a:pt x="6633133" y="3549035"/>
                </a:moveTo>
                <a:cubicBezTo>
                  <a:pt x="6424021" y="3580767"/>
                  <a:pt x="5944576" y="3722824"/>
                  <a:pt x="5635581" y="3709817"/>
                </a:cubicBezTo>
                <a:cubicBezTo>
                  <a:pt x="4845990" y="4565959"/>
                  <a:pt x="3513486" y="5048590"/>
                  <a:pt x="2123042" y="4619840"/>
                </a:cubicBezTo>
                <a:cubicBezTo>
                  <a:pt x="456760" y="4099241"/>
                  <a:pt x="-612097" y="2683505"/>
                  <a:pt x="262578" y="1413340"/>
                </a:cubicBezTo>
                <a:cubicBezTo>
                  <a:pt x="841483" y="251784"/>
                  <a:pt x="2016981" y="-243161"/>
                  <a:pt x="3675320" y="43117"/>
                </a:cubicBezTo>
                <a:cubicBezTo>
                  <a:pt x="5303425" y="254556"/>
                  <a:pt x="6641505" y="1487641"/>
                  <a:pt x="6104772" y="2880364"/>
                </a:cubicBezTo>
                <a:cubicBezTo>
                  <a:pt x="6284752" y="3156712"/>
                  <a:pt x="6373166" y="3264048"/>
                  <a:pt x="6633133" y="3549035"/>
                </a:cubicBezTo>
                <a:close/>
              </a:path>
              <a:path w="6177482" h="4738618" stroke="0" extrusionOk="0">
                <a:moveTo>
                  <a:pt x="6633133" y="3549035"/>
                </a:moveTo>
                <a:cubicBezTo>
                  <a:pt x="6180045" y="3695191"/>
                  <a:pt x="6090856" y="3562444"/>
                  <a:pt x="5635581" y="3709817"/>
                </a:cubicBezTo>
                <a:cubicBezTo>
                  <a:pt x="4819822" y="4582467"/>
                  <a:pt x="3394972" y="5070675"/>
                  <a:pt x="2123042" y="4619840"/>
                </a:cubicBezTo>
                <a:cubicBezTo>
                  <a:pt x="337586" y="4334242"/>
                  <a:pt x="-321023" y="2797509"/>
                  <a:pt x="262578" y="1413340"/>
                </a:cubicBezTo>
                <a:cubicBezTo>
                  <a:pt x="810168" y="553541"/>
                  <a:pt x="2143054" y="-147289"/>
                  <a:pt x="3675320" y="43117"/>
                </a:cubicBezTo>
                <a:cubicBezTo>
                  <a:pt x="5270116" y="251461"/>
                  <a:pt x="6718847" y="1633437"/>
                  <a:pt x="6104772" y="2880364"/>
                </a:cubicBezTo>
                <a:cubicBezTo>
                  <a:pt x="6410559" y="3154308"/>
                  <a:pt x="6380301" y="3334365"/>
                  <a:pt x="6633133" y="3549035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7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7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vi-VN" sz="7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yêu cầu tính gì </a:t>
            </a:r>
            <a:r>
              <a:rPr lang="en-US" sz="7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1A5762B-7E75-C2DA-19F0-87D440E2B7AB}"/>
              </a:ext>
            </a:extLst>
          </p:cNvPr>
          <p:cNvCxnSpPr/>
          <p:nvPr/>
        </p:nvCxnSpPr>
        <p:spPr>
          <a:xfrm>
            <a:off x="8915400" y="2933700"/>
            <a:ext cx="8321040" cy="1306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3EAB689-27E3-C152-4CB3-FFE09A6F5852}"/>
              </a:ext>
            </a:extLst>
          </p:cNvPr>
          <p:cNvGrpSpPr/>
          <p:nvPr/>
        </p:nvGrpSpPr>
        <p:grpSpPr>
          <a:xfrm>
            <a:off x="457200" y="4076699"/>
            <a:ext cx="9372602" cy="6017469"/>
            <a:chOff x="457200" y="4076699"/>
            <a:chExt cx="9372602" cy="6017469"/>
          </a:xfrm>
        </p:grpSpPr>
        <p:grpSp>
          <p:nvGrpSpPr>
            <p:cNvPr id="34" name="Group 9"/>
            <p:cNvGrpSpPr/>
            <p:nvPr/>
          </p:nvGrpSpPr>
          <p:grpSpPr>
            <a:xfrm rot="-5400000">
              <a:off x="2134766" y="2399133"/>
              <a:ext cx="6017469" cy="9372602"/>
              <a:chOff x="0" y="0"/>
              <a:chExt cx="2517577" cy="5816681"/>
            </a:xfrm>
          </p:grpSpPr>
          <p:sp>
            <p:nvSpPr>
              <p:cNvPr id="37" name="Freeform 10"/>
              <p:cNvSpPr/>
              <p:nvPr/>
            </p:nvSpPr>
            <p:spPr>
              <a:xfrm>
                <a:off x="0" y="0"/>
                <a:ext cx="2517577" cy="5816681"/>
              </a:xfrm>
              <a:custGeom>
                <a:avLst/>
                <a:gdLst/>
                <a:ahLst/>
                <a:cxnLst/>
                <a:rect l="l" t="t" r="r" b="b"/>
                <a:pathLst>
                  <a:path w="2517577" h="5816681">
                    <a:moveTo>
                      <a:pt x="110206" y="0"/>
                    </a:moveTo>
                    <a:lnTo>
                      <a:pt x="2407371" y="0"/>
                    </a:lnTo>
                    <a:cubicBezTo>
                      <a:pt x="2436599" y="0"/>
                      <a:pt x="2464631" y="11611"/>
                      <a:pt x="2485298" y="32279"/>
                    </a:cubicBezTo>
                    <a:cubicBezTo>
                      <a:pt x="2505966" y="52946"/>
                      <a:pt x="2517577" y="80978"/>
                      <a:pt x="2517577" y="110206"/>
                    </a:cubicBezTo>
                    <a:lnTo>
                      <a:pt x="2517577" y="5706474"/>
                    </a:lnTo>
                    <a:cubicBezTo>
                      <a:pt x="2517577" y="5735703"/>
                      <a:pt x="2505966" y="5763734"/>
                      <a:pt x="2485298" y="5784402"/>
                    </a:cubicBezTo>
                    <a:cubicBezTo>
                      <a:pt x="2464631" y="5805070"/>
                      <a:pt x="2436599" y="5816681"/>
                      <a:pt x="2407371" y="5816681"/>
                    </a:cubicBezTo>
                    <a:lnTo>
                      <a:pt x="110206" y="5816681"/>
                    </a:lnTo>
                    <a:cubicBezTo>
                      <a:pt x="49341" y="5816681"/>
                      <a:pt x="0" y="5767339"/>
                      <a:pt x="0" y="5706474"/>
                    </a:cubicBezTo>
                    <a:lnTo>
                      <a:pt x="0" y="110206"/>
                    </a:lnTo>
                    <a:cubicBezTo>
                      <a:pt x="0" y="49341"/>
                      <a:pt x="49341" y="0"/>
                      <a:pt x="1102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11"/>
              <p:cNvSpPr txBox="1"/>
              <p:nvPr/>
            </p:nvSpPr>
            <p:spPr>
              <a:xfrm>
                <a:off x="0" y="-28575"/>
                <a:ext cx="2517577" cy="5845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2FBFC22-7BC8-F73B-615A-E401D8AB6866}"/>
                </a:ext>
              </a:extLst>
            </p:cNvPr>
            <p:cNvSpPr txBox="1"/>
            <p:nvPr/>
          </p:nvSpPr>
          <p:spPr>
            <a:xfrm>
              <a:off x="826134" y="4403986"/>
              <a:ext cx="29565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u="sng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5400" b="1" u="sng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u="sng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endParaRPr lang="en-US" sz="54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F1267E78-3870-448B-2C8B-412D0C9CB788}"/>
                    </a:ext>
                  </a:extLst>
                </p:cNvPr>
                <p:cNvSpPr txBox="1"/>
                <p:nvPr/>
              </p:nvSpPr>
              <p:spPr>
                <a:xfrm>
                  <a:off x="831933" y="5536024"/>
                  <a:ext cx="8623133" cy="37984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Li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thứ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nhất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150 ml</a:t>
                  </a:r>
                  <a:endParaRPr lang="vi-VN" sz="4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Li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thứ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hai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vi-VN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5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li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thứ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nhất</a:t>
                  </a:r>
                  <a:endParaRPr lang="vi-VN" sz="4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Li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thứ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hai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? ml</a:t>
                  </a: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F1267E78-3870-448B-2C8B-412D0C9CB7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933" y="5536024"/>
                  <a:ext cx="8623133" cy="3798476"/>
                </a:xfrm>
                <a:prstGeom prst="rect">
                  <a:avLst/>
                </a:prstGeom>
                <a:blipFill>
                  <a:blip r:embed="rId17"/>
                  <a:stretch>
                    <a:fillRect l="-2827" b="-67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1" grpId="0" animBg="1"/>
      <p:bldP spid="3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FDBD8AC-5A7B-D3C4-2766-3D38ED40F776}"/>
              </a:ext>
            </a:extLst>
          </p:cNvPr>
          <p:cNvGrpSpPr/>
          <p:nvPr/>
        </p:nvGrpSpPr>
        <p:grpSpPr>
          <a:xfrm>
            <a:off x="457200" y="192831"/>
            <a:ext cx="17373599" cy="3426668"/>
            <a:chOff x="457200" y="192831"/>
            <a:chExt cx="17373599" cy="3426668"/>
          </a:xfrm>
        </p:grpSpPr>
        <p:grpSp>
          <p:nvGrpSpPr>
            <p:cNvPr id="18" name="Group 12"/>
            <p:cNvGrpSpPr/>
            <p:nvPr/>
          </p:nvGrpSpPr>
          <p:grpSpPr>
            <a:xfrm>
              <a:off x="644066" y="192831"/>
              <a:ext cx="17186733" cy="3426668"/>
              <a:chOff x="0" y="-28575"/>
              <a:chExt cx="11157278" cy="955928"/>
            </a:xfrm>
          </p:grpSpPr>
          <p:sp>
            <p:nvSpPr>
              <p:cNvPr id="19" name="Freeform 13"/>
              <p:cNvSpPr/>
              <p:nvPr/>
            </p:nvSpPr>
            <p:spPr>
              <a:xfrm>
                <a:off x="0" y="0"/>
                <a:ext cx="11157278" cy="927353"/>
              </a:xfrm>
              <a:custGeom>
                <a:avLst/>
                <a:gdLst/>
                <a:ahLst/>
                <a:cxnLst/>
                <a:rect l="l" t="t" r="r" b="b"/>
                <a:pathLst>
                  <a:path w="2987710" h="325592">
                    <a:moveTo>
                      <a:pt x="68247" y="0"/>
                    </a:moveTo>
                    <a:lnTo>
                      <a:pt x="2919463" y="0"/>
                    </a:lnTo>
                    <a:cubicBezTo>
                      <a:pt x="2957155" y="0"/>
                      <a:pt x="2987710" y="30555"/>
                      <a:pt x="2987710" y="68247"/>
                    </a:cubicBezTo>
                    <a:lnTo>
                      <a:pt x="2987710" y="257345"/>
                    </a:lnTo>
                    <a:cubicBezTo>
                      <a:pt x="2987710" y="295037"/>
                      <a:pt x="2957155" y="325592"/>
                      <a:pt x="2919463" y="325592"/>
                    </a:cubicBezTo>
                    <a:lnTo>
                      <a:pt x="68247" y="325592"/>
                    </a:lnTo>
                    <a:cubicBezTo>
                      <a:pt x="30555" y="325592"/>
                      <a:pt x="0" y="295037"/>
                      <a:pt x="0" y="257345"/>
                    </a:cubicBezTo>
                    <a:lnTo>
                      <a:pt x="0" y="68247"/>
                    </a:lnTo>
                    <a:cubicBezTo>
                      <a:pt x="0" y="30555"/>
                      <a:pt x="30555" y="0"/>
                      <a:pt x="68247" y="0"/>
                    </a:cubicBezTo>
                    <a:close/>
                  </a:path>
                </a:pathLst>
              </a:custGeom>
              <a:solidFill>
                <a:srgbClr val="C7F162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14"/>
              <p:cNvSpPr txBox="1"/>
              <p:nvPr/>
            </p:nvSpPr>
            <p:spPr>
              <a:xfrm>
                <a:off x="0" y="-28575"/>
                <a:ext cx="2987710" cy="3541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TextBox 14"/>
            <p:cNvSpPr txBox="1"/>
            <p:nvPr/>
          </p:nvSpPr>
          <p:spPr>
            <a:xfrm>
              <a:off x="457200" y="1257300"/>
              <a:ext cx="2685055" cy="11541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9000"/>
                </a:lnSpc>
                <a:spcBef>
                  <a:spcPct val="0"/>
                </a:spcBef>
              </a:pPr>
              <a:r>
                <a:rPr lang="en-US" sz="8000" dirty="0" err="1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Bài</a:t>
              </a:r>
              <a:r>
                <a:rPr lang="en-US" sz="8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 </a:t>
              </a:r>
              <a:r>
                <a:rPr lang="vi-VN" sz="8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2</a:t>
              </a:r>
              <a:endPara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E19FC0-AF67-2307-9EFC-27D21903FBD6}"/>
                    </a:ext>
                  </a:extLst>
                </p:cNvPr>
                <p:cNvSpPr txBox="1"/>
                <p:nvPr/>
              </p:nvSpPr>
              <p:spPr>
                <a:xfrm>
                  <a:off x="2823131" y="571500"/>
                  <a:ext cx="14820804" cy="25134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 Mai rót nước vào li để làm bộ gõ nhạc. Li thứ nhất Mai rót 150 ml. Li thứ hai có lượng nước bằng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48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lượng nước trong li thứ nhất. Tính lượng nước trong li thứ hai.</a:t>
                  </a:r>
                  <a:endPara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E19FC0-AF67-2307-9EFC-27D21903FB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3131" y="571500"/>
                  <a:ext cx="14820804" cy="2513445"/>
                </a:xfrm>
                <a:prstGeom prst="rect">
                  <a:avLst/>
                </a:prstGeom>
                <a:blipFill>
                  <a:blip r:embed="rId15"/>
                  <a:stretch>
                    <a:fillRect l="-1645" t="-5097" r="-1687" b="-106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3EAB689-27E3-C152-4CB3-FFE09A6F5852}"/>
              </a:ext>
            </a:extLst>
          </p:cNvPr>
          <p:cNvGrpSpPr/>
          <p:nvPr/>
        </p:nvGrpSpPr>
        <p:grpSpPr>
          <a:xfrm>
            <a:off x="457199" y="4076699"/>
            <a:ext cx="17120991" cy="6017469"/>
            <a:chOff x="457200" y="4076699"/>
            <a:chExt cx="9372602" cy="6017469"/>
          </a:xfrm>
        </p:grpSpPr>
        <p:grpSp>
          <p:nvGrpSpPr>
            <p:cNvPr id="9" name="Group 9"/>
            <p:cNvGrpSpPr/>
            <p:nvPr/>
          </p:nvGrpSpPr>
          <p:grpSpPr>
            <a:xfrm rot="-5400000">
              <a:off x="2134766" y="2399133"/>
              <a:ext cx="6017469" cy="9372602"/>
              <a:chOff x="0" y="0"/>
              <a:chExt cx="2517577" cy="581668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517577" cy="5816681"/>
              </a:xfrm>
              <a:custGeom>
                <a:avLst/>
                <a:gdLst/>
                <a:ahLst/>
                <a:cxnLst/>
                <a:rect l="l" t="t" r="r" b="b"/>
                <a:pathLst>
                  <a:path w="2517577" h="5816681">
                    <a:moveTo>
                      <a:pt x="110206" y="0"/>
                    </a:moveTo>
                    <a:lnTo>
                      <a:pt x="2407371" y="0"/>
                    </a:lnTo>
                    <a:cubicBezTo>
                      <a:pt x="2436599" y="0"/>
                      <a:pt x="2464631" y="11611"/>
                      <a:pt x="2485298" y="32279"/>
                    </a:cubicBezTo>
                    <a:cubicBezTo>
                      <a:pt x="2505966" y="52946"/>
                      <a:pt x="2517577" y="80978"/>
                      <a:pt x="2517577" y="110206"/>
                    </a:cubicBezTo>
                    <a:lnTo>
                      <a:pt x="2517577" y="5706474"/>
                    </a:lnTo>
                    <a:cubicBezTo>
                      <a:pt x="2517577" y="5735703"/>
                      <a:pt x="2505966" y="5763734"/>
                      <a:pt x="2485298" y="5784402"/>
                    </a:cubicBezTo>
                    <a:cubicBezTo>
                      <a:pt x="2464631" y="5805070"/>
                      <a:pt x="2436599" y="5816681"/>
                      <a:pt x="2407371" y="5816681"/>
                    </a:cubicBezTo>
                    <a:lnTo>
                      <a:pt x="110206" y="5816681"/>
                    </a:lnTo>
                    <a:cubicBezTo>
                      <a:pt x="49341" y="5816681"/>
                      <a:pt x="0" y="5767339"/>
                      <a:pt x="0" y="5706474"/>
                    </a:cubicBezTo>
                    <a:lnTo>
                      <a:pt x="0" y="110206"/>
                    </a:lnTo>
                    <a:cubicBezTo>
                      <a:pt x="0" y="49341"/>
                      <a:pt x="49341" y="0"/>
                      <a:pt x="1102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2517577" cy="5845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2FBFC22-7BC8-F73B-615A-E401D8AB6866}"/>
                </a:ext>
              </a:extLst>
            </p:cNvPr>
            <p:cNvSpPr txBox="1"/>
            <p:nvPr/>
          </p:nvSpPr>
          <p:spPr>
            <a:xfrm>
              <a:off x="3287580" y="4324980"/>
              <a:ext cx="55545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u="sng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 pháp giải</a:t>
              </a:r>
              <a:endParaRPr lang="en-US" sz="54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267E78-3870-448B-2C8B-412D0C9CB788}"/>
                  </a:ext>
                </a:extLst>
              </p:cNvPr>
              <p:cNvSpPr txBox="1"/>
              <p:nvPr/>
            </p:nvSpPr>
            <p:spPr>
              <a:xfrm>
                <a:off x="709811" y="5536024"/>
                <a:ext cx="16816189" cy="1926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Lượng nước trong li thứ hai = </a:t>
                </a:r>
                <a:r>
                  <a:rPr lang="vi-VN" sz="44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lượng nước trong li thứ nhất </a:t>
                </a:r>
                <a:r>
                  <a:rPr lang="vi-VN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vi-VN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6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60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 </a:t>
                </a:r>
                <a:endParaRPr lang="en-US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267E78-3870-448B-2C8B-412D0C9CB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11" y="5536024"/>
                <a:ext cx="16816189" cy="1926105"/>
              </a:xfrm>
              <a:prstGeom prst="rect">
                <a:avLst/>
              </a:prstGeom>
              <a:blipFill>
                <a:blip r:embed="rId16"/>
                <a:stretch>
                  <a:fillRect l="-1450" b="-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027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DBD8AC-5A7B-D3C4-2766-3D38ED40F776}"/>
              </a:ext>
            </a:extLst>
          </p:cNvPr>
          <p:cNvGrpSpPr/>
          <p:nvPr/>
        </p:nvGrpSpPr>
        <p:grpSpPr>
          <a:xfrm>
            <a:off x="457200" y="192831"/>
            <a:ext cx="17373599" cy="3426668"/>
            <a:chOff x="457200" y="192831"/>
            <a:chExt cx="17373599" cy="3426668"/>
          </a:xfrm>
        </p:grpSpPr>
        <p:grpSp>
          <p:nvGrpSpPr>
            <p:cNvPr id="18" name="Group 12"/>
            <p:cNvGrpSpPr/>
            <p:nvPr/>
          </p:nvGrpSpPr>
          <p:grpSpPr>
            <a:xfrm>
              <a:off x="644066" y="192831"/>
              <a:ext cx="17186733" cy="3426668"/>
              <a:chOff x="0" y="-28575"/>
              <a:chExt cx="11157278" cy="955928"/>
            </a:xfrm>
          </p:grpSpPr>
          <p:sp>
            <p:nvSpPr>
              <p:cNvPr id="19" name="Freeform 13"/>
              <p:cNvSpPr/>
              <p:nvPr/>
            </p:nvSpPr>
            <p:spPr>
              <a:xfrm>
                <a:off x="0" y="0"/>
                <a:ext cx="11157278" cy="927353"/>
              </a:xfrm>
              <a:custGeom>
                <a:avLst/>
                <a:gdLst/>
                <a:ahLst/>
                <a:cxnLst/>
                <a:rect l="l" t="t" r="r" b="b"/>
                <a:pathLst>
                  <a:path w="2987710" h="325592">
                    <a:moveTo>
                      <a:pt x="68247" y="0"/>
                    </a:moveTo>
                    <a:lnTo>
                      <a:pt x="2919463" y="0"/>
                    </a:lnTo>
                    <a:cubicBezTo>
                      <a:pt x="2957155" y="0"/>
                      <a:pt x="2987710" y="30555"/>
                      <a:pt x="2987710" y="68247"/>
                    </a:cubicBezTo>
                    <a:lnTo>
                      <a:pt x="2987710" y="257345"/>
                    </a:lnTo>
                    <a:cubicBezTo>
                      <a:pt x="2987710" y="295037"/>
                      <a:pt x="2957155" y="325592"/>
                      <a:pt x="2919463" y="325592"/>
                    </a:cubicBezTo>
                    <a:lnTo>
                      <a:pt x="68247" y="325592"/>
                    </a:lnTo>
                    <a:cubicBezTo>
                      <a:pt x="30555" y="325592"/>
                      <a:pt x="0" y="295037"/>
                      <a:pt x="0" y="257345"/>
                    </a:cubicBezTo>
                    <a:lnTo>
                      <a:pt x="0" y="68247"/>
                    </a:lnTo>
                    <a:cubicBezTo>
                      <a:pt x="0" y="30555"/>
                      <a:pt x="30555" y="0"/>
                      <a:pt x="68247" y="0"/>
                    </a:cubicBezTo>
                    <a:close/>
                  </a:path>
                </a:pathLst>
              </a:custGeom>
              <a:solidFill>
                <a:srgbClr val="C7F162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14"/>
              <p:cNvSpPr txBox="1"/>
              <p:nvPr/>
            </p:nvSpPr>
            <p:spPr>
              <a:xfrm>
                <a:off x="0" y="-28575"/>
                <a:ext cx="2987710" cy="3541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TextBox 14"/>
            <p:cNvSpPr txBox="1"/>
            <p:nvPr/>
          </p:nvSpPr>
          <p:spPr>
            <a:xfrm>
              <a:off x="457200" y="1257300"/>
              <a:ext cx="2685055" cy="11541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9000"/>
                </a:lnSpc>
                <a:spcBef>
                  <a:spcPct val="0"/>
                </a:spcBef>
              </a:pPr>
              <a:r>
                <a:rPr lang="en-US" sz="8000" dirty="0" err="1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Bài</a:t>
              </a:r>
              <a:r>
                <a:rPr lang="en-US" sz="8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 </a:t>
              </a:r>
              <a:r>
                <a:rPr lang="vi-VN" sz="8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2</a:t>
              </a:r>
              <a:endPara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E19FC0-AF67-2307-9EFC-27D21903FBD6}"/>
                    </a:ext>
                  </a:extLst>
                </p:cNvPr>
                <p:cNvSpPr txBox="1"/>
                <p:nvPr/>
              </p:nvSpPr>
              <p:spPr>
                <a:xfrm>
                  <a:off x="2823131" y="571500"/>
                  <a:ext cx="14820804" cy="25134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 Mai rót nước vào li để làm bộ gõ nhạc. Li thứ nhất Mai rót 150 ml. Li thứ hai có lượng nước bằng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48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lượng nước trong li thứ nhất. Tính lượng nước trong li thứ hai.</a:t>
                  </a:r>
                  <a:endPara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E19FC0-AF67-2307-9EFC-27D21903FB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3131" y="571500"/>
                  <a:ext cx="14820804" cy="2513445"/>
                </a:xfrm>
                <a:prstGeom prst="rect">
                  <a:avLst/>
                </a:prstGeom>
                <a:blipFill>
                  <a:blip r:embed="rId15"/>
                  <a:stretch>
                    <a:fillRect l="-1645" t="-5097" r="-1687" b="-106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3EAB689-27E3-C152-4CB3-FFE09A6F5852}"/>
              </a:ext>
            </a:extLst>
          </p:cNvPr>
          <p:cNvGrpSpPr/>
          <p:nvPr/>
        </p:nvGrpSpPr>
        <p:grpSpPr>
          <a:xfrm>
            <a:off x="457199" y="4076699"/>
            <a:ext cx="17120991" cy="6017469"/>
            <a:chOff x="457200" y="4076699"/>
            <a:chExt cx="9372602" cy="6017469"/>
          </a:xfrm>
        </p:grpSpPr>
        <p:grpSp>
          <p:nvGrpSpPr>
            <p:cNvPr id="9" name="Group 9"/>
            <p:cNvGrpSpPr/>
            <p:nvPr/>
          </p:nvGrpSpPr>
          <p:grpSpPr>
            <a:xfrm rot="-5400000">
              <a:off x="2134766" y="2399133"/>
              <a:ext cx="6017469" cy="9372602"/>
              <a:chOff x="0" y="0"/>
              <a:chExt cx="2517577" cy="581668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517577" cy="5816681"/>
              </a:xfrm>
              <a:custGeom>
                <a:avLst/>
                <a:gdLst/>
                <a:ahLst/>
                <a:cxnLst/>
                <a:rect l="l" t="t" r="r" b="b"/>
                <a:pathLst>
                  <a:path w="2517577" h="5816681">
                    <a:moveTo>
                      <a:pt x="110206" y="0"/>
                    </a:moveTo>
                    <a:lnTo>
                      <a:pt x="2407371" y="0"/>
                    </a:lnTo>
                    <a:cubicBezTo>
                      <a:pt x="2436599" y="0"/>
                      <a:pt x="2464631" y="11611"/>
                      <a:pt x="2485298" y="32279"/>
                    </a:cubicBezTo>
                    <a:cubicBezTo>
                      <a:pt x="2505966" y="52946"/>
                      <a:pt x="2517577" y="80978"/>
                      <a:pt x="2517577" y="110206"/>
                    </a:cubicBezTo>
                    <a:lnTo>
                      <a:pt x="2517577" y="5706474"/>
                    </a:lnTo>
                    <a:cubicBezTo>
                      <a:pt x="2517577" y="5735703"/>
                      <a:pt x="2505966" y="5763734"/>
                      <a:pt x="2485298" y="5784402"/>
                    </a:cubicBezTo>
                    <a:cubicBezTo>
                      <a:pt x="2464631" y="5805070"/>
                      <a:pt x="2436599" y="5816681"/>
                      <a:pt x="2407371" y="5816681"/>
                    </a:cubicBezTo>
                    <a:lnTo>
                      <a:pt x="110206" y="5816681"/>
                    </a:lnTo>
                    <a:cubicBezTo>
                      <a:pt x="49341" y="5816681"/>
                      <a:pt x="0" y="5767339"/>
                      <a:pt x="0" y="5706474"/>
                    </a:cubicBezTo>
                    <a:lnTo>
                      <a:pt x="0" y="110206"/>
                    </a:lnTo>
                    <a:cubicBezTo>
                      <a:pt x="0" y="49341"/>
                      <a:pt x="49341" y="0"/>
                      <a:pt x="1102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2517577" cy="5845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2FBFC22-7BC8-F73B-615A-E401D8AB6866}"/>
                </a:ext>
              </a:extLst>
            </p:cNvPr>
            <p:cNvSpPr txBox="1"/>
            <p:nvPr/>
          </p:nvSpPr>
          <p:spPr>
            <a:xfrm>
              <a:off x="2060941" y="4288517"/>
              <a:ext cx="55545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u="sng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giải</a:t>
              </a:r>
              <a:endParaRPr lang="en-US" sz="54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267E78-3870-448B-2C8B-412D0C9CB788}"/>
                  </a:ext>
                </a:extLst>
              </p:cNvPr>
              <p:cNvSpPr txBox="1"/>
              <p:nvPr/>
            </p:nvSpPr>
            <p:spPr>
              <a:xfrm>
                <a:off x="457196" y="5345602"/>
                <a:ext cx="16816189" cy="4126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vi-VN" sz="6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Lượng nước trong li thứ hai là: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vi-VN" sz="6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150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72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vi-VN" sz="72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7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6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240(ml)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vi-VN" sz="6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240 ml</a:t>
                </a:r>
                <a:endParaRPr lang="en-US" sz="6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267E78-3870-448B-2C8B-412D0C9CB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6" y="5345602"/>
                <a:ext cx="16816189" cy="4126771"/>
              </a:xfrm>
              <a:prstGeom prst="rect">
                <a:avLst/>
              </a:prstGeom>
              <a:blipFill>
                <a:blip r:embed="rId16"/>
                <a:stretch>
                  <a:fillRect t="-2511" b="-9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83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FDBD8AC-5A7B-D3C4-2766-3D38ED40F776}"/>
              </a:ext>
            </a:extLst>
          </p:cNvPr>
          <p:cNvGrpSpPr/>
          <p:nvPr/>
        </p:nvGrpSpPr>
        <p:grpSpPr>
          <a:xfrm>
            <a:off x="457200" y="192831"/>
            <a:ext cx="17373599" cy="3750111"/>
            <a:chOff x="457200" y="192831"/>
            <a:chExt cx="17373599" cy="3750111"/>
          </a:xfrm>
        </p:grpSpPr>
        <p:grpSp>
          <p:nvGrpSpPr>
            <p:cNvPr id="18" name="Group 12"/>
            <p:cNvGrpSpPr/>
            <p:nvPr/>
          </p:nvGrpSpPr>
          <p:grpSpPr>
            <a:xfrm>
              <a:off x="644066" y="192831"/>
              <a:ext cx="17186733" cy="3750111"/>
              <a:chOff x="0" y="-28575"/>
              <a:chExt cx="11157278" cy="1046158"/>
            </a:xfrm>
          </p:grpSpPr>
          <p:sp>
            <p:nvSpPr>
              <p:cNvPr id="19" name="Freeform 13"/>
              <p:cNvSpPr/>
              <p:nvPr/>
            </p:nvSpPr>
            <p:spPr>
              <a:xfrm>
                <a:off x="0" y="0"/>
                <a:ext cx="11157278" cy="1017583"/>
              </a:xfrm>
              <a:custGeom>
                <a:avLst/>
                <a:gdLst/>
                <a:ahLst/>
                <a:cxnLst/>
                <a:rect l="l" t="t" r="r" b="b"/>
                <a:pathLst>
                  <a:path w="2987710" h="325592">
                    <a:moveTo>
                      <a:pt x="68247" y="0"/>
                    </a:moveTo>
                    <a:lnTo>
                      <a:pt x="2919463" y="0"/>
                    </a:lnTo>
                    <a:cubicBezTo>
                      <a:pt x="2957155" y="0"/>
                      <a:pt x="2987710" y="30555"/>
                      <a:pt x="2987710" y="68247"/>
                    </a:cubicBezTo>
                    <a:lnTo>
                      <a:pt x="2987710" y="257345"/>
                    </a:lnTo>
                    <a:cubicBezTo>
                      <a:pt x="2987710" y="295037"/>
                      <a:pt x="2957155" y="325592"/>
                      <a:pt x="2919463" y="325592"/>
                    </a:cubicBezTo>
                    <a:lnTo>
                      <a:pt x="68247" y="325592"/>
                    </a:lnTo>
                    <a:cubicBezTo>
                      <a:pt x="30555" y="325592"/>
                      <a:pt x="0" y="295037"/>
                      <a:pt x="0" y="257345"/>
                    </a:cubicBezTo>
                    <a:lnTo>
                      <a:pt x="0" y="68247"/>
                    </a:lnTo>
                    <a:cubicBezTo>
                      <a:pt x="0" y="30555"/>
                      <a:pt x="30555" y="0"/>
                      <a:pt x="68247" y="0"/>
                    </a:cubicBezTo>
                    <a:close/>
                  </a:path>
                </a:pathLst>
              </a:custGeom>
              <a:solidFill>
                <a:srgbClr val="F9DC76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14"/>
              <p:cNvSpPr txBox="1"/>
              <p:nvPr/>
            </p:nvSpPr>
            <p:spPr>
              <a:xfrm>
                <a:off x="0" y="-28575"/>
                <a:ext cx="2987710" cy="3541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TextBox 14"/>
            <p:cNvSpPr txBox="1"/>
            <p:nvPr/>
          </p:nvSpPr>
          <p:spPr>
            <a:xfrm>
              <a:off x="457200" y="1257300"/>
              <a:ext cx="2685055" cy="11541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9000"/>
                </a:lnSpc>
                <a:spcBef>
                  <a:spcPct val="0"/>
                </a:spcBef>
              </a:pPr>
              <a:r>
                <a:rPr lang="en-US" sz="8000" dirty="0" err="1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Bài</a:t>
              </a:r>
              <a:r>
                <a:rPr lang="en-US" sz="8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 </a:t>
              </a:r>
              <a:r>
                <a:rPr lang="vi-VN" sz="8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3</a:t>
              </a:r>
              <a:endPara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E19FC0-AF67-2307-9EFC-27D21903FBD6}"/>
                    </a:ext>
                  </a:extLst>
                </p:cNvPr>
                <p:cNvSpPr txBox="1"/>
                <p:nvPr/>
              </p:nvSpPr>
              <p:spPr>
                <a:xfrm>
                  <a:off x="2823131" y="419100"/>
                  <a:ext cx="14820804" cy="3323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tháng Một, một công ty sản xuất được 4 500 đôi giày. Số đôi giày công ty đó sản xuất được trong tháng Hai bằng </a:t>
                  </a:r>
                  <a:r>
                    <a:rPr lang="en-US" sz="44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5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số đôi giày sản xuất trong tháng Một. Tính số đôi giày công ty sản xuất được trong tháng Hai.</a:t>
                  </a:r>
                  <a:endPara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E19FC0-AF67-2307-9EFC-27D21903FB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3131" y="419100"/>
                  <a:ext cx="14820804" cy="3323923"/>
                </a:xfrm>
                <a:prstGeom prst="rect">
                  <a:avLst/>
                </a:prstGeom>
                <a:blipFill>
                  <a:blip r:embed="rId17"/>
                  <a:stretch>
                    <a:fillRect l="-1645" t="-3853" r="-1687" b="-78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Speech Bubble: Oval 34">
            <a:extLst>
              <a:ext uri="{FF2B5EF4-FFF2-40B4-BE49-F238E27FC236}">
                <a16:creationId xmlns:a16="http://schemas.microsoft.com/office/drawing/2014/main" id="{7ED75600-A836-905F-8FF4-AA4D59306C3E}"/>
              </a:ext>
            </a:extLst>
          </p:cNvPr>
          <p:cNvSpPr/>
          <p:nvPr/>
        </p:nvSpPr>
        <p:spPr>
          <a:xfrm>
            <a:off x="11277601" y="4806034"/>
            <a:ext cx="5768128" cy="4373325"/>
          </a:xfrm>
          <a:custGeom>
            <a:avLst/>
            <a:gdLst>
              <a:gd name="connsiteX0" fmla="*/ 6193585 w 5768128"/>
              <a:gd name="connsiteY0" fmla="*/ 3275445 h 4373325"/>
              <a:gd name="connsiteX1" fmla="*/ 5262137 w 5768128"/>
              <a:gd name="connsiteY1" fmla="*/ 3423833 h 4373325"/>
              <a:gd name="connsiteX2" fmla="*/ 2000864 w 5768128"/>
              <a:gd name="connsiteY2" fmla="*/ 4268270 h 4373325"/>
              <a:gd name="connsiteX3" fmla="*/ 245425 w 5768128"/>
              <a:gd name="connsiteY3" fmla="*/ 1303965 h 4373325"/>
              <a:gd name="connsiteX4" fmla="*/ 3419855 w 5768128"/>
              <a:gd name="connsiteY4" fmla="*/ 38066 h 4373325"/>
              <a:gd name="connsiteX5" fmla="*/ 5700237 w 5768128"/>
              <a:gd name="connsiteY5" fmla="*/ 2658322 h 4373325"/>
              <a:gd name="connsiteX6" fmla="*/ 6193585 w 5768128"/>
              <a:gd name="connsiteY6" fmla="*/ 3275445 h 437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8128" h="4373325" fill="none" extrusionOk="0">
                <a:moveTo>
                  <a:pt x="6193585" y="3275445"/>
                </a:moveTo>
                <a:cubicBezTo>
                  <a:pt x="5963877" y="3227011"/>
                  <a:pt x="5478490" y="3379932"/>
                  <a:pt x="5262137" y="3423833"/>
                </a:cubicBezTo>
                <a:cubicBezTo>
                  <a:pt x="4521599" y="4202120"/>
                  <a:pt x="3376036" y="4750757"/>
                  <a:pt x="2000864" y="4268270"/>
                </a:cubicBezTo>
                <a:cubicBezTo>
                  <a:pt x="507359" y="3701840"/>
                  <a:pt x="-512962" y="2486190"/>
                  <a:pt x="245425" y="1303965"/>
                </a:cubicBezTo>
                <a:cubicBezTo>
                  <a:pt x="783043" y="161094"/>
                  <a:pt x="1964724" y="-193945"/>
                  <a:pt x="3419855" y="38066"/>
                </a:cubicBezTo>
                <a:cubicBezTo>
                  <a:pt x="4898668" y="203011"/>
                  <a:pt x="6260388" y="1335823"/>
                  <a:pt x="5700237" y="2658322"/>
                </a:cubicBezTo>
                <a:cubicBezTo>
                  <a:pt x="5770001" y="2737518"/>
                  <a:pt x="6016977" y="3137910"/>
                  <a:pt x="6193585" y="3275445"/>
                </a:cubicBezTo>
                <a:close/>
              </a:path>
              <a:path w="5768128" h="4373325" stroke="0" extrusionOk="0">
                <a:moveTo>
                  <a:pt x="6193585" y="3275445"/>
                </a:moveTo>
                <a:cubicBezTo>
                  <a:pt x="5907400" y="3315744"/>
                  <a:pt x="5511471" y="3451427"/>
                  <a:pt x="5262137" y="3423833"/>
                </a:cubicBezTo>
                <a:cubicBezTo>
                  <a:pt x="4503519" y="4224857"/>
                  <a:pt x="3151080" y="4802219"/>
                  <a:pt x="2000864" y="4268270"/>
                </a:cubicBezTo>
                <a:cubicBezTo>
                  <a:pt x="301796" y="4072889"/>
                  <a:pt x="-242788" y="2628943"/>
                  <a:pt x="245425" y="1303965"/>
                </a:cubicBezTo>
                <a:cubicBezTo>
                  <a:pt x="757931" y="502657"/>
                  <a:pt x="2059727" y="-143728"/>
                  <a:pt x="3419855" y="38066"/>
                </a:cubicBezTo>
                <a:cubicBezTo>
                  <a:pt x="4981053" y="252063"/>
                  <a:pt x="6067159" y="1457174"/>
                  <a:pt x="5700237" y="2658322"/>
                </a:cubicBezTo>
                <a:cubicBezTo>
                  <a:pt x="5912372" y="2812248"/>
                  <a:pt x="6076092" y="3163012"/>
                  <a:pt x="6193585" y="3275445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66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cho</a:t>
            </a:r>
            <a:r>
              <a:rPr lang="en-US" sz="66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biết</a:t>
            </a:r>
            <a:r>
              <a:rPr lang="en-US" sz="66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66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A8DF97-E77F-4718-B278-2C71049EA8AB}"/>
              </a:ext>
            </a:extLst>
          </p:cNvPr>
          <p:cNvCxnSpPr>
            <a:cxnSpLocks/>
          </p:cNvCxnSpPr>
          <p:nvPr/>
        </p:nvCxnSpPr>
        <p:spPr>
          <a:xfrm>
            <a:off x="2971799" y="1104900"/>
            <a:ext cx="14538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DCBF4C-EC1C-0C7A-10D3-56F76C316097}"/>
              </a:ext>
            </a:extLst>
          </p:cNvPr>
          <p:cNvCxnSpPr/>
          <p:nvPr/>
        </p:nvCxnSpPr>
        <p:spPr>
          <a:xfrm>
            <a:off x="2893638" y="1790700"/>
            <a:ext cx="14630400" cy="13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D549AC8-E823-8B52-1A66-CEBBC9E156D2}"/>
              </a:ext>
            </a:extLst>
          </p:cNvPr>
          <p:cNvCxnSpPr/>
          <p:nvPr/>
        </p:nvCxnSpPr>
        <p:spPr>
          <a:xfrm>
            <a:off x="2873733" y="2719696"/>
            <a:ext cx="11612880" cy="13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peech Bubble: Oval 38">
            <a:extLst>
              <a:ext uri="{FF2B5EF4-FFF2-40B4-BE49-F238E27FC236}">
                <a16:creationId xmlns:a16="http://schemas.microsoft.com/office/drawing/2014/main" id="{F9583D18-7684-DC41-D918-F9A177FEEB0E}"/>
              </a:ext>
            </a:extLst>
          </p:cNvPr>
          <p:cNvSpPr/>
          <p:nvPr/>
        </p:nvSpPr>
        <p:spPr>
          <a:xfrm>
            <a:off x="10983412" y="4595882"/>
            <a:ext cx="6177482" cy="4738618"/>
          </a:xfrm>
          <a:custGeom>
            <a:avLst/>
            <a:gdLst>
              <a:gd name="connsiteX0" fmla="*/ 6633133 w 6177482"/>
              <a:gd name="connsiteY0" fmla="*/ 3549035 h 4738618"/>
              <a:gd name="connsiteX1" fmla="*/ 5635581 w 6177482"/>
              <a:gd name="connsiteY1" fmla="*/ 3709817 h 4738618"/>
              <a:gd name="connsiteX2" fmla="*/ 2123042 w 6177482"/>
              <a:gd name="connsiteY2" fmla="*/ 4619840 h 4738618"/>
              <a:gd name="connsiteX3" fmla="*/ 262578 w 6177482"/>
              <a:gd name="connsiteY3" fmla="*/ 1413340 h 4738618"/>
              <a:gd name="connsiteX4" fmla="*/ 3675320 w 6177482"/>
              <a:gd name="connsiteY4" fmla="*/ 43117 h 4738618"/>
              <a:gd name="connsiteX5" fmla="*/ 6104772 w 6177482"/>
              <a:gd name="connsiteY5" fmla="*/ 2880364 h 4738618"/>
              <a:gd name="connsiteX6" fmla="*/ 6633133 w 6177482"/>
              <a:gd name="connsiteY6" fmla="*/ 3549035 h 473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7482" h="4738618" fill="none" extrusionOk="0">
                <a:moveTo>
                  <a:pt x="6633133" y="3549035"/>
                </a:moveTo>
                <a:cubicBezTo>
                  <a:pt x="6424021" y="3580767"/>
                  <a:pt x="5944576" y="3722824"/>
                  <a:pt x="5635581" y="3709817"/>
                </a:cubicBezTo>
                <a:cubicBezTo>
                  <a:pt x="4845990" y="4565959"/>
                  <a:pt x="3513486" y="5048590"/>
                  <a:pt x="2123042" y="4619840"/>
                </a:cubicBezTo>
                <a:cubicBezTo>
                  <a:pt x="456760" y="4099241"/>
                  <a:pt x="-612097" y="2683505"/>
                  <a:pt x="262578" y="1413340"/>
                </a:cubicBezTo>
                <a:cubicBezTo>
                  <a:pt x="841483" y="251784"/>
                  <a:pt x="2016981" y="-243161"/>
                  <a:pt x="3675320" y="43117"/>
                </a:cubicBezTo>
                <a:cubicBezTo>
                  <a:pt x="5303425" y="254556"/>
                  <a:pt x="6641505" y="1487641"/>
                  <a:pt x="6104772" y="2880364"/>
                </a:cubicBezTo>
                <a:cubicBezTo>
                  <a:pt x="6284752" y="3156712"/>
                  <a:pt x="6373166" y="3264048"/>
                  <a:pt x="6633133" y="3549035"/>
                </a:cubicBezTo>
                <a:close/>
              </a:path>
              <a:path w="6177482" h="4738618" stroke="0" extrusionOk="0">
                <a:moveTo>
                  <a:pt x="6633133" y="3549035"/>
                </a:moveTo>
                <a:cubicBezTo>
                  <a:pt x="6180045" y="3695191"/>
                  <a:pt x="6090856" y="3562444"/>
                  <a:pt x="5635581" y="3709817"/>
                </a:cubicBezTo>
                <a:cubicBezTo>
                  <a:pt x="4819822" y="4582467"/>
                  <a:pt x="3394972" y="5070675"/>
                  <a:pt x="2123042" y="4619840"/>
                </a:cubicBezTo>
                <a:cubicBezTo>
                  <a:pt x="337586" y="4334242"/>
                  <a:pt x="-321023" y="2797509"/>
                  <a:pt x="262578" y="1413340"/>
                </a:cubicBezTo>
                <a:cubicBezTo>
                  <a:pt x="810168" y="553541"/>
                  <a:pt x="2143054" y="-147289"/>
                  <a:pt x="3675320" y="43117"/>
                </a:cubicBezTo>
                <a:cubicBezTo>
                  <a:pt x="5270116" y="251461"/>
                  <a:pt x="6718847" y="1633437"/>
                  <a:pt x="6104772" y="2880364"/>
                </a:cubicBezTo>
                <a:cubicBezTo>
                  <a:pt x="6410559" y="3154308"/>
                  <a:pt x="6380301" y="3334365"/>
                  <a:pt x="6633133" y="3549035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7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7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vi-VN" sz="7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yêu cầu tính gì </a:t>
            </a:r>
            <a:r>
              <a:rPr lang="en-US" sz="7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02DDD10-9F5D-4707-62CE-822C57F1DBE2}"/>
              </a:ext>
            </a:extLst>
          </p:cNvPr>
          <p:cNvCxnSpPr/>
          <p:nvPr/>
        </p:nvCxnSpPr>
        <p:spPr>
          <a:xfrm>
            <a:off x="14771546" y="2732759"/>
            <a:ext cx="2834640" cy="1306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DDAF36-9BA1-582B-9379-11EFD253A12A}"/>
              </a:ext>
            </a:extLst>
          </p:cNvPr>
          <p:cNvCxnSpPr/>
          <p:nvPr/>
        </p:nvCxnSpPr>
        <p:spPr>
          <a:xfrm>
            <a:off x="2998304" y="3619500"/>
            <a:ext cx="10789920" cy="1306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97C638-802B-5006-D33D-9FE3512CE333}"/>
              </a:ext>
            </a:extLst>
          </p:cNvPr>
          <p:cNvGrpSpPr/>
          <p:nvPr/>
        </p:nvGrpSpPr>
        <p:grpSpPr>
          <a:xfrm>
            <a:off x="560050" y="4076700"/>
            <a:ext cx="9372602" cy="6017469"/>
            <a:chOff x="457200" y="4076699"/>
            <a:chExt cx="9372602" cy="6017469"/>
          </a:xfrm>
        </p:grpSpPr>
        <p:grpSp>
          <p:nvGrpSpPr>
            <p:cNvPr id="27" name="Group 9">
              <a:extLst>
                <a:ext uri="{FF2B5EF4-FFF2-40B4-BE49-F238E27FC236}">
                  <a16:creationId xmlns:a16="http://schemas.microsoft.com/office/drawing/2014/main" id="{4A85678C-2E2A-2200-A279-2CE8B0DE0BB1}"/>
                </a:ext>
              </a:extLst>
            </p:cNvPr>
            <p:cNvGrpSpPr/>
            <p:nvPr/>
          </p:nvGrpSpPr>
          <p:grpSpPr>
            <a:xfrm rot="-5400000">
              <a:off x="2134766" y="2399133"/>
              <a:ext cx="6017469" cy="9372602"/>
              <a:chOff x="0" y="0"/>
              <a:chExt cx="2517577" cy="5816681"/>
            </a:xfrm>
          </p:grpSpPr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42912BB4-9203-54F9-EDA0-68A371189C9E}"/>
                  </a:ext>
                </a:extLst>
              </p:cNvPr>
              <p:cNvSpPr/>
              <p:nvPr/>
            </p:nvSpPr>
            <p:spPr>
              <a:xfrm>
                <a:off x="0" y="0"/>
                <a:ext cx="2517577" cy="5816681"/>
              </a:xfrm>
              <a:custGeom>
                <a:avLst/>
                <a:gdLst/>
                <a:ahLst/>
                <a:cxnLst/>
                <a:rect l="l" t="t" r="r" b="b"/>
                <a:pathLst>
                  <a:path w="2517577" h="5816681">
                    <a:moveTo>
                      <a:pt x="110206" y="0"/>
                    </a:moveTo>
                    <a:lnTo>
                      <a:pt x="2407371" y="0"/>
                    </a:lnTo>
                    <a:cubicBezTo>
                      <a:pt x="2436599" y="0"/>
                      <a:pt x="2464631" y="11611"/>
                      <a:pt x="2485298" y="32279"/>
                    </a:cubicBezTo>
                    <a:cubicBezTo>
                      <a:pt x="2505966" y="52946"/>
                      <a:pt x="2517577" y="80978"/>
                      <a:pt x="2517577" y="110206"/>
                    </a:cubicBezTo>
                    <a:lnTo>
                      <a:pt x="2517577" y="5706474"/>
                    </a:lnTo>
                    <a:cubicBezTo>
                      <a:pt x="2517577" y="5735703"/>
                      <a:pt x="2505966" y="5763734"/>
                      <a:pt x="2485298" y="5784402"/>
                    </a:cubicBezTo>
                    <a:cubicBezTo>
                      <a:pt x="2464631" y="5805070"/>
                      <a:pt x="2436599" y="5816681"/>
                      <a:pt x="2407371" y="5816681"/>
                    </a:cubicBezTo>
                    <a:lnTo>
                      <a:pt x="110206" y="5816681"/>
                    </a:lnTo>
                    <a:cubicBezTo>
                      <a:pt x="49341" y="5816681"/>
                      <a:pt x="0" y="5767339"/>
                      <a:pt x="0" y="5706474"/>
                    </a:cubicBezTo>
                    <a:lnTo>
                      <a:pt x="0" y="110206"/>
                    </a:lnTo>
                    <a:cubicBezTo>
                      <a:pt x="0" y="49341"/>
                      <a:pt x="49341" y="0"/>
                      <a:pt x="1102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11">
                <a:extLst>
                  <a:ext uri="{FF2B5EF4-FFF2-40B4-BE49-F238E27FC236}">
                    <a16:creationId xmlns:a16="http://schemas.microsoft.com/office/drawing/2014/main" id="{4EFCDEE3-8B84-8F5E-EC79-AC8E26FD1FD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517577" cy="5845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9910473-1A4B-0365-EBE8-1DA1A8C16AE0}"/>
                </a:ext>
              </a:extLst>
            </p:cNvPr>
            <p:cNvSpPr txBox="1"/>
            <p:nvPr/>
          </p:nvSpPr>
          <p:spPr>
            <a:xfrm>
              <a:off x="826134" y="4403986"/>
              <a:ext cx="29565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u="sng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5400" b="1" u="sng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u="sng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endParaRPr lang="en-US" sz="54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0C5AFD1-D10D-E617-C272-75AE62E0C162}"/>
                    </a:ext>
                  </a:extLst>
                </p:cNvPr>
                <p:cNvSpPr txBox="1"/>
                <p:nvPr/>
              </p:nvSpPr>
              <p:spPr>
                <a:xfrm>
                  <a:off x="659151" y="5536024"/>
                  <a:ext cx="9094306" cy="35984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Tháng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 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4 500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đôi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giày</a:t>
                  </a:r>
                  <a:endParaRPr lang="vi-VN" sz="4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Tháng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Hai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48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48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đôi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giày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tháng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Tháng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Hai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?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đôi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giày</a:t>
                  </a:r>
                  <a:endPara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0C5AFD1-D10D-E617-C272-75AE62E0C1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151" y="5536024"/>
                  <a:ext cx="9094306" cy="3598421"/>
                </a:xfrm>
                <a:prstGeom prst="rect">
                  <a:avLst/>
                </a:prstGeom>
                <a:blipFill>
                  <a:blip r:embed="rId18"/>
                  <a:stretch>
                    <a:fillRect l="-2681" r="-1877" b="-72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60EE31ED-8F42-7B28-0133-9BE241211A2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00188" y="4238205"/>
            <a:ext cx="2438923" cy="227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2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3" grpId="0" animBg="1"/>
      <p:bldP spid="2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FDBD8AC-5A7B-D3C4-2766-3D38ED40F776}"/>
              </a:ext>
            </a:extLst>
          </p:cNvPr>
          <p:cNvGrpSpPr/>
          <p:nvPr/>
        </p:nvGrpSpPr>
        <p:grpSpPr>
          <a:xfrm>
            <a:off x="457200" y="192831"/>
            <a:ext cx="17373599" cy="3750111"/>
            <a:chOff x="457200" y="192831"/>
            <a:chExt cx="17373599" cy="3750111"/>
          </a:xfrm>
        </p:grpSpPr>
        <p:grpSp>
          <p:nvGrpSpPr>
            <p:cNvPr id="18" name="Group 12"/>
            <p:cNvGrpSpPr/>
            <p:nvPr/>
          </p:nvGrpSpPr>
          <p:grpSpPr>
            <a:xfrm>
              <a:off x="644066" y="192831"/>
              <a:ext cx="17186733" cy="3750111"/>
              <a:chOff x="0" y="-28575"/>
              <a:chExt cx="11157278" cy="1046158"/>
            </a:xfrm>
          </p:grpSpPr>
          <p:sp>
            <p:nvSpPr>
              <p:cNvPr id="19" name="Freeform 13"/>
              <p:cNvSpPr/>
              <p:nvPr/>
            </p:nvSpPr>
            <p:spPr>
              <a:xfrm>
                <a:off x="0" y="0"/>
                <a:ext cx="11157278" cy="1017583"/>
              </a:xfrm>
              <a:custGeom>
                <a:avLst/>
                <a:gdLst/>
                <a:ahLst/>
                <a:cxnLst/>
                <a:rect l="l" t="t" r="r" b="b"/>
                <a:pathLst>
                  <a:path w="2987710" h="325592">
                    <a:moveTo>
                      <a:pt x="68247" y="0"/>
                    </a:moveTo>
                    <a:lnTo>
                      <a:pt x="2919463" y="0"/>
                    </a:lnTo>
                    <a:cubicBezTo>
                      <a:pt x="2957155" y="0"/>
                      <a:pt x="2987710" y="30555"/>
                      <a:pt x="2987710" y="68247"/>
                    </a:cubicBezTo>
                    <a:lnTo>
                      <a:pt x="2987710" y="257345"/>
                    </a:lnTo>
                    <a:cubicBezTo>
                      <a:pt x="2987710" y="295037"/>
                      <a:pt x="2957155" y="325592"/>
                      <a:pt x="2919463" y="325592"/>
                    </a:cubicBezTo>
                    <a:lnTo>
                      <a:pt x="68247" y="325592"/>
                    </a:lnTo>
                    <a:cubicBezTo>
                      <a:pt x="30555" y="325592"/>
                      <a:pt x="0" y="295037"/>
                      <a:pt x="0" y="257345"/>
                    </a:cubicBezTo>
                    <a:lnTo>
                      <a:pt x="0" y="68247"/>
                    </a:lnTo>
                    <a:cubicBezTo>
                      <a:pt x="0" y="30555"/>
                      <a:pt x="30555" y="0"/>
                      <a:pt x="68247" y="0"/>
                    </a:cubicBezTo>
                    <a:close/>
                  </a:path>
                </a:pathLst>
              </a:custGeom>
              <a:solidFill>
                <a:srgbClr val="F9DC76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14"/>
              <p:cNvSpPr txBox="1"/>
              <p:nvPr/>
            </p:nvSpPr>
            <p:spPr>
              <a:xfrm>
                <a:off x="0" y="-28575"/>
                <a:ext cx="2987710" cy="3541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TextBox 14"/>
            <p:cNvSpPr txBox="1"/>
            <p:nvPr/>
          </p:nvSpPr>
          <p:spPr>
            <a:xfrm>
              <a:off x="457200" y="1257300"/>
              <a:ext cx="2685055" cy="11541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9000"/>
                </a:lnSpc>
                <a:spcBef>
                  <a:spcPct val="0"/>
                </a:spcBef>
              </a:pPr>
              <a:r>
                <a:rPr lang="en-US" sz="8000" dirty="0" err="1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Bài</a:t>
              </a:r>
              <a:r>
                <a:rPr lang="en-US" sz="8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 </a:t>
              </a:r>
              <a:r>
                <a:rPr lang="vi-VN" sz="8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3</a:t>
              </a:r>
              <a:endPara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E19FC0-AF67-2307-9EFC-27D21903FBD6}"/>
                    </a:ext>
                  </a:extLst>
                </p:cNvPr>
                <p:cNvSpPr txBox="1"/>
                <p:nvPr/>
              </p:nvSpPr>
              <p:spPr>
                <a:xfrm>
                  <a:off x="2823131" y="419100"/>
                  <a:ext cx="14820804" cy="3323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tháng Một, một công ty sản xuất được 4 500 đôi giày. Số đôi giày công ty đó sản xuất được trong tháng Hai bằng </a:t>
                  </a:r>
                  <a:r>
                    <a:rPr lang="en-US" sz="44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5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số đôi giày sản xuất trong tháng Một. Tính số đôi giày công ty sản xuất được trong tháng Hai.</a:t>
                  </a:r>
                  <a:endPara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E19FC0-AF67-2307-9EFC-27D21903FB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3131" y="419100"/>
                  <a:ext cx="14820804" cy="3323923"/>
                </a:xfrm>
                <a:prstGeom prst="rect">
                  <a:avLst/>
                </a:prstGeom>
                <a:blipFill>
                  <a:blip r:embed="rId16"/>
                  <a:stretch>
                    <a:fillRect l="-1645" t="-3853" r="-1687" b="-78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74C9604-9D66-A304-DC38-2FF578A27E16}"/>
              </a:ext>
            </a:extLst>
          </p:cNvPr>
          <p:cNvGrpSpPr/>
          <p:nvPr/>
        </p:nvGrpSpPr>
        <p:grpSpPr>
          <a:xfrm>
            <a:off x="609600" y="4446723"/>
            <a:ext cx="17120991" cy="5647445"/>
            <a:chOff x="457200" y="4076699"/>
            <a:chExt cx="9372602" cy="601746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EB48367-A0DB-C7B1-6219-821E3AF30B77}"/>
                </a:ext>
              </a:extLst>
            </p:cNvPr>
            <p:cNvGrpSpPr/>
            <p:nvPr/>
          </p:nvGrpSpPr>
          <p:grpSpPr>
            <a:xfrm rot="-5400000">
              <a:off x="2134766" y="2399133"/>
              <a:ext cx="6017469" cy="9372602"/>
              <a:chOff x="0" y="0"/>
              <a:chExt cx="2517577" cy="5816681"/>
            </a:xfrm>
          </p:grpSpPr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5DDCD21E-FFFF-0CB4-ADB1-C3DF21823748}"/>
                  </a:ext>
                </a:extLst>
              </p:cNvPr>
              <p:cNvSpPr/>
              <p:nvPr/>
            </p:nvSpPr>
            <p:spPr>
              <a:xfrm>
                <a:off x="0" y="0"/>
                <a:ext cx="2517577" cy="5816681"/>
              </a:xfrm>
              <a:custGeom>
                <a:avLst/>
                <a:gdLst/>
                <a:ahLst/>
                <a:cxnLst/>
                <a:rect l="l" t="t" r="r" b="b"/>
                <a:pathLst>
                  <a:path w="2517577" h="5816681">
                    <a:moveTo>
                      <a:pt x="110206" y="0"/>
                    </a:moveTo>
                    <a:lnTo>
                      <a:pt x="2407371" y="0"/>
                    </a:lnTo>
                    <a:cubicBezTo>
                      <a:pt x="2436599" y="0"/>
                      <a:pt x="2464631" y="11611"/>
                      <a:pt x="2485298" y="32279"/>
                    </a:cubicBezTo>
                    <a:cubicBezTo>
                      <a:pt x="2505966" y="52946"/>
                      <a:pt x="2517577" y="80978"/>
                      <a:pt x="2517577" y="110206"/>
                    </a:cubicBezTo>
                    <a:lnTo>
                      <a:pt x="2517577" y="5706474"/>
                    </a:lnTo>
                    <a:cubicBezTo>
                      <a:pt x="2517577" y="5735703"/>
                      <a:pt x="2505966" y="5763734"/>
                      <a:pt x="2485298" y="5784402"/>
                    </a:cubicBezTo>
                    <a:cubicBezTo>
                      <a:pt x="2464631" y="5805070"/>
                      <a:pt x="2436599" y="5816681"/>
                      <a:pt x="2407371" y="5816681"/>
                    </a:cubicBezTo>
                    <a:lnTo>
                      <a:pt x="110206" y="5816681"/>
                    </a:lnTo>
                    <a:cubicBezTo>
                      <a:pt x="49341" y="5816681"/>
                      <a:pt x="0" y="5767339"/>
                      <a:pt x="0" y="5706474"/>
                    </a:cubicBezTo>
                    <a:lnTo>
                      <a:pt x="0" y="110206"/>
                    </a:lnTo>
                    <a:cubicBezTo>
                      <a:pt x="0" y="49341"/>
                      <a:pt x="49341" y="0"/>
                      <a:pt x="1102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11">
                <a:extLst>
                  <a:ext uri="{FF2B5EF4-FFF2-40B4-BE49-F238E27FC236}">
                    <a16:creationId xmlns:a16="http://schemas.microsoft.com/office/drawing/2014/main" id="{81C1E52E-63C1-9382-DEBB-B64872D51C9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517577" cy="5845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308892-906C-0FCF-D6F1-2F39D856B2B6}"/>
                </a:ext>
              </a:extLst>
            </p:cNvPr>
            <p:cNvSpPr txBox="1"/>
            <p:nvPr/>
          </p:nvSpPr>
          <p:spPr>
            <a:xfrm>
              <a:off x="3287580" y="4324980"/>
              <a:ext cx="55545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u="sng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 pháp giải</a:t>
              </a:r>
              <a:endParaRPr lang="en-US" sz="54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CC5EA76-A48A-B40B-05A2-6DC2989195AF}"/>
                  </a:ext>
                </a:extLst>
              </p:cNvPr>
              <p:cNvSpPr txBox="1"/>
              <p:nvPr/>
            </p:nvSpPr>
            <p:spPr>
              <a:xfrm>
                <a:off x="1345115" y="6240773"/>
                <a:ext cx="15952587" cy="2103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đôi giày sản xuất trong tháng Hai = </a:t>
                </a:r>
                <a:r>
                  <a:rPr lang="vi-VN" sz="4400" b="1" dirty="0">
                    <a:solidFill>
                      <a:srgbClr val="00B0F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đôi giày sản xuất trong tháng Một </a:t>
                </a:r>
                <a:r>
                  <a:rPr lang="vi-VN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vi-VN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6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60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 </a:t>
                </a:r>
                <a:endParaRPr lang="en-US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CC5EA76-A48A-B40B-05A2-6DC298919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5115" y="6240773"/>
                <a:ext cx="15952587" cy="2103076"/>
              </a:xfrm>
              <a:prstGeom prst="rect">
                <a:avLst/>
              </a:prstGeom>
              <a:blipFill>
                <a:blip r:embed="rId17"/>
                <a:stretch>
                  <a:fillRect l="-1567" t="-6087" r="-1528" b="-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490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54B947-7FCE-E989-F956-826FBB22A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459" y="1737445"/>
            <a:ext cx="11752425" cy="24600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46A7BD4-D472-B18B-30AB-B48D61FDA9C7}"/>
              </a:ext>
            </a:extLst>
          </p:cNvPr>
          <p:cNvSpPr txBox="1"/>
          <p:nvPr/>
        </p:nvSpPr>
        <p:spPr>
          <a:xfrm>
            <a:off x="1852760" y="3801372"/>
            <a:ext cx="147709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vi-VN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được một số bài toán thực tế liên quan đến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vi-VN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phân số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8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tiễn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90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FDBD8AC-5A7B-D3C4-2766-3D38ED40F776}"/>
              </a:ext>
            </a:extLst>
          </p:cNvPr>
          <p:cNvGrpSpPr/>
          <p:nvPr/>
        </p:nvGrpSpPr>
        <p:grpSpPr>
          <a:xfrm>
            <a:off x="457200" y="192831"/>
            <a:ext cx="17373599" cy="3750111"/>
            <a:chOff x="457200" y="192831"/>
            <a:chExt cx="17373599" cy="3750111"/>
          </a:xfrm>
        </p:grpSpPr>
        <p:grpSp>
          <p:nvGrpSpPr>
            <p:cNvPr id="18" name="Group 12"/>
            <p:cNvGrpSpPr/>
            <p:nvPr/>
          </p:nvGrpSpPr>
          <p:grpSpPr>
            <a:xfrm>
              <a:off x="644066" y="192831"/>
              <a:ext cx="17186733" cy="3750111"/>
              <a:chOff x="0" y="-28575"/>
              <a:chExt cx="11157278" cy="1046158"/>
            </a:xfrm>
          </p:grpSpPr>
          <p:sp>
            <p:nvSpPr>
              <p:cNvPr id="19" name="Freeform 13"/>
              <p:cNvSpPr/>
              <p:nvPr/>
            </p:nvSpPr>
            <p:spPr>
              <a:xfrm>
                <a:off x="0" y="0"/>
                <a:ext cx="11157278" cy="1017583"/>
              </a:xfrm>
              <a:custGeom>
                <a:avLst/>
                <a:gdLst/>
                <a:ahLst/>
                <a:cxnLst/>
                <a:rect l="l" t="t" r="r" b="b"/>
                <a:pathLst>
                  <a:path w="2987710" h="325592">
                    <a:moveTo>
                      <a:pt x="68247" y="0"/>
                    </a:moveTo>
                    <a:lnTo>
                      <a:pt x="2919463" y="0"/>
                    </a:lnTo>
                    <a:cubicBezTo>
                      <a:pt x="2957155" y="0"/>
                      <a:pt x="2987710" y="30555"/>
                      <a:pt x="2987710" y="68247"/>
                    </a:cubicBezTo>
                    <a:lnTo>
                      <a:pt x="2987710" y="257345"/>
                    </a:lnTo>
                    <a:cubicBezTo>
                      <a:pt x="2987710" y="295037"/>
                      <a:pt x="2957155" y="325592"/>
                      <a:pt x="2919463" y="325592"/>
                    </a:cubicBezTo>
                    <a:lnTo>
                      <a:pt x="68247" y="325592"/>
                    </a:lnTo>
                    <a:cubicBezTo>
                      <a:pt x="30555" y="325592"/>
                      <a:pt x="0" y="295037"/>
                      <a:pt x="0" y="257345"/>
                    </a:cubicBezTo>
                    <a:lnTo>
                      <a:pt x="0" y="68247"/>
                    </a:lnTo>
                    <a:cubicBezTo>
                      <a:pt x="0" y="30555"/>
                      <a:pt x="30555" y="0"/>
                      <a:pt x="68247" y="0"/>
                    </a:cubicBezTo>
                    <a:close/>
                  </a:path>
                </a:pathLst>
              </a:custGeom>
              <a:solidFill>
                <a:srgbClr val="F9DC76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14"/>
              <p:cNvSpPr txBox="1"/>
              <p:nvPr/>
            </p:nvSpPr>
            <p:spPr>
              <a:xfrm>
                <a:off x="0" y="-28575"/>
                <a:ext cx="2987710" cy="3541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TextBox 14"/>
            <p:cNvSpPr txBox="1"/>
            <p:nvPr/>
          </p:nvSpPr>
          <p:spPr>
            <a:xfrm>
              <a:off x="457200" y="1257300"/>
              <a:ext cx="2685055" cy="11541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9000"/>
                </a:lnSpc>
                <a:spcBef>
                  <a:spcPct val="0"/>
                </a:spcBef>
              </a:pPr>
              <a:r>
                <a:rPr lang="en-US" sz="8000" dirty="0" err="1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Bài</a:t>
              </a:r>
              <a:r>
                <a:rPr lang="en-US" sz="8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 </a:t>
              </a:r>
              <a:r>
                <a:rPr lang="vi-VN" sz="8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3</a:t>
              </a:r>
              <a:endPara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E19FC0-AF67-2307-9EFC-27D21903FBD6}"/>
                    </a:ext>
                  </a:extLst>
                </p:cNvPr>
                <p:cNvSpPr txBox="1"/>
                <p:nvPr/>
              </p:nvSpPr>
              <p:spPr>
                <a:xfrm>
                  <a:off x="2823131" y="419100"/>
                  <a:ext cx="14820804" cy="3323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tháng Một, một công ty sản xuất được 4 500 đôi giày. Số đôi giày công ty đó sản xuất được trong tháng Hai bằng </a:t>
                  </a:r>
                  <a:r>
                    <a:rPr lang="en-US" sz="44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5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số đôi giày sản xuất trong tháng Một. Tính số đôi giày công ty sản xuất được trong tháng Hai.</a:t>
                  </a:r>
                  <a:endPara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E19FC0-AF67-2307-9EFC-27D21903FB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3131" y="419100"/>
                  <a:ext cx="14820804" cy="3323923"/>
                </a:xfrm>
                <a:prstGeom prst="rect">
                  <a:avLst/>
                </a:prstGeom>
                <a:blipFill>
                  <a:blip r:embed="rId16"/>
                  <a:stretch>
                    <a:fillRect l="-1645" t="-3853" r="-1687" b="-78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58E0C5-A703-7642-C677-6126AC0E5104}"/>
              </a:ext>
            </a:extLst>
          </p:cNvPr>
          <p:cNvGrpSpPr/>
          <p:nvPr/>
        </p:nvGrpSpPr>
        <p:grpSpPr>
          <a:xfrm>
            <a:off x="457199" y="4076699"/>
            <a:ext cx="17120991" cy="6017469"/>
            <a:chOff x="457200" y="4076699"/>
            <a:chExt cx="9372602" cy="6017469"/>
          </a:xfrm>
        </p:grpSpPr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D236FF04-33C8-5993-A9DA-73A0263F7500}"/>
                </a:ext>
              </a:extLst>
            </p:cNvPr>
            <p:cNvGrpSpPr/>
            <p:nvPr/>
          </p:nvGrpSpPr>
          <p:grpSpPr>
            <a:xfrm rot="-5400000">
              <a:off x="2134766" y="2399133"/>
              <a:ext cx="6017469" cy="9372602"/>
              <a:chOff x="0" y="0"/>
              <a:chExt cx="2517577" cy="5816681"/>
            </a:xfrm>
          </p:grpSpPr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864E71C3-46D0-24C0-10B7-C0AFB756152C}"/>
                  </a:ext>
                </a:extLst>
              </p:cNvPr>
              <p:cNvSpPr/>
              <p:nvPr/>
            </p:nvSpPr>
            <p:spPr>
              <a:xfrm>
                <a:off x="0" y="0"/>
                <a:ext cx="2517577" cy="5816681"/>
              </a:xfrm>
              <a:custGeom>
                <a:avLst/>
                <a:gdLst/>
                <a:ahLst/>
                <a:cxnLst/>
                <a:rect l="l" t="t" r="r" b="b"/>
                <a:pathLst>
                  <a:path w="2517577" h="5816681">
                    <a:moveTo>
                      <a:pt x="110206" y="0"/>
                    </a:moveTo>
                    <a:lnTo>
                      <a:pt x="2407371" y="0"/>
                    </a:lnTo>
                    <a:cubicBezTo>
                      <a:pt x="2436599" y="0"/>
                      <a:pt x="2464631" y="11611"/>
                      <a:pt x="2485298" y="32279"/>
                    </a:cubicBezTo>
                    <a:cubicBezTo>
                      <a:pt x="2505966" y="52946"/>
                      <a:pt x="2517577" y="80978"/>
                      <a:pt x="2517577" y="110206"/>
                    </a:cubicBezTo>
                    <a:lnTo>
                      <a:pt x="2517577" y="5706474"/>
                    </a:lnTo>
                    <a:cubicBezTo>
                      <a:pt x="2517577" y="5735703"/>
                      <a:pt x="2505966" y="5763734"/>
                      <a:pt x="2485298" y="5784402"/>
                    </a:cubicBezTo>
                    <a:cubicBezTo>
                      <a:pt x="2464631" y="5805070"/>
                      <a:pt x="2436599" y="5816681"/>
                      <a:pt x="2407371" y="5816681"/>
                    </a:cubicBezTo>
                    <a:lnTo>
                      <a:pt x="110206" y="5816681"/>
                    </a:lnTo>
                    <a:cubicBezTo>
                      <a:pt x="49341" y="5816681"/>
                      <a:pt x="0" y="5767339"/>
                      <a:pt x="0" y="5706474"/>
                    </a:cubicBezTo>
                    <a:lnTo>
                      <a:pt x="0" y="110206"/>
                    </a:lnTo>
                    <a:cubicBezTo>
                      <a:pt x="0" y="49341"/>
                      <a:pt x="49341" y="0"/>
                      <a:pt x="1102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11">
                <a:extLst>
                  <a:ext uri="{FF2B5EF4-FFF2-40B4-BE49-F238E27FC236}">
                    <a16:creationId xmlns:a16="http://schemas.microsoft.com/office/drawing/2014/main" id="{5DE6D2AA-FB1C-64E6-8B88-675D883B4A6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517577" cy="5845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918057-B503-A71E-C0E0-64E5CE67A1AD}"/>
                </a:ext>
              </a:extLst>
            </p:cNvPr>
            <p:cNvSpPr txBox="1"/>
            <p:nvPr/>
          </p:nvSpPr>
          <p:spPr>
            <a:xfrm>
              <a:off x="2060941" y="4288517"/>
              <a:ext cx="55545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u="sng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giải</a:t>
              </a:r>
              <a:endParaRPr lang="en-US" sz="54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3A853FA-7B9C-2C96-994D-CCC2A1D6D3C9}"/>
                  </a:ext>
                </a:extLst>
              </p:cNvPr>
              <p:cNvSpPr txBox="1"/>
              <p:nvPr/>
            </p:nvSpPr>
            <p:spPr>
              <a:xfrm>
                <a:off x="457196" y="5345602"/>
                <a:ext cx="17120992" cy="3755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vi-VN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đôi giày công ty sản xuất được trong tháng Hai là: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vi-VN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4500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66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6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vi-VN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2700 (đôi giày)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vi-VN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2 700 đôi giày</a:t>
                </a:r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3A853FA-7B9C-2C96-994D-CCC2A1D6D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6" y="5345602"/>
                <a:ext cx="17120992" cy="3755387"/>
              </a:xfrm>
              <a:prstGeom prst="rect">
                <a:avLst/>
              </a:prstGeom>
              <a:blipFill>
                <a:blip r:embed="rId17"/>
                <a:stretch>
                  <a:fillRect l="-71" t="-2435" r="-3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1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-10800000">
            <a:off x="1650366" y="3297236"/>
            <a:ext cx="14987267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59255" y="2660462"/>
            <a:ext cx="11321172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62708" y="2701497"/>
            <a:ext cx="1051426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04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458" y="4574027"/>
            <a:ext cx="11327350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7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008348" y="1893314"/>
            <a:ext cx="14271304" cy="6500372"/>
            <a:chOff x="0" y="0"/>
            <a:chExt cx="5114513" cy="23295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329586"/>
            </a:xfrm>
            <a:custGeom>
              <a:avLst/>
              <a:gdLst/>
              <a:ahLst/>
              <a:cxnLst/>
              <a:rect l="l" t="t" r="r" b="b"/>
              <a:pathLst>
                <a:path w="5114513" h="2329586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275338"/>
                  </a:lnTo>
                  <a:cubicBezTo>
                    <a:pt x="5114513" y="2289726"/>
                    <a:pt x="5108798" y="2303524"/>
                    <a:pt x="5098624" y="2313698"/>
                  </a:cubicBezTo>
                  <a:cubicBezTo>
                    <a:pt x="5088451" y="2323871"/>
                    <a:pt x="5074653" y="2329586"/>
                    <a:pt x="5060265" y="2329586"/>
                  </a:cubicBezTo>
                  <a:lnTo>
                    <a:pt x="54248" y="2329586"/>
                  </a:lnTo>
                  <a:cubicBezTo>
                    <a:pt x="24288" y="2329586"/>
                    <a:pt x="0" y="2305299"/>
                    <a:pt x="0" y="2275338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35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172735" y="3076607"/>
            <a:ext cx="11700598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 phân số của một số.</a:t>
            </a:r>
            <a:endParaRPr lang="en-US" sz="9600" b="1" u="none" strike="noStrike" dirty="0">
              <a:solidFill>
                <a:srgbClr val="3A494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008348" y="2502465"/>
            <a:ext cx="14271304" cy="5900187"/>
            <a:chOff x="0" y="0"/>
            <a:chExt cx="5114513" cy="2114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114494"/>
            </a:xfrm>
            <a:custGeom>
              <a:avLst/>
              <a:gdLst/>
              <a:ahLst/>
              <a:cxnLst/>
              <a:rect l="l" t="t" r="r" b="b"/>
              <a:pathLst>
                <a:path w="5114513" h="2114494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060246"/>
                  </a:lnTo>
                  <a:cubicBezTo>
                    <a:pt x="5114513" y="2074633"/>
                    <a:pt x="5108798" y="2088431"/>
                    <a:pt x="5098624" y="2098605"/>
                  </a:cubicBezTo>
                  <a:cubicBezTo>
                    <a:pt x="5088451" y="2108778"/>
                    <a:pt x="5074653" y="2114494"/>
                    <a:pt x="5060265" y="2114494"/>
                  </a:cubicBezTo>
                  <a:lnTo>
                    <a:pt x="54248" y="2114494"/>
                  </a:lnTo>
                  <a:cubicBezTo>
                    <a:pt x="39861" y="2114494"/>
                    <a:pt x="26062" y="2108778"/>
                    <a:pt x="15889" y="2098605"/>
                  </a:cubicBezTo>
                  <a:cubicBezTo>
                    <a:pt x="5715" y="2088431"/>
                    <a:pt x="0" y="2074633"/>
                    <a:pt x="0" y="2060246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143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263303" y="4629672"/>
            <a:ext cx="961614" cy="934659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F162"/>
            </a:solidFill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425268" y="4629683"/>
            <a:ext cx="948711" cy="103263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E65E"/>
            </a:solidFill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634380" y="4650811"/>
            <a:ext cx="877814" cy="949889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166"/>
            </a:solidFill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429000" y="4716587"/>
            <a:ext cx="54521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5400" u="none" strike="noStrike" dirty="0">
                <a:solidFill>
                  <a:srgbClr val="3A4949"/>
                </a:solidFill>
                <a:latin typeface="Canva Sans Bold"/>
              </a:rPr>
              <a:t>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08189" y="4792787"/>
            <a:ext cx="54521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5400" u="none" strike="noStrike" dirty="0">
                <a:solidFill>
                  <a:srgbClr val="3A4949"/>
                </a:solidFill>
                <a:latin typeface="Canva Sans Bold"/>
              </a:rPr>
              <a:t>B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99189" y="4762500"/>
            <a:ext cx="54521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5400" u="none" strike="noStrike" dirty="0">
                <a:solidFill>
                  <a:srgbClr val="3A4949"/>
                </a:solidFill>
                <a:latin typeface="Canva Sans Bold"/>
              </a:rPr>
              <a:t>C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436864" y="1225915"/>
            <a:ext cx="8389025" cy="2015682"/>
            <a:chOff x="0" y="0"/>
            <a:chExt cx="2981708" cy="32559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7"/>
              <p:cNvSpPr txBox="1"/>
              <p:nvPr/>
            </p:nvSpPr>
            <p:spPr>
              <a:xfrm>
                <a:off x="3152702" y="1771293"/>
                <a:ext cx="10514266" cy="131471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en-US" sz="8000" b="1" u="none" strike="noStrike" dirty="0">
                    <a:solidFill>
                      <a:srgbClr val="3A494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8000" b="1" dirty="0">
                    <a:solidFill>
                      <a:srgbClr val="3A494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vi-VN" sz="8000" b="1" u="none" strike="noStrike" dirty="0">
                    <a:solidFill>
                      <a:srgbClr val="3A494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của 36</a:t>
                </a:r>
                <a:endParaRPr lang="en-US" sz="8000" b="1" u="none" strike="noStrike" dirty="0">
                  <a:solidFill>
                    <a:srgbClr val="3A4949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702" y="1771293"/>
                <a:ext cx="10514266" cy="1314719"/>
              </a:xfrm>
              <a:prstGeom prst="rect">
                <a:avLst/>
              </a:prstGeom>
              <a:blipFill>
                <a:blip r:embed="rId16"/>
                <a:stretch>
                  <a:fillRect t="-39070" b="-24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338311" y="4539643"/>
                <a:ext cx="1645001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𝟑𝟎</m:t>
                      </m:r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8311" y="4539643"/>
                <a:ext cx="1645001" cy="132343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487373" y="4530258"/>
                <a:ext cx="1645001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373" y="4530258"/>
                <a:ext cx="1645001" cy="132343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2716292" y="4482812"/>
                <a:ext cx="1645001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6292" y="4482812"/>
                <a:ext cx="1645001" cy="132343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48" y="6113453"/>
            <a:ext cx="1967626" cy="1740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008348" y="2502465"/>
            <a:ext cx="14271304" cy="5900187"/>
            <a:chOff x="0" y="0"/>
            <a:chExt cx="5114513" cy="2114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114494"/>
            </a:xfrm>
            <a:custGeom>
              <a:avLst/>
              <a:gdLst/>
              <a:ahLst/>
              <a:cxnLst/>
              <a:rect l="l" t="t" r="r" b="b"/>
              <a:pathLst>
                <a:path w="5114513" h="2114494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060246"/>
                  </a:lnTo>
                  <a:cubicBezTo>
                    <a:pt x="5114513" y="2074633"/>
                    <a:pt x="5108798" y="2088431"/>
                    <a:pt x="5098624" y="2098605"/>
                  </a:cubicBezTo>
                  <a:cubicBezTo>
                    <a:pt x="5088451" y="2108778"/>
                    <a:pt x="5074653" y="2114494"/>
                    <a:pt x="5060265" y="2114494"/>
                  </a:cubicBezTo>
                  <a:lnTo>
                    <a:pt x="54248" y="2114494"/>
                  </a:lnTo>
                  <a:cubicBezTo>
                    <a:pt x="39861" y="2114494"/>
                    <a:pt x="26062" y="2108778"/>
                    <a:pt x="15889" y="2098605"/>
                  </a:cubicBezTo>
                  <a:cubicBezTo>
                    <a:pt x="5715" y="2088431"/>
                    <a:pt x="0" y="2074633"/>
                    <a:pt x="0" y="2060246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143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263303" y="4629672"/>
            <a:ext cx="961614" cy="934659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F162"/>
            </a:solidFill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425268" y="4629683"/>
            <a:ext cx="948711" cy="103263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E65E"/>
            </a:solidFill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634380" y="4650811"/>
            <a:ext cx="877814" cy="949889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166"/>
            </a:solidFill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429000" y="4716587"/>
            <a:ext cx="54521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5400" u="none" strike="noStrike" dirty="0">
                <a:solidFill>
                  <a:srgbClr val="3A4949"/>
                </a:solidFill>
                <a:latin typeface="Canva Sans Bold"/>
              </a:rPr>
              <a:t>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08189" y="4792787"/>
            <a:ext cx="54521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5400" u="none" strike="noStrike" dirty="0">
                <a:solidFill>
                  <a:srgbClr val="3A4949"/>
                </a:solidFill>
                <a:latin typeface="Canva Sans Bold"/>
              </a:rPr>
              <a:t>B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99189" y="4762500"/>
            <a:ext cx="54521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5400" u="none" strike="noStrike" dirty="0">
                <a:solidFill>
                  <a:srgbClr val="3A4949"/>
                </a:solidFill>
                <a:latin typeface="Canva Sans Bold"/>
              </a:rPr>
              <a:t>C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436864" y="1225915"/>
            <a:ext cx="8389025" cy="2015682"/>
            <a:chOff x="0" y="0"/>
            <a:chExt cx="2981708" cy="32559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7"/>
              <p:cNvSpPr txBox="1"/>
              <p:nvPr/>
            </p:nvSpPr>
            <p:spPr>
              <a:xfrm>
                <a:off x="3152702" y="1771293"/>
                <a:ext cx="10514266" cy="13295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en-US" sz="8000" b="1" u="none" strike="noStrike" dirty="0">
                    <a:solidFill>
                      <a:srgbClr val="3A494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8000" b="1" dirty="0">
                    <a:solidFill>
                      <a:srgbClr val="3A494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sz="8000" b="1" u="none" strike="noStrike" dirty="0">
                    <a:solidFill>
                      <a:srgbClr val="3A494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của 70m.</a:t>
                </a:r>
                <a:endParaRPr lang="en-US" sz="8000" b="1" u="none" strike="noStrike" dirty="0">
                  <a:solidFill>
                    <a:srgbClr val="3A4949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702" y="1771293"/>
                <a:ext cx="10514266" cy="1329531"/>
              </a:xfrm>
              <a:prstGeom prst="rect">
                <a:avLst/>
              </a:prstGeom>
              <a:blipFill>
                <a:blip r:embed="rId16"/>
                <a:stretch>
                  <a:fillRect t="-38532" b="-22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338311" y="4539643"/>
                <a:ext cx="2595582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𝟐𝟏</m:t>
                      </m:r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8311" y="4539643"/>
                <a:ext cx="2595582" cy="132343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487373" y="4530258"/>
                <a:ext cx="2595582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𝟑𝟎</m:t>
                      </m:r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373" y="4530258"/>
                <a:ext cx="2595582" cy="132343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2716292" y="4482812"/>
                <a:ext cx="2595582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6292" y="4482812"/>
                <a:ext cx="2595582" cy="132343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045" y="6277531"/>
            <a:ext cx="1967626" cy="17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008348" y="2502465"/>
            <a:ext cx="14271304" cy="5900187"/>
            <a:chOff x="0" y="0"/>
            <a:chExt cx="5114513" cy="2114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114494"/>
            </a:xfrm>
            <a:custGeom>
              <a:avLst/>
              <a:gdLst/>
              <a:ahLst/>
              <a:cxnLst/>
              <a:rect l="l" t="t" r="r" b="b"/>
              <a:pathLst>
                <a:path w="5114513" h="2114494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060246"/>
                  </a:lnTo>
                  <a:cubicBezTo>
                    <a:pt x="5114513" y="2074633"/>
                    <a:pt x="5108798" y="2088431"/>
                    <a:pt x="5098624" y="2098605"/>
                  </a:cubicBezTo>
                  <a:cubicBezTo>
                    <a:pt x="5088451" y="2108778"/>
                    <a:pt x="5074653" y="2114494"/>
                    <a:pt x="5060265" y="2114494"/>
                  </a:cubicBezTo>
                  <a:lnTo>
                    <a:pt x="54248" y="2114494"/>
                  </a:lnTo>
                  <a:cubicBezTo>
                    <a:pt x="39861" y="2114494"/>
                    <a:pt x="26062" y="2108778"/>
                    <a:pt x="15889" y="2098605"/>
                  </a:cubicBezTo>
                  <a:cubicBezTo>
                    <a:pt x="5715" y="2088431"/>
                    <a:pt x="0" y="2074633"/>
                    <a:pt x="0" y="2060246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143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263303" y="4629672"/>
            <a:ext cx="961614" cy="934659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F162"/>
            </a:solidFill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425268" y="4629683"/>
            <a:ext cx="948711" cy="103263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E65E"/>
            </a:solidFill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634380" y="4650811"/>
            <a:ext cx="877814" cy="949889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166"/>
            </a:solidFill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429000" y="4716587"/>
            <a:ext cx="54521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5400" u="none" strike="noStrike" dirty="0">
                <a:solidFill>
                  <a:srgbClr val="3A4949"/>
                </a:solidFill>
                <a:latin typeface="Canva Sans Bold"/>
              </a:rPr>
              <a:t>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08189" y="4792787"/>
            <a:ext cx="54521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5400" u="none" strike="noStrike" dirty="0">
                <a:solidFill>
                  <a:srgbClr val="3A4949"/>
                </a:solidFill>
                <a:latin typeface="Canva Sans Bold"/>
              </a:rPr>
              <a:t>B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99189" y="4762500"/>
            <a:ext cx="54521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5400" u="none" strike="noStrike" dirty="0">
                <a:solidFill>
                  <a:srgbClr val="3A4949"/>
                </a:solidFill>
                <a:latin typeface="Canva Sans Bold"/>
              </a:rPr>
              <a:t>C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319111" y="1225915"/>
            <a:ext cx="9244489" cy="2015682"/>
            <a:chOff x="0" y="0"/>
            <a:chExt cx="2981708" cy="32559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7"/>
              <p:cNvSpPr txBox="1"/>
              <p:nvPr/>
            </p:nvSpPr>
            <p:spPr>
              <a:xfrm>
                <a:off x="4224916" y="1771293"/>
                <a:ext cx="9442051" cy="132953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en-US" sz="8000" b="1" u="none" strike="noStrike" dirty="0">
                    <a:solidFill>
                      <a:srgbClr val="3A494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8000" b="1" dirty="0">
                    <a:solidFill>
                      <a:srgbClr val="3A494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8000" b="1" u="none" strike="noStrike" dirty="0">
                    <a:solidFill>
                      <a:srgbClr val="3A494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của </a:t>
                </a:r>
                <a:r>
                  <a:rPr lang="vi-VN" sz="8000" b="1" dirty="0">
                    <a:solidFill>
                      <a:srgbClr val="3A494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125kg</a:t>
                </a:r>
                <a:r>
                  <a:rPr lang="vi-VN" sz="8000" b="1" u="none" strike="noStrike" dirty="0">
                    <a:solidFill>
                      <a:srgbClr val="3A494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8000" b="1" u="none" strike="noStrike" dirty="0">
                  <a:solidFill>
                    <a:srgbClr val="3A4949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916" y="1771293"/>
                <a:ext cx="9442051" cy="1329531"/>
              </a:xfrm>
              <a:prstGeom prst="rect">
                <a:avLst/>
              </a:prstGeom>
              <a:blipFill>
                <a:blip r:embed="rId16"/>
                <a:stretch>
                  <a:fillRect l="-2389" t="-38991" r="-2453" b="-22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338311" y="4539643"/>
                <a:ext cx="2967479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𝒌𝒈</m:t>
                      </m:r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8311" y="4539643"/>
                <a:ext cx="2967479" cy="132343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487373" y="4530258"/>
                <a:ext cx="2967479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𝟓𝟎</m:t>
                      </m:r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𝒌𝒈</m:t>
                      </m:r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373" y="4530258"/>
                <a:ext cx="2967479" cy="132343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2716292" y="4482812"/>
                <a:ext cx="2967479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𝒌𝒈</m:t>
                      </m:r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6292" y="4482812"/>
                <a:ext cx="2967479" cy="132343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380" y="5957860"/>
            <a:ext cx="1967626" cy="17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1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008348" y="1893314"/>
            <a:ext cx="14271304" cy="6500372"/>
            <a:chOff x="0" y="0"/>
            <a:chExt cx="5114513" cy="23295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329586"/>
            </a:xfrm>
            <a:custGeom>
              <a:avLst/>
              <a:gdLst/>
              <a:ahLst/>
              <a:cxnLst/>
              <a:rect l="l" t="t" r="r" b="b"/>
              <a:pathLst>
                <a:path w="5114513" h="2329586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275338"/>
                  </a:lnTo>
                  <a:cubicBezTo>
                    <a:pt x="5114513" y="2289726"/>
                    <a:pt x="5108798" y="2303524"/>
                    <a:pt x="5098624" y="2313698"/>
                  </a:cubicBezTo>
                  <a:cubicBezTo>
                    <a:pt x="5088451" y="2323871"/>
                    <a:pt x="5074653" y="2329586"/>
                    <a:pt x="5060265" y="2329586"/>
                  </a:cubicBezTo>
                  <a:lnTo>
                    <a:pt x="54248" y="2329586"/>
                  </a:lnTo>
                  <a:cubicBezTo>
                    <a:pt x="24288" y="2329586"/>
                    <a:pt x="0" y="2305299"/>
                    <a:pt x="0" y="2275338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35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752" y="2824970"/>
            <a:ext cx="14936495" cy="5340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3619500"/>
            <a:ext cx="11327350" cy="2481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0;p48">
            <a:extLst>
              <a:ext uri="{FF2B5EF4-FFF2-40B4-BE49-F238E27FC236}">
                <a16:creationId xmlns:a16="http://schemas.microsoft.com/office/drawing/2014/main" id="{6CEF1639-9B30-1847-03CF-241666130318}"/>
              </a:ext>
            </a:extLst>
          </p:cNvPr>
          <p:cNvSpPr txBox="1">
            <a:spLocks/>
          </p:cNvSpPr>
          <p:nvPr/>
        </p:nvSpPr>
        <p:spPr>
          <a:xfrm>
            <a:off x="3505200" y="1638300"/>
            <a:ext cx="12544749" cy="6076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5300" kern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Ở đây có bán trà sữa</a:t>
            </a:r>
            <a:endParaRPr lang="en-US" sz="15300" kern="0" dirty="0">
              <a:ln w="19050">
                <a:solidFill>
                  <a:srgbClr val="002060"/>
                </a:solidFill>
                <a:prstDash val="sysDash"/>
              </a:ln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93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vi-VN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2" name="Rounded Rectangle 1261"/>
              <p:cNvSpPr/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2" name="Rounded Rectangle 12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3" name="Rounded Rectangle 1262"/>
              <p:cNvSpPr/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3" name="Rounded Rectangle 12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733816" y="285719"/>
            <a:ext cx="15242400" cy="2589366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 idx="4294967295"/>
              </p:nvPr>
            </p:nvSpPr>
            <p:spPr>
              <a:xfrm>
                <a:off x="1387245" y="873900"/>
                <a:ext cx="15408000" cy="1145400"/>
              </a:xfrm>
              <a:prstGeom prst="rect">
                <a:avLst/>
              </a:prstGeom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r>
                  <a:rPr lang="en" sz="72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1: Tính</a:t>
                </a:r>
                <a:r>
                  <a:rPr lang="vi-VN" sz="72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" sz="115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11500" b="1" i="1" dirty="0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11500" b="1" i="1" dirty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11500" b="1" i="0" dirty="0" smtClean="0"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115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115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11500" b="1" i="1" dirty="0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11500" b="1" i="1" dirty="0" smtClean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sz="7200" b="1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87245" y="873900"/>
                <a:ext cx="15408000" cy="1145400"/>
              </a:xfrm>
              <a:prstGeom prst="rect">
                <a:avLst/>
              </a:prstGeom>
              <a:blipFill>
                <a:blip r:embed="rId9"/>
                <a:stretch>
                  <a:fillRect t="-42553" b="-70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912" y="3892974"/>
            <a:ext cx="2655033" cy="212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4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2" name="Rounded Rectangle 1261"/>
              <p:cNvSpPr/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2" name="Rounded Rectangle 12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3" name="Rounded Rectangle 1262"/>
              <p:cNvSpPr/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3" name="Rounded Rectangle 12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733816" y="285719"/>
            <a:ext cx="15242400" cy="2472878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 idx="4294967295"/>
              </p:nvPr>
            </p:nvSpPr>
            <p:spPr>
              <a:xfrm>
                <a:off x="1003521" y="847814"/>
                <a:ext cx="15408000" cy="1145400"/>
              </a:xfrm>
              <a:prstGeom prst="rect">
                <a:avLst/>
              </a:prstGeom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r>
                  <a:rPr lang="en" sz="88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2: Tính </a:t>
                </a:r>
                <a14:m>
                  <m:oMath xmlns:m="http://schemas.openxmlformats.org/officeDocument/2006/math">
                    <m:r>
                      <a:rPr lang="vi-VN" sz="9600" b="1" i="1" dirty="0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vi-VN" sz="9600" b="1" i="0" dirty="0" smtClean="0"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9600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9600" b="1" i="1" dirty="0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9600" b="1" i="1" dirty="0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9600" b="1" i="1" dirty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sz="8800" b="1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03521" y="847814"/>
                <a:ext cx="15408000" cy="1145400"/>
              </a:xfrm>
              <a:prstGeom prst="rect">
                <a:avLst/>
              </a:prstGeom>
              <a:blipFill>
                <a:blip r:embed="rId9"/>
                <a:stretch>
                  <a:fillRect t="-27128" b="-81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1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361" y="7481869"/>
            <a:ext cx="2951095" cy="235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5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2" name="Rounded Rectangle 1261"/>
          <p:cNvSpPr/>
          <p:nvPr/>
        </p:nvSpPr>
        <p:spPr>
          <a:xfrm>
            <a:off x="3308737" y="7684852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3" name="Rounded Rectangle 1262"/>
              <p:cNvSpPr/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3" name="Rounded Rectangle 12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733816" y="285719"/>
            <a:ext cx="15242400" cy="2589366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 idx="4294967295"/>
              </p:nvPr>
            </p:nvSpPr>
            <p:spPr>
              <a:xfrm>
                <a:off x="441600" y="1022055"/>
                <a:ext cx="15408000" cy="1145400"/>
              </a:xfrm>
              <a:prstGeom prst="rect">
                <a:avLst/>
              </a:prstGeom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r>
                  <a:rPr lang="en" sz="80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3: Tính		</a:t>
                </a:r>
                <a14:m>
                  <m:oMath xmlns:m="http://schemas.openxmlformats.org/officeDocument/2006/math">
                    <m:r>
                      <a:rPr lang="en-US" sz="9600" b="0" i="0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9600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9600" b="1" i="1" dirty="0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vi-VN" sz="9600" b="1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9600" b="1" i="0" dirty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vi-VN" sz="9600" b="1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9600" b="1" i="1" dirty="0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9600" b="1" i="0" dirty="0" smtClean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sz="8000" b="1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1600" y="1022055"/>
                <a:ext cx="15408000" cy="1145400"/>
              </a:xfrm>
              <a:prstGeom prst="rect">
                <a:avLst/>
              </a:prstGeom>
              <a:blipFill>
                <a:blip r:embed="rId8"/>
                <a:stretch>
                  <a:fillRect t="-27128" b="-7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691" y="3670314"/>
            <a:ext cx="2951095" cy="235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64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Rounded Rectangle 1263"/>
          <p:cNvSpPr/>
          <p:nvPr/>
        </p:nvSpPr>
        <p:spPr>
          <a:xfrm>
            <a:off x="2600664" y="5082564"/>
            <a:ext cx="9453710" cy="417614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vi-VN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vi-VN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nhân với phân số thứ hai đảo ngược.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733816" y="285719"/>
            <a:ext cx="15242400" cy="4248181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 idx="4294967295"/>
          </p:nvPr>
        </p:nvSpPr>
        <p:spPr>
          <a:xfrm>
            <a:off x="1356449" y="1219020"/>
            <a:ext cx="15408000" cy="255288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7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4: </a:t>
            </a:r>
            <a:r>
              <a:rPr lang="en" sz="7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thực hiện phép trừ hai phân số, ta làm gì?</a:t>
            </a:r>
            <a:endParaRPr sz="7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28" name="Google Shape;2071;p48"/>
          <p:cNvGrpSpPr/>
          <p:nvPr/>
        </p:nvGrpSpPr>
        <p:grpSpPr>
          <a:xfrm rot="20979431">
            <a:off x="272690" y="4964767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091" y="4359408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04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519" y="4358415"/>
            <a:ext cx="11327350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2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741</Words>
  <Application>Microsoft Office PowerPoint</Application>
  <PresentationFormat>Custom</PresentationFormat>
  <Paragraphs>99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Cambria Math</vt:lpstr>
      <vt:lpstr>Arial</vt:lpstr>
      <vt:lpstr>Cambria</vt:lpstr>
      <vt:lpstr>Calibri</vt:lpstr>
      <vt:lpstr>Canva Sans Bold</vt:lpstr>
      <vt:lpstr>Londrina Solid</vt:lpstr>
      <vt:lpstr>#9Slide07 SVNDessert Menu Scrip</vt:lpstr>
      <vt:lpstr>UTM Avo</vt:lpstr>
      <vt:lpstr>Office Theme</vt:lpstr>
      <vt:lpstr>Kawaii Bubble Tea Bran MK Plan by Slidesgo</vt:lpstr>
      <vt:lpstr>1_Kawaii Bubble Tea Bran MK Plan by Slidesgo</vt:lpstr>
      <vt:lpstr>2_Kawaii Bubble Tea Bran MK Plan by Slidesgo</vt:lpstr>
      <vt:lpstr>3_Kawaii Bubble Tea Bran MK Plan by Slidesgo</vt:lpstr>
      <vt:lpstr>4_Kawaii Bubble Tea Bran MK Plan by Slidesgo</vt:lpstr>
      <vt:lpstr>PowerPoint Presentation</vt:lpstr>
      <vt:lpstr>PowerPoint Presentation</vt:lpstr>
      <vt:lpstr>PowerPoint Presentation</vt:lpstr>
      <vt:lpstr>PowerPoint Presentation</vt:lpstr>
      <vt:lpstr>Câu 1: Tính   4/5:1/3=?</vt:lpstr>
      <vt:lpstr>Câu 2: Tính 3 :5/7=?</vt:lpstr>
      <vt:lpstr>Câu 3: Tính    1/6  x 4=?</vt:lpstr>
      <vt:lpstr>Câu 4: Muốn thực hiện phép trừ hai phân số, ta làm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T29_PhepTruHaiPhanSoKhacMauSo_MNT</dc:title>
  <dc:creator>ADMIN</dc:creator>
  <cp:lastModifiedBy>ngọc nguyễn</cp:lastModifiedBy>
  <cp:revision>36</cp:revision>
  <dcterms:created xsi:type="dcterms:W3CDTF">2006-08-16T00:00:00Z</dcterms:created>
  <dcterms:modified xsi:type="dcterms:W3CDTF">2024-04-17T06:03:57Z</dcterms:modified>
  <dc:identifier>DAF_mH4sVPQ</dc:identifier>
</cp:coreProperties>
</file>