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259" r:id="rId5"/>
    <p:sldId id="268" r:id="rId6"/>
    <p:sldId id="271" r:id="rId7"/>
    <p:sldId id="260" r:id="rId8"/>
    <p:sldId id="273" r:id="rId9"/>
    <p:sldId id="263" r:id="rId10"/>
    <p:sldId id="274" r:id="rId11"/>
    <p:sldId id="275" r:id="rId12"/>
    <p:sldId id="261" r:id="rId13"/>
    <p:sldId id="288" r:id="rId14"/>
    <p:sldId id="278" r:id="rId15"/>
    <p:sldId id="276" r:id="rId16"/>
    <p:sldId id="277" r:id="rId17"/>
    <p:sldId id="270" r:id="rId18"/>
    <p:sldId id="280" r:id="rId19"/>
    <p:sldId id="281" r:id="rId20"/>
    <p:sldId id="272" r:id="rId21"/>
    <p:sldId id="283" r:id="rId22"/>
    <p:sldId id="284" r:id="rId23"/>
    <p:sldId id="291" r:id="rId24"/>
    <p:sldId id="285" r:id="rId25"/>
    <p:sldId id="289" r:id="rId26"/>
    <p:sldId id="290" r:id="rId27"/>
    <p:sldId id="292" r:id="rId28"/>
    <p:sldId id="293" r:id="rId29"/>
    <p:sldId id="294" r:id="rId30"/>
    <p:sldId id="269" r:id="rId31"/>
    <p:sldId id="286" r:id="rId32"/>
    <p:sldId id="287" r:id="rId33"/>
    <p:sldId id="266" r:id="rId34"/>
    <p:sldId id="26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9685"/>
    <a:srgbClr val="745E59"/>
    <a:srgbClr val="E1E0D7"/>
    <a:srgbClr val="FFE07D"/>
    <a:srgbClr val="FFF6D9"/>
    <a:srgbClr val="AC9F9C"/>
    <a:srgbClr val="0660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6"/>
  </p:normalViewPr>
  <p:slideViewPr>
    <p:cSldViewPr snapToGrid="0">
      <p:cViewPr varScale="1">
        <p:scale>
          <a:sx n="105" d="100"/>
          <a:sy n="105" d="100"/>
        </p:scale>
        <p:origin x="84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78730-0618-1EDF-D047-FE34578A5E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952310-62C3-E3E6-598D-9CFC3115A4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30F685-1AB3-9B9C-9942-8248EC20E23D}"/>
              </a:ext>
            </a:extLst>
          </p:cNvPr>
          <p:cNvSpPr>
            <a:spLocks noGrp="1"/>
          </p:cNvSpPr>
          <p:nvPr>
            <p:ph type="dt" sz="half" idx="10"/>
          </p:nvPr>
        </p:nvSpPr>
        <p:spPr/>
        <p:txBody>
          <a:bodyPr/>
          <a:lstStyle/>
          <a:p>
            <a:fld id="{3017C4FA-0826-4D17-941C-115434A469E9}" type="datetimeFigureOut">
              <a:rPr lang="en-US" smtClean="0"/>
              <a:t>4/14/25</a:t>
            </a:fld>
            <a:endParaRPr lang="en-US"/>
          </a:p>
        </p:txBody>
      </p:sp>
      <p:sp>
        <p:nvSpPr>
          <p:cNvPr id="5" name="Footer Placeholder 4">
            <a:extLst>
              <a:ext uri="{FF2B5EF4-FFF2-40B4-BE49-F238E27FC236}">
                <a16:creationId xmlns:a16="http://schemas.microsoft.com/office/drawing/2014/main" id="{3B160CAD-3BD3-00E6-4C33-434EEAEB40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F0BCD-15FB-FADA-B571-1DA6E0EB8236}"/>
              </a:ext>
            </a:extLst>
          </p:cNvPr>
          <p:cNvSpPr>
            <a:spLocks noGrp="1"/>
          </p:cNvSpPr>
          <p:nvPr>
            <p:ph type="sldNum" sz="quarter" idx="12"/>
          </p:nvPr>
        </p:nvSpPr>
        <p:spPr/>
        <p:txBody>
          <a:bodyPr/>
          <a:lstStyle/>
          <a:p>
            <a:fld id="{205C25E4-3799-443C-9CDD-43BE131D061C}" type="slidenum">
              <a:rPr lang="en-US" smtClean="0"/>
              <a:t>‹#›</a:t>
            </a:fld>
            <a:endParaRPr lang="en-US"/>
          </a:p>
        </p:txBody>
      </p:sp>
    </p:spTree>
    <p:extLst>
      <p:ext uri="{BB962C8B-B14F-4D97-AF65-F5344CB8AC3E}">
        <p14:creationId xmlns:p14="http://schemas.microsoft.com/office/powerpoint/2010/main" val="1248713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A91C1-CC61-04C0-B82D-5C8D0B7913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2CE7E5-AC96-1B04-0260-6AE81765F4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1F9A8-C4DD-4209-C0D1-D95E497E0441}"/>
              </a:ext>
            </a:extLst>
          </p:cNvPr>
          <p:cNvSpPr>
            <a:spLocks noGrp="1"/>
          </p:cNvSpPr>
          <p:nvPr>
            <p:ph type="dt" sz="half" idx="10"/>
          </p:nvPr>
        </p:nvSpPr>
        <p:spPr/>
        <p:txBody>
          <a:bodyPr/>
          <a:lstStyle/>
          <a:p>
            <a:fld id="{3017C4FA-0826-4D17-941C-115434A469E9}" type="datetimeFigureOut">
              <a:rPr lang="en-US" smtClean="0"/>
              <a:t>4/14/25</a:t>
            </a:fld>
            <a:endParaRPr lang="en-US"/>
          </a:p>
        </p:txBody>
      </p:sp>
      <p:sp>
        <p:nvSpPr>
          <p:cNvPr id="5" name="Footer Placeholder 4">
            <a:extLst>
              <a:ext uri="{FF2B5EF4-FFF2-40B4-BE49-F238E27FC236}">
                <a16:creationId xmlns:a16="http://schemas.microsoft.com/office/drawing/2014/main" id="{B3FE9FE2-3B89-46EE-1EFD-354789561D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CCC99-39CF-41B6-FFB8-5A39F2DE4022}"/>
              </a:ext>
            </a:extLst>
          </p:cNvPr>
          <p:cNvSpPr>
            <a:spLocks noGrp="1"/>
          </p:cNvSpPr>
          <p:nvPr>
            <p:ph type="sldNum" sz="quarter" idx="12"/>
          </p:nvPr>
        </p:nvSpPr>
        <p:spPr/>
        <p:txBody>
          <a:bodyPr/>
          <a:lstStyle/>
          <a:p>
            <a:fld id="{205C25E4-3799-443C-9CDD-43BE131D061C}" type="slidenum">
              <a:rPr lang="en-US" smtClean="0"/>
              <a:t>‹#›</a:t>
            </a:fld>
            <a:endParaRPr lang="en-US"/>
          </a:p>
        </p:txBody>
      </p:sp>
    </p:spTree>
    <p:extLst>
      <p:ext uri="{BB962C8B-B14F-4D97-AF65-F5344CB8AC3E}">
        <p14:creationId xmlns:p14="http://schemas.microsoft.com/office/powerpoint/2010/main" val="30680435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9D68B1-1C3E-3C02-53E3-18677BBDF3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49299B-7AA6-876C-4665-438EFD9BF6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74C9C-3EE1-BFA5-9205-DE90F6C85CA0}"/>
              </a:ext>
            </a:extLst>
          </p:cNvPr>
          <p:cNvSpPr>
            <a:spLocks noGrp="1"/>
          </p:cNvSpPr>
          <p:nvPr>
            <p:ph type="dt" sz="half" idx="10"/>
          </p:nvPr>
        </p:nvSpPr>
        <p:spPr/>
        <p:txBody>
          <a:bodyPr/>
          <a:lstStyle/>
          <a:p>
            <a:fld id="{3017C4FA-0826-4D17-941C-115434A469E9}" type="datetimeFigureOut">
              <a:rPr lang="en-US" smtClean="0"/>
              <a:t>4/14/25</a:t>
            </a:fld>
            <a:endParaRPr lang="en-US"/>
          </a:p>
        </p:txBody>
      </p:sp>
      <p:sp>
        <p:nvSpPr>
          <p:cNvPr id="5" name="Footer Placeholder 4">
            <a:extLst>
              <a:ext uri="{FF2B5EF4-FFF2-40B4-BE49-F238E27FC236}">
                <a16:creationId xmlns:a16="http://schemas.microsoft.com/office/drawing/2014/main" id="{002E7452-54D6-F564-964F-B94CDF4394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2DBBE6-5649-7326-D52C-82A487C9CA5C}"/>
              </a:ext>
            </a:extLst>
          </p:cNvPr>
          <p:cNvSpPr>
            <a:spLocks noGrp="1"/>
          </p:cNvSpPr>
          <p:nvPr>
            <p:ph type="sldNum" sz="quarter" idx="12"/>
          </p:nvPr>
        </p:nvSpPr>
        <p:spPr/>
        <p:txBody>
          <a:bodyPr/>
          <a:lstStyle/>
          <a:p>
            <a:fld id="{205C25E4-3799-443C-9CDD-43BE131D061C}" type="slidenum">
              <a:rPr lang="en-US" smtClean="0"/>
              <a:t>‹#›</a:t>
            </a:fld>
            <a:endParaRPr lang="en-US"/>
          </a:p>
        </p:txBody>
      </p:sp>
    </p:spTree>
    <p:extLst>
      <p:ext uri="{BB962C8B-B14F-4D97-AF65-F5344CB8AC3E}">
        <p14:creationId xmlns:p14="http://schemas.microsoft.com/office/powerpoint/2010/main" val="1455428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2111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0306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9396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4866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7893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7324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3314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25901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CD39C-9B8B-CCFB-2E3A-7C366A1F23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28D492-B29E-92E8-46FB-B3EFFE030E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1DAD03-7491-D8CA-E2CA-499426440875}"/>
              </a:ext>
            </a:extLst>
          </p:cNvPr>
          <p:cNvSpPr>
            <a:spLocks noGrp="1"/>
          </p:cNvSpPr>
          <p:nvPr>
            <p:ph type="dt" sz="half" idx="10"/>
          </p:nvPr>
        </p:nvSpPr>
        <p:spPr/>
        <p:txBody>
          <a:bodyPr/>
          <a:lstStyle/>
          <a:p>
            <a:fld id="{3017C4FA-0826-4D17-941C-115434A469E9}" type="datetimeFigureOut">
              <a:rPr lang="en-US" smtClean="0"/>
              <a:t>4/14/25</a:t>
            </a:fld>
            <a:endParaRPr lang="en-US"/>
          </a:p>
        </p:txBody>
      </p:sp>
      <p:sp>
        <p:nvSpPr>
          <p:cNvPr id="5" name="Footer Placeholder 4">
            <a:extLst>
              <a:ext uri="{FF2B5EF4-FFF2-40B4-BE49-F238E27FC236}">
                <a16:creationId xmlns:a16="http://schemas.microsoft.com/office/drawing/2014/main" id="{1B9A3FB6-CED0-814D-6C25-DE41E5A97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990C1-2F5C-4AA9-0DE3-1AD7B88819E5}"/>
              </a:ext>
            </a:extLst>
          </p:cNvPr>
          <p:cNvSpPr>
            <a:spLocks noGrp="1"/>
          </p:cNvSpPr>
          <p:nvPr>
            <p:ph type="sldNum" sz="quarter" idx="12"/>
          </p:nvPr>
        </p:nvSpPr>
        <p:spPr/>
        <p:txBody>
          <a:bodyPr/>
          <a:lstStyle/>
          <a:p>
            <a:fld id="{205C25E4-3799-443C-9CDD-43BE131D061C}" type="slidenum">
              <a:rPr lang="en-US" smtClean="0"/>
              <a:t>‹#›</a:t>
            </a:fld>
            <a:endParaRPr lang="en-US"/>
          </a:p>
        </p:txBody>
      </p:sp>
    </p:spTree>
    <p:extLst>
      <p:ext uri="{BB962C8B-B14F-4D97-AF65-F5344CB8AC3E}">
        <p14:creationId xmlns:p14="http://schemas.microsoft.com/office/powerpoint/2010/main" val="1215881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7641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8500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92701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C2518-515A-097F-0079-6012CF83C1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23D194-67C7-CF75-13E9-32D6861CEB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4F6541-15AA-01FC-977A-437969F5FE9C}"/>
              </a:ext>
            </a:extLst>
          </p:cNvPr>
          <p:cNvSpPr>
            <a:spLocks noGrp="1"/>
          </p:cNvSpPr>
          <p:nvPr>
            <p:ph type="dt" sz="half" idx="10"/>
          </p:nvPr>
        </p:nvSpPr>
        <p:spPr/>
        <p:txBody>
          <a:bodyPr/>
          <a:lstStyle/>
          <a:p>
            <a:fld id="{3017C4FA-0826-4D17-941C-115434A469E9}" type="datetimeFigureOut">
              <a:rPr lang="en-US" smtClean="0"/>
              <a:t>4/14/25</a:t>
            </a:fld>
            <a:endParaRPr lang="en-US"/>
          </a:p>
        </p:txBody>
      </p:sp>
      <p:sp>
        <p:nvSpPr>
          <p:cNvPr id="5" name="Footer Placeholder 4">
            <a:extLst>
              <a:ext uri="{FF2B5EF4-FFF2-40B4-BE49-F238E27FC236}">
                <a16:creationId xmlns:a16="http://schemas.microsoft.com/office/drawing/2014/main" id="{42E787E4-25D7-8BD9-B65C-8450ECAA1E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CD6EF2-3B48-690D-E0FC-E4B39300E752}"/>
              </a:ext>
            </a:extLst>
          </p:cNvPr>
          <p:cNvSpPr>
            <a:spLocks noGrp="1"/>
          </p:cNvSpPr>
          <p:nvPr>
            <p:ph type="sldNum" sz="quarter" idx="12"/>
          </p:nvPr>
        </p:nvSpPr>
        <p:spPr/>
        <p:txBody>
          <a:bodyPr/>
          <a:lstStyle/>
          <a:p>
            <a:fld id="{205C25E4-3799-443C-9CDD-43BE131D061C}" type="slidenum">
              <a:rPr lang="en-US" smtClean="0"/>
              <a:t>‹#›</a:t>
            </a:fld>
            <a:endParaRPr lang="en-US"/>
          </a:p>
        </p:txBody>
      </p:sp>
    </p:spTree>
    <p:extLst>
      <p:ext uri="{BB962C8B-B14F-4D97-AF65-F5344CB8AC3E}">
        <p14:creationId xmlns:p14="http://schemas.microsoft.com/office/powerpoint/2010/main" val="3687927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ECDDB-8228-2AFE-18AD-5EBAECA040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6AF178-DC7E-DEDA-100D-6ED95BE93A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A38FD7-07B6-0AE9-1BB4-ED2FCA56B1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BF08CE-0352-AD6F-DE84-964E9D8E480C}"/>
              </a:ext>
            </a:extLst>
          </p:cNvPr>
          <p:cNvSpPr>
            <a:spLocks noGrp="1"/>
          </p:cNvSpPr>
          <p:nvPr>
            <p:ph type="dt" sz="half" idx="10"/>
          </p:nvPr>
        </p:nvSpPr>
        <p:spPr/>
        <p:txBody>
          <a:bodyPr/>
          <a:lstStyle/>
          <a:p>
            <a:fld id="{3017C4FA-0826-4D17-941C-115434A469E9}" type="datetimeFigureOut">
              <a:rPr lang="en-US" smtClean="0"/>
              <a:t>4/14/25</a:t>
            </a:fld>
            <a:endParaRPr lang="en-US"/>
          </a:p>
        </p:txBody>
      </p:sp>
      <p:sp>
        <p:nvSpPr>
          <p:cNvPr id="6" name="Footer Placeholder 5">
            <a:extLst>
              <a:ext uri="{FF2B5EF4-FFF2-40B4-BE49-F238E27FC236}">
                <a16:creationId xmlns:a16="http://schemas.microsoft.com/office/drawing/2014/main" id="{1E59C1E7-0164-368C-75A4-6A465DF936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227240-4096-DDC6-5CFE-F5A6025117B9}"/>
              </a:ext>
            </a:extLst>
          </p:cNvPr>
          <p:cNvSpPr>
            <a:spLocks noGrp="1"/>
          </p:cNvSpPr>
          <p:nvPr>
            <p:ph type="sldNum" sz="quarter" idx="12"/>
          </p:nvPr>
        </p:nvSpPr>
        <p:spPr/>
        <p:txBody>
          <a:bodyPr/>
          <a:lstStyle/>
          <a:p>
            <a:fld id="{205C25E4-3799-443C-9CDD-43BE131D061C}" type="slidenum">
              <a:rPr lang="en-US" smtClean="0"/>
              <a:t>‹#›</a:t>
            </a:fld>
            <a:endParaRPr lang="en-US"/>
          </a:p>
        </p:txBody>
      </p:sp>
    </p:spTree>
    <p:extLst>
      <p:ext uri="{BB962C8B-B14F-4D97-AF65-F5344CB8AC3E}">
        <p14:creationId xmlns:p14="http://schemas.microsoft.com/office/powerpoint/2010/main" val="39332671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0BC85-E9E7-557E-200C-E16A7CD52E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B59A25-C243-7290-C86C-7FFAAD0B2B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09A602-9E53-F963-9607-7A4D0C0C4C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96DF06-7748-C95A-FAED-CA3A4BFD13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F027B7-5DDC-D085-7C83-D9D512D3F9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C48401-643A-A675-90BC-33BC2981BF6E}"/>
              </a:ext>
            </a:extLst>
          </p:cNvPr>
          <p:cNvSpPr>
            <a:spLocks noGrp="1"/>
          </p:cNvSpPr>
          <p:nvPr>
            <p:ph type="dt" sz="half" idx="10"/>
          </p:nvPr>
        </p:nvSpPr>
        <p:spPr/>
        <p:txBody>
          <a:bodyPr/>
          <a:lstStyle/>
          <a:p>
            <a:fld id="{3017C4FA-0826-4D17-941C-115434A469E9}" type="datetimeFigureOut">
              <a:rPr lang="en-US" smtClean="0"/>
              <a:t>4/14/25</a:t>
            </a:fld>
            <a:endParaRPr lang="en-US"/>
          </a:p>
        </p:txBody>
      </p:sp>
      <p:sp>
        <p:nvSpPr>
          <p:cNvPr id="8" name="Footer Placeholder 7">
            <a:extLst>
              <a:ext uri="{FF2B5EF4-FFF2-40B4-BE49-F238E27FC236}">
                <a16:creationId xmlns:a16="http://schemas.microsoft.com/office/drawing/2014/main" id="{A482DAE4-9A43-782B-9440-671F0382B2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6C23E5-3DD6-5551-BC12-5155CC9B7F94}"/>
              </a:ext>
            </a:extLst>
          </p:cNvPr>
          <p:cNvSpPr>
            <a:spLocks noGrp="1"/>
          </p:cNvSpPr>
          <p:nvPr>
            <p:ph type="sldNum" sz="quarter" idx="12"/>
          </p:nvPr>
        </p:nvSpPr>
        <p:spPr/>
        <p:txBody>
          <a:bodyPr/>
          <a:lstStyle/>
          <a:p>
            <a:fld id="{205C25E4-3799-443C-9CDD-43BE131D061C}" type="slidenum">
              <a:rPr lang="en-US" smtClean="0"/>
              <a:t>‹#›</a:t>
            </a:fld>
            <a:endParaRPr lang="en-US"/>
          </a:p>
        </p:txBody>
      </p:sp>
    </p:spTree>
    <p:extLst>
      <p:ext uri="{BB962C8B-B14F-4D97-AF65-F5344CB8AC3E}">
        <p14:creationId xmlns:p14="http://schemas.microsoft.com/office/powerpoint/2010/main" val="3516005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6B980-5B09-3813-8272-1FDBDE37B7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887082-D7BC-FFA1-3102-2148A5C808B4}"/>
              </a:ext>
            </a:extLst>
          </p:cNvPr>
          <p:cNvSpPr>
            <a:spLocks noGrp="1"/>
          </p:cNvSpPr>
          <p:nvPr>
            <p:ph type="dt" sz="half" idx="10"/>
          </p:nvPr>
        </p:nvSpPr>
        <p:spPr/>
        <p:txBody>
          <a:bodyPr/>
          <a:lstStyle/>
          <a:p>
            <a:fld id="{3017C4FA-0826-4D17-941C-115434A469E9}" type="datetimeFigureOut">
              <a:rPr lang="en-US" smtClean="0"/>
              <a:t>4/14/25</a:t>
            </a:fld>
            <a:endParaRPr lang="en-US"/>
          </a:p>
        </p:txBody>
      </p:sp>
      <p:sp>
        <p:nvSpPr>
          <p:cNvPr id="4" name="Footer Placeholder 3">
            <a:extLst>
              <a:ext uri="{FF2B5EF4-FFF2-40B4-BE49-F238E27FC236}">
                <a16:creationId xmlns:a16="http://schemas.microsoft.com/office/drawing/2014/main" id="{A7E04A40-14AF-052B-B988-165A0E399B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D8C793-6BB2-CFE2-4EB0-65F81B05A8EF}"/>
              </a:ext>
            </a:extLst>
          </p:cNvPr>
          <p:cNvSpPr>
            <a:spLocks noGrp="1"/>
          </p:cNvSpPr>
          <p:nvPr>
            <p:ph type="sldNum" sz="quarter" idx="12"/>
          </p:nvPr>
        </p:nvSpPr>
        <p:spPr/>
        <p:txBody>
          <a:bodyPr/>
          <a:lstStyle/>
          <a:p>
            <a:fld id="{205C25E4-3799-443C-9CDD-43BE131D061C}" type="slidenum">
              <a:rPr lang="en-US" smtClean="0"/>
              <a:t>‹#›</a:t>
            </a:fld>
            <a:endParaRPr lang="en-US"/>
          </a:p>
        </p:txBody>
      </p:sp>
    </p:spTree>
    <p:extLst>
      <p:ext uri="{BB962C8B-B14F-4D97-AF65-F5344CB8AC3E}">
        <p14:creationId xmlns:p14="http://schemas.microsoft.com/office/powerpoint/2010/main" val="291406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CFF064-32FC-3E64-6426-1BDE98FF7D3F}"/>
              </a:ext>
            </a:extLst>
          </p:cNvPr>
          <p:cNvSpPr>
            <a:spLocks noGrp="1"/>
          </p:cNvSpPr>
          <p:nvPr>
            <p:ph type="dt" sz="half" idx="10"/>
          </p:nvPr>
        </p:nvSpPr>
        <p:spPr/>
        <p:txBody>
          <a:bodyPr/>
          <a:lstStyle/>
          <a:p>
            <a:fld id="{3017C4FA-0826-4D17-941C-115434A469E9}" type="datetimeFigureOut">
              <a:rPr lang="en-US" smtClean="0"/>
              <a:t>4/14/25</a:t>
            </a:fld>
            <a:endParaRPr lang="en-US"/>
          </a:p>
        </p:txBody>
      </p:sp>
      <p:sp>
        <p:nvSpPr>
          <p:cNvPr id="3" name="Footer Placeholder 2">
            <a:extLst>
              <a:ext uri="{FF2B5EF4-FFF2-40B4-BE49-F238E27FC236}">
                <a16:creationId xmlns:a16="http://schemas.microsoft.com/office/drawing/2014/main" id="{FD59FA26-FFD7-C76B-3BD5-A35085EFB4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338CCF-B3F6-60AA-3F72-CCC8C8643A43}"/>
              </a:ext>
            </a:extLst>
          </p:cNvPr>
          <p:cNvSpPr>
            <a:spLocks noGrp="1"/>
          </p:cNvSpPr>
          <p:nvPr>
            <p:ph type="sldNum" sz="quarter" idx="12"/>
          </p:nvPr>
        </p:nvSpPr>
        <p:spPr/>
        <p:txBody>
          <a:bodyPr/>
          <a:lstStyle/>
          <a:p>
            <a:fld id="{205C25E4-3799-443C-9CDD-43BE131D061C}" type="slidenum">
              <a:rPr lang="en-US" smtClean="0"/>
              <a:t>‹#›</a:t>
            </a:fld>
            <a:endParaRPr lang="en-US"/>
          </a:p>
        </p:txBody>
      </p:sp>
    </p:spTree>
    <p:extLst>
      <p:ext uri="{BB962C8B-B14F-4D97-AF65-F5344CB8AC3E}">
        <p14:creationId xmlns:p14="http://schemas.microsoft.com/office/powerpoint/2010/main" val="703932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35B2-935D-6F5C-905E-BD56F6AE75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DA0310-C22E-2114-11C5-A531E66A66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F39B46-541B-0EF4-5C1D-14815B35C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6DC31-D4AE-3AC1-D246-44AE2D47A97D}"/>
              </a:ext>
            </a:extLst>
          </p:cNvPr>
          <p:cNvSpPr>
            <a:spLocks noGrp="1"/>
          </p:cNvSpPr>
          <p:nvPr>
            <p:ph type="dt" sz="half" idx="10"/>
          </p:nvPr>
        </p:nvSpPr>
        <p:spPr/>
        <p:txBody>
          <a:bodyPr/>
          <a:lstStyle/>
          <a:p>
            <a:fld id="{3017C4FA-0826-4D17-941C-115434A469E9}" type="datetimeFigureOut">
              <a:rPr lang="en-US" smtClean="0"/>
              <a:t>4/14/25</a:t>
            </a:fld>
            <a:endParaRPr lang="en-US"/>
          </a:p>
        </p:txBody>
      </p:sp>
      <p:sp>
        <p:nvSpPr>
          <p:cNvPr id="6" name="Footer Placeholder 5">
            <a:extLst>
              <a:ext uri="{FF2B5EF4-FFF2-40B4-BE49-F238E27FC236}">
                <a16:creationId xmlns:a16="http://schemas.microsoft.com/office/drawing/2014/main" id="{1EC29AA8-0DED-C5D7-9F15-598626C434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1E929A-D7EE-81A4-2AAF-2AC7B0146A11}"/>
              </a:ext>
            </a:extLst>
          </p:cNvPr>
          <p:cNvSpPr>
            <a:spLocks noGrp="1"/>
          </p:cNvSpPr>
          <p:nvPr>
            <p:ph type="sldNum" sz="quarter" idx="12"/>
          </p:nvPr>
        </p:nvSpPr>
        <p:spPr/>
        <p:txBody>
          <a:bodyPr/>
          <a:lstStyle/>
          <a:p>
            <a:fld id="{205C25E4-3799-443C-9CDD-43BE131D061C}" type="slidenum">
              <a:rPr lang="en-US" smtClean="0"/>
              <a:t>‹#›</a:t>
            </a:fld>
            <a:endParaRPr lang="en-US"/>
          </a:p>
        </p:txBody>
      </p:sp>
    </p:spTree>
    <p:extLst>
      <p:ext uri="{BB962C8B-B14F-4D97-AF65-F5344CB8AC3E}">
        <p14:creationId xmlns:p14="http://schemas.microsoft.com/office/powerpoint/2010/main" val="29824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13844-BE42-365A-5406-DBCD7E0B74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A64EC2-728F-A928-DD7A-0A31A820C5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8B74AF-C865-AA2F-6284-E3F0C58747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3997FB-726F-4701-7CF0-878F3055AA04}"/>
              </a:ext>
            </a:extLst>
          </p:cNvPr>
          <p:cNvSpPr>
            <a:spLocks noGrp="1"/>
          </p:cNvSpPr>
          <p:nvPr>
            <p:ph type="dt" sz="half" idx="10"/>
          </p:nvPr>
        </p:nvSpPr>
        <p:spPr/>
        <p:txBody>
          <a:bodyPr/>
          <a:lstStyle/>
          <a:p>
            <a:fld id="{3017C4FA-0826-4D17-941C-115434A469E9}" type="datetimeFigureOut">
              <a:rPr lang="en-US" smtClean="0"/>
              <a:t>4/14/25</a:t>
            </a:fld>
            <a:endParaRPr lang="en-US"/>
          </a:p>
        </p:txBody>
      </p:sp>
      <p:sp>
        <p:nvSpPr>
          <p:cNvPr id="6" name="Footer Placeholder 5">
            <a:extLst>
              <a:ext uri="{FF2B5EF4-FFF2-40B4-BE49-F238E27FC236}">
                <a16:creationId xmlns:a16="http://schemas.microsoft.com/office/drawing/2014/main" id="{C13A5561-6DB3-93D7-A125-335A74CA17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C80A7-6D98-A0EE-778F-EC9EA7CF1975}"/>
              </a:ext>
            </a:extLst>
          </p:cNvPr>
          <p:cNvSpPr>
            <a:spLocks noGrp="1"/>
          </p:cNvSpPr>
          <p:nvPr>
            <p:ph type="sldNum" sz="quarter" idx="12"/>
          </p:nvPr>
        </p:nvSpPr>
        <p:spPr/>
        <p:txBody>
          <a:bodyPr/>
          <a:lstStyle/>
          <a:p>
            <a:fld id="{205C25E4-3799-443C-9CDD-43BE131D061C}" type="slidenum">
              <a:rPr lang="en-US" smtClean="0"/>
              <a:t>‹#›</a:t>
            </a:fld>
            <a:endParaRPr lang="en-US"/>
          </a:p>
        </p:txBody>
      </p:sp>
    </p:spTree>
    <p:extLst>
      <p:ext uri="{BB962C8B-B14F-4D97-AF65-F5344CB8AC3E}">
        <p14:creationId xmlns:p14="http://schemas.microsoft.com/office/powerpoint/2010/main" val="3079591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E0D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BE929A-E890-F77E-73E1-287F50CAE6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784435-1833-C145-A014-5E8FA7081D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250AFB-675C-064B-59C7-527462937D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7C4FA-0826-4D17-941C-115434A469E9}" type="datetimeFigureOut">
              <a:rPr lang="en-US" smtClean="0"/>
              <a:t>4/14/25</a:t>
            </a:fld>
            <a:endParaRPr lang="en-US"/>
          </a:p>
        </p:txBody>
      </p:sp>
      <p:sp>
        <p:nvSpPr>
          <p:cNvPr id="5" name="Footer Placeholder 4">
            <a:extLst>
              <a:ext uri="{FF2B5EF4-FFF2-40B4-BE49-F238E27FC236}">
                <a16:creationId xmlns:a16="http://schemas.microsoft.com/office/drawing/2014/main" id="{11AF235D-588D-26CA-ECD0-F567610339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299D79-89BB-A820-C147-1618C61665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C25E4-3799-443C-9CDD-43BE131D061C}" type="slidenum">
              <a:rPr lang="en-US" smtClean="0"/>
              <a:t>‹#›</a:t>
            </a:fld>
            <a:endParaRPr lang="en-US"/>
          </a:p>
        </p:txBody>
      </p:sp>
      <p:sp>
        <p:nvSpPr>
          <p:cNvPr id="8" name="Title 1">
            <a:extLst>
              <a:ext uri="{FF2B5EF4-FFF2-40B4-BE49-F238E27FC236}">
                <a16:creationId xmlns:a16="http://schemas.microsoft.com/office/drawing/2014/main" id="{51245C0A-FD0A-1696-B485-E846289E9F09}"/>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bg1"/>
                </a:solidFill>
                <a:latin typeface="#9Slide07 HoneyCream" pitchFamily="2" charset="0"/>
              </a:rPr>
              <a:t>Măng</a:t>
            </a:r>
            <a:r>
              <a:rPr lang="en-US" sz="1100" b="0" dirty="0">
                <a:solidFill>
                  <a:schemeClr val="bg1"/>
                </a:solidFill>
                <a:latin typeface="#9Slide07 HoneyCream" pitchFamily="2" charset="0"/>
              </a:rPr>
              <a:t> Non</a:t>
            </a:r>
          </a:p>
        </p:txBody>
      </p:sp>
      <p:pic>
        <p:nvPicPr>
          <p:cNvPr id="9" name="Picture 8">
            <a:extLst>
              <a:ext uri="{FF2B5EF4-FFF2-40B4-BE49-F238E27FC236}">
                <a16:creationId xmlns:a16="http://schemas.microsoft.com/office/drawing/2014/main" id="{1C180BC2-1C90-F9BC-7B44-E3542007AE4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51902FFC-375A-FD49-CF49-1EE454117B3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42E20DCE-91EF-8CC8-2D0C-58403F82D89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A4523A8A-EA8D-D0DA-481D-0E82005D93A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id="{EF70CC5D-99E2-630B-2300-186E9E51FC01}"/>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1DEFE4A2-7DB9-37EA-5025-AC48E3CB6384}"/>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bg1"/>
                </a:solidFill>
                <a:latin typeface="#9Slide07 HoneyCream" pitchFamily="2" charset="0"/>
              </a:rPr>
              <a:t>Măng</a:t>
            </a:r>
            <a:r>
              <a:rPr lang="en-US" sz="990" b="0" dirty="0">
                <a:solidFill>
                  <a:schemeClr val="bg1"/>
                </a:solidFill>
                <a:latin typeface="#9Slide07 HoneyCream" pitchFamily="2" charset="0"/>
              </a:rPr>
              <a:t> Non</a:t>
            </a:r>
          </a:p>
        </p:txBody>
      </p:sp>
    </p:spTree>
    <p:extLst>
      <p:ext uri="{BB962C8B-B14F-4D97-AF65-F5344CB8AC3E}">
        <p14:creationId xmlns:p14="http://schemas.microsoft.com/office/powerpoint/2010/main" val="3464548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1E0D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4/14/25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
        <p:nvSpPr>
          <p:cNvPr id="8" name="Title 1">
            <a:extLst>
              <a:ext uri="{FF2B5EF4-FFF2-40B4-BE49-F238E27FC236}">
                <a16:creationId xmlns:a16="http://schemas.microsoft.com/office/drawing/2014/main" id="{4E852A40-E2E0-743A-EC91-C516DFC31E52}"/>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bg1"/>
                </a:solidFill>
                <a:latin typeface="#9Slide07 HoneyCream" pitchFamily="2" charset="0"/>
              </a:rPr>
              <a:t>Măng</a:t>
            </a:r>
            <a:r>
              <a:rPr lang="en-US" sz="1100" b="0" dirty="0">
                <a:solidFill>
                  <a:schemeClr val="bg1"/>
                </a:solidFill>
                <a:latin typeface="#9Slide07 HoneyCream" pitchFamily="2" charset="0"/>
              </a:rPr>
              <a:t> Non</a:t>
            </a:r>
          </a:p>
        </p:txBody>
      </p:sp>
      <p:pic>
        <p:nvPicPr>
          <p:cNvPr id="9" name="Picture 8">
            <a:extLst>
              <a:ext uri="{FF2B5EF4-FFF2-40B4-BE49-F238E27FC236}">
                <a16:creationId xmlns:a16="http://schemas.microsoft.com/office/drawing/2014/main" id="{93979A1B-DC7D-B69D-3210-106211D8D3C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3E869CDD-7B5F-1FD1-2FA7-985692F644C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3ECF7636-1A93-4988-DDD8-4313F5FC936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ABA972AA-6981-B345-8E0B-EEC5C8284FF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id="{57497267-0472-E8DC-49A7-5AA2AF576E6F}"/>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E4EA9FCC-2AF0-C6EC-6682-69A32B137197}"/>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bg1"/>
                </a:solidFill>
                <a:latin typeface="#9Slide07 HoneyCream" pitchFamily="2" charset="0"/>
              </a:rPr>
              <a:t>Măng</a:t>
            </a:r>
            <a:r>
              <a:rPr lang="en-US" sz="990" b="0" dirty="0">
                <a:solidFill>
                  <a:schemeClr val="bg1"/>
                </a:solidFill>
                <a:latin typeface="#9Slide07 HoneyCream" pitchFamily="2" charset="0"/>
              </a:rPr>
              <a:t> Non</a:t>
            </a:r>
          </a:p>
        </p:txBody>
      </p:sp>
    </p:spTree>
    <p:extLst>
      <p:ext uri="{BB962C8B-B14F-4D97-AF65-F5344CB8AC3E}">
        <p14:creationId xmlns:p14="http://schemas.microsoft.com/office/powerpoint/2010/main" val="1060536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1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29.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30.jpe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8.xml"/><Relationship Id="rId5" Type="http://schemas.openxmlformats.org/officeDocument/2006/relationships/image" Target="../media/image32.png"/><Relationship Id="rId4" Type="http://schemas.openxmlformats.org/officeDocument/2006/relationships/image" Target="../media/image3.svg"/></Relationships>
</file>

<file path=ppt/slides/_rels/slide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34.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2.wav"/><Relationship Id="rId1" Type="http://schemas.openxmlformats.org/officeDocument/2006/relationships/slideLayout" Target="../slideLayouts/slideLayout18.xml"/><Relationship Id="rId5" Type="http://schemas.openxmlformats.org/officeDocument/2006/relationships/image" Target="../media/image36.png"/><Relationship Id="rId4" Type="http://schemas.openxmlformats.org/officeDocument/2006/relationships/image" Target="../media/image3.sv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svg"/></Relationships>
</file>

<file path=ppt/slides/_rels/slide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42.pn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sv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982048" y="5265045"/>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4" name="TextBox 4"/>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5" name="Group 5"/>
          <p:cNvGrpSpPr/>
          <p:nvPr/>
        </p:nvGrpSpPr>
        <p:grpSpPr>
          <a:xfrm rot="5400000">
            <a:off x="5067415" y="5216047"/>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7" name="TextBox 7"/>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8" name="Group 8"/>
          <p:cNvGrpSpPr/>
          <p:nvPr/>
        </p:nvGrpSpPr>
        <p:grpSpPr>
          <a:xfrm rot="5400000">
            <a:off x="4152552" y="5265045"/>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0" name="TextBox 10"/>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11" name="Group 11"/>
          <p:cNvGrpSpPr/>
          <p:nvPr/>
        </p:nvGrpSpPr>
        <p:grpSpPr>
          <a:xfrm>
            <a:off x="556253" y="780498"/>
            <a:ext cx="11079494" cy="4941292"/>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sp>
        <p:sp>
          <p:nvSpPr>
            <p:cNvPr id="13" name="TextBox 13"/>
            <p:cNvSpPr txBox="1"/>
            <p:nvPr/>
          </p:nvSpPr>
          <p:spPr>
            <a:xfrm>
              <a:off x="0" y="-47625"/>
              <a:ext cx="4238612" cy="199974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sp>
        <p:nvSpPr>
          <p:cNvPr id="17" name="Freeform 17"/>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19" name="Picture 18">
            <a:extLst>
              <a:ext uri="{FF2B5EF4-FFF2-40B4-BE49-F238E27FC236}">
                <a16:creationId xmlns:a16="http://schemas.microsoft.com/office/drawing/2014/main" id="{721951BA-FF4E-45B1-7F00-ED51799F225D}"/>
              </a:ext>
            </a:extLst>
          </p:cNvPr>
          <p:cNvPicPr>
            <a:picLocks noChangeAspect="1"/>
          </p:cNvPicPr>
          <p:nvPr/>
        </p:nvPicPr>
        <p:blipFill rotWithShape="1">
          <a:blip r:embed="rId4"/>
          <a:srcRect t="1915" r="51875"/>
          <a:stretch/>
        </p:blipFill>
        <p:spPr>
          <a:xfrm>
            <a:off x="6473271" y="897188"/>
            <a:ext cx="5113088" cy="4707912"/>
          </a:xfrm>
          <a:prstGeom prst="rect">
            <a:avLst/>
          </a:prstGeom>
        </p:spPr>
      </p:pic>
      <p:pic>
        <p:nvPicPr>
          <p:cNvPr id="23" name="Picture 22">
            <a:extLst>
              <a:ext uri="{FF2B5EF4-FFF2-40B4-BE49-F238E27FC236}">
                <a16:creationId xmlns:a16="http://schemas.microsoft.com/office/drawing/2014/main" id="{939AC0BF-8AEF-F895-9DC8-C7788B1E3A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399" y="721855"/>
            <a:ext cx="1094468" cy="1094468"/>
          </a:xfrm>
          <a:prstGeom prst="rect">
            <a:avLst/>
          </a:prstGeom>
        </p:spPr>
      </p:pic>
      <p:pic>
        <p:nvPicPr>
          <p:cNvPr id="18" name="Picture 17">
            <a:extLst>
              <a:ext uri="{FF2B5EF4-FFF2-40B4-BE49-F238E27FC236}">
                <a16:creationId xmlns:a16="http://schemas.microsoft.com/office/drawing/2014/main" id="{A1333E65-EF74-E08A-F988-DB69C6F46455}"/>
              </a:ext>
            </a:extLst>
          </p:cNvPr>
          <p:cNvPicPr>
            <a:picLocks noChangeAspect="1"/>
          </p:cNvPicPr>
          <p:nvPr/>
        </p:nvPicPr>
        <p:blipFill>
          <a:blip r:embed="rId6"/>
          <a:stretch>
            <a:fillRect/>
          </a:stretch>
        </p:blipFill>
        <p:spPr>
          <a:xfrm>
            <a:off x="1729867" y="819138"/>
            <a:ext cx="4261473" cy="1182727"/>
          </a:xfrm>
          <a:prstGeom prst="rect">
            <a:avLst/>
          </a:prstGeom>
        </p:spPr>
      </p:pic>
      <p:grpSp>
        <p:nvGrpSpPr>
          <p:cNvPr id="15" name="Group 14">
            <a:extLst>
              <a:ext uri="{FF2B5EF4-FFF2-40B4-BE49-F238E27FC236}">
                <a16:creationId xmlns:a16="http://schemas.microsoft.com/office/drawing/2014/main" id="{3AB6F0F3-1C4E-A5F9-778F-44CE83180339}"/>
              </a:ext>
            </a:extLst>
          </p:cNvPr>
          <p:cNvGrpSpPr/>
          <p:nvPr/>
        </p:nvGrpSpPr>
        <p:grpSpPr>
          <a:xfrm>
            <a:off x="132576" y="1757679"/>
            <a:ext cx="7456054" cy="3586805"/>
            <a:chOff x="132576" y="1757679"/>
            <a:chExt cx="7456054" cy="3586805"/>
          </a:xfrm>
        </p:grpSpPr>
        <p:sp>
          <p:nvSpPr>
            <p:cNvPr id="14" name="Freeform 14"/>
            <p:cNvSpPr/>
            <p:nvPr/>
          </p:nvSpPr>
          <p:spPr>
            <a:xfrm>
              <a:off x="661942" y="1757679"/>
              <a:ext cx="6522480" cy="3549619"/>
            </a:xfrm>
            <a:custGeom>
              <a:avLst/>
              <a:gdLst/>
              <a:ahLst/>
              <a:cxnLst/>
              <a:rect l="l" t="t" r="r" b="b"/>
              <a:pathLst>
                <a:path w="13173966" h="3524036">
                  <a:moveTo>
                    <a:pt x="0" y="0"/>
                  </a:moveTo>
                  <a:lnTo>
                    <a:pt x="13173966" y="0"/>
                  </a:lnTo>
                  <a:lnTo>
                    <a:pt x="13173966" y="3524036"/>
                  </a:lnTo>
                  <a:lnTo>
                    <a:pt x="0" y="35240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pic>
          <p:nvPicPr>
            <p:cNvPr id="22" name="Picture 21">
              <a:extLst>
                <a:ext uri="{FF2B5EF4-FFF2-40B4-BE49-F238E27FC236}">
                  <a16:creationId xmlns:a16="http://schemas.microsoft.com/office/drawing/2014/main" id="{DBB17755-8EAF-0322-A1F1-BBB597E37320}"/>
                </a:ext>
              </a:extLst>
            </p:cNvPr>
            <p:cNvPicPr>
              <a:picLocks noChangeAspect="1"/>
            </p:cNvPicPr>
            <p:nvPr/>
          </p:nvPicPr>
          <p:blipFill>
            <a:blip r:embed="rId9"/>
            <a:stretch>
              <a:fillRect/>
            </a:stretch>
          </p:blipFill>
          <p:spPr>
            <a:xfrm>
              <a:off x="2577592" y="1819931"/>
              <a:ext cx="2292295" cy="1182727"/>
            </a:xfrm>
            <a:prstGeom prst="rect">
              <a:avLst/>
            </a:prstGeom>
          </p:spPr>
        </p:pic>
        <p:pic>
          <p:nvPicPr>
            <p:cNvPr id="24" name="Picture 23">
              <a:extLst>
                <a:ext uri="{FF2B5EF4-FFF2-40B4-BE49-F238E27FC236}">
                  <a16:creationId xmlns:a16="http://schemas.microsoft.com/office/drawing/2014/main" id="{E36C6E16-C725-63A2-B980-3675CA805140}"/>
                </a:ext>
              </a:extLst>
            </p:cNvPr>
            <p:cNvPicPr>
              <a:picLocks noChangeAspect="1"/>
            </p:cNvPicPr>
            <p:nvPr/>
          </p:nvPicPr>
          <p:blipFill>
            <a:blip r:embed="rId10"/>
            <a:stretch>
              <a:fillRect/>
            </a:stretch>
          </p:blipFill>
          <p:spPr>
            <a:xfrm>
              <a:off x="132576" y="2485212"/>
              <a:ext cx="7456054" cy="285927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8" name="Rectangle 17">
            <a:extLst>
              <a:ext uri="{FF2B5EF4-FFF2-40B4-BE49-F238E27FC236}">
                <a16:creationId xmlns:a16="http://schemas.microsoft.com/office/drawing/2014/main" id="{6EDF0CA5-A365-54B7-910C-195568A49C06}"/>
              </a:ext>
            </a:extLst>
          </p:cNvPr>
          <p:cNvSpPr/>
          <p:nvPr/>
        </p:nvSpPr>
        <p:spPr>
          <a:xfrm>
            <a:off x="492176" y="1446200"/>
            <a:ext cx="11065566" cy="112340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CAB11B1-F9A6-1302-A29A-D18CE203F859}"/>
              </a:ext>
            </a:extLst>
          </p:cNvPr>
          <p:cNvSpPr/>
          <p:nvPr/>
        </p:nvSpPr>
        <p:spPr>
          <a:xfrm>
            <a:off x="509164" y="2595097"/>
            <a:ext cx="11034871" cy="1750028"/>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E15D4B0-5A6A-55CD-BCB0-4828D3D49D45}"/>
              </a:ext>
            </a:extLst>
          </p:cNvPr>
          <p:cNvSpPr/>
          <p:nvPr/>
        </p:nvSpPr>
        <p:spPr>
          <a:xfrm>
            <a:off x="521284" y="4399786"/>
            <a:ext cx="11034871" cy="74698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
            <a:extLst>
              <a:ext uri="{FF2B5EF4-FFF2-40B4-BE49-F238E27FC236}">
                <a16:creationId xmlns:a16="http://schemas.microsoft.com/office/drawing/2014/main" id="{9BC71D01-2C17-AA4F-FD89-7A5340E42DAC}"/>
              </a:ext>
            </a:extLst>
          </p:cNvPr>
          <p:cNvSpPr>
            <a:spLocks noChangeArrowheads="1"/>
          </p:cNvSpPr>
          <p:nvPr/>
        </p:nvSpPr>
        <p:spPr bwMode="auto">
          <a:xfrm>
            <a:off x="583468" y="1411722"/>
            <a:ext cx="1105206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 Hưng Đạo hỏi mấy câu về binh thư thì thấy Phạm Ngũ Lão ứng đáp rất trôi chảy. Trần Hưng Đạo cảm mến, biết là hiền tài, sai người lấy thuốc đắp vết thương cho ông rồi mời ông về kinh đô.</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Được khổ luyện ở kinh đô, tài năng của Phạm Ngũ Lão dẫn được bộc lộ. Ông trở thành một vị tướng kiệt xuất, lập được nhiều chiến công. Đặc biệt, ông chỉ huy binh sĩ hai lần đánh tan giặc Nguyên. Uy danh của ông khiến kẻ thù vô cùng khiếp sợ và khâm phục. Chúng gọi ông là “viên hổ tướng họ Phạm". Khi đó, ông mới ngoài 30 tuổi.</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Về sau, ông còn được giao chỉ huy nhiều trận đánh. Trận đánh nào ông cũng giành chiến thắng n</a:t>
            </a:r>
            <a:r>
              <a:rPr lang="en-US" altLang="en-US" sz="2400" dirty="0" err="1">
                <a:solidFill>
                  <a:srgbClr val="000000"/>
                </a:solidFill>
                <a:latin typeface="Cambria" panose="02040503050406030204" pitchFamily="18" charset="0"/>
                <a:ea typeface="Cambria" panose="02040503050406030204" pitchFamily="18" charset="0"/>
                <a:cs typeface="Open Sans" panose="020B0606030504020204" pitchFamily="34" charset="0"/>
              </a:rPr>
              <a:t>ên</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được gọi là “vị tướng bách chiến bách thắng”.</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vi-VN" altLang="en-US" sz="24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(Phan Sơn tổng hợp)</a:t>
            </a:r>
            <a:endParaRPr kumimoji="0" lang="en-US" altLang="en-US" sz="2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1" name="Picture 20">
            <a:extLst>
              <a:ext uri="{FF2B5EF4-FFF2-40B4-BE49-F238E27FC236}">
                <a16:creationId xmlns:a16="http://schemas.microsoft.com/office/drawing/2014/main" id="{52074602-6165-C47B-34F2-F3D3D696C6BD}"/>
              </a:ext>
            </a:extLst>
          </p:cNvPr>
          <p:cNvPicPr>
            <a:picLocks noChangeAspect="1"/>
          </p:cNvPicPr>
          <p:nvPr/>
        </p:nvPicPr>
        <p:blipFill>
          <a:blip r:embed="rId4"/>
          <a:stretch>
            <a:fillRect/>
          </a:stretch>
        </p:blipFill>
        <p:spPr>
          <a:xfrm>
            <a:off x="717120" y="607018"/>
            <a:ext cx="10784759" cy="1072989"/>
          </a:xfrm>
          <a:prstGeom prst="rect">
            <a:avLst/>
          </a:prstGeom>
        </p:spPr>
      </p:pic>
    </p:spTree>
    <p:extLst>
      <p:ext uri="{BB962C8B-B14F-4D97-AF65-F5344CB8AC3E}">
        <p14:creationId xmlns:p14="http://schemas.microsoft.com/office/powerpoint/2010/main" val="39312648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7" name="Freeform 15">
            <a:extLst>
              <a:ext uri="{FF2B5EF4-FFF2-40B4-BE49-F238E27FC236}">
                <a16:creationId xmlns:a16="http://schemas.microsoft.com/office/drawing/2014/main" id="{7852897F-8637-8A0F-658E-ECD137B8AB44}"/>
              </a:ext>
            </a:extLst>
          </p:cNvPr>
          <p:cNvSpPr/>
          <p:nvPr/>
        </p:nvSpPr>
        <p:spPr>
          <a:xfrm>
            <a:off x="9793071" y="387360"/>
            <a:ext cx="2286019" cy="2168861"/>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8" name="Rectangle: Rounded Corners 17">
            <a:extLst>
              <a:ext uri="{FF2B5EF4-FFF2-40B4-BE49-F238E27FC236}">
                <a16:creationId xmlns:a16="http://schemas.microsoft.com/office/drawing/2014/main" id="{DC4454BE-C69E-1194-EF4E-B6D6A48C8552}"/>
              </a:ext>
            </a:extLst>
          </p:cNvPr>
          <p:cNvSpPr/>
          <p:nvPr/>
        </p:nvSpPr>
        <p:spPr>
          <a:xfrm>
            <a:off x="730034" y="2300745"/>
            <a:ext cx="3079947" cy="901388"/>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Cambria" panose="02040503050406030204" pitchFamily="18" charset="0"/>
                <a:ea typeface="Cambria" panose="02040503050406030204" pitchFamily="18" charset="0"/>
              </a:rPr>
              <a:t>danh</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tướng</a:t>
            </a:r>
            <a:endParaRPr lang="en-US" sz="4000" b="1" dirty="0">
              <a:solidFill>
                <a:schemeClr val="bg1"/>
              </a:solidFill>
              <a:latin typeface="Cambria" panose="02040503050406030204" pitchFamily="18" charset="0"/>
              <a:ea typeface="Cambria" panose="02040503050406030204" pitchFamily="18" charset="0"/>
            </a:endParaRPr>
          </a:p>
        </p:txBody>
      </p:sp>
      <p:sp>
        <p:nvSpPr>
          <p:cNvPr id="19" name="Rectangle: Rounded Corners 18">
            <a:extLst>
              <a:ext uri="{FF2B5EF4-FFF2-40B4-BE49-F238E27FC236}">
                <a16:creationId xmlns:a16="http://schemas.microsoft.com/office/drawing/2014/main" id="{970CB748-0631-0A8C-DF7F-D93A73658D51}"/>
              </a:ext>
            </a:extLst>
          </p:cNvPr>
          <p:cNvSpPr/>
          <p:nvPr/>
        </p:nvSpPr>
        <p:spPr>
          <a:xfrm>
            <a:off x="4451211" y="2300745"/>
            <a:ext cx="3079947" cy="901388"/>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Cambria" panose="02040503050406030204" pitchFamily="18" charset="0"/>
                <a:ea typeface="Cambria" panose="02040503050406030204" pitchFamily="18" charset="0"/>
              </a:rPr>
              <a:t>song </a:t>
            </a:r>
            <a:r>
              <a:rPr lang="en-US" sz="4000" b="1" dirty="0" err="1">
                <a:solidFill>
                  <a:schemeClr val="bg1"/>
                </a:solidFill>
                <a:latin typeface="Cambria" panose="02040503050406030204" pitchFamily="18" charset="0"/>
                <a:ea typeface="Cambria" panose="02040503050406030204" pitchFamily="18" charset="0"/>
              </a:rPr>
              <a:t>toàn</a:t>
            </a:r>
            <a:endParaRPr lang="en-US" sz="4000" b="1" dirty="0">
              <a:solidFill>
                <a:schemeClr val="bg1"/>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49F82225-AC13-2CFC-0B31-D280FB26D776}"/>
              </a:ext>
            </a:extLst>
          </p:cNvPr>
          <p:cNvSpPr/>
          <p:nvPr/>
        </p:nvSpPr>
        <p:spPr>
          <a:xfrm>
            <a:off x="7902948" y="2270063"/>
            <a:ext cx="3079947" cy="901388"/>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Cambria" panose="02040503050406030204" pitchFamily="18" charset="0"/>
                <a:ea typeface="Cambria" panose="02040503050406030204" pitchFamily="18" charset="0"/>
              </a:rPr>
              <a:t>đan</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sọt</a:t>
            </a:r>
            <a:endParaRPr lang="en-US" sz="4000" b="1" dirty="0">
              <a:solidFill>
                <a:schemeClr val="bg1"/>
              </a:solidFill>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id="{4FD7A861-9714-2E2B-9234-0F049E034147}"/>
              </a:ext>
            </a:extLst>
          </p:cNvPr>
          <p:cNvSpPr/>
          <p:nvPr/>
        </p:nvSpPr>
        <p:spPr>
          <a:xfrm>
            <a:off x="2641797" y="3715140"/>
            <a:ext cx="3079947" cy="901388"/>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Cambria" panose="02040503050406030204" pitchFamily="18" charset="0"/>
                <a:ea typeface="Cambria" panose="02040503050406030204" pitchFamily="18" charset="0"/>
              </a:rPr>
              <a:t>binh</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thư</a:t>
            </a:r>
            <a:endParaRPr lang="en-US" sz="4000" b="1" dirty="0">
              <a:solidFill>
                <a:schemeClr val="bg1"/>
              </a:solidFill>
              <a:latin typeface="Cambria" panose="02040503050406030204" pitchFamily="18" charset="0"/>
              <a:ea typeface="Cambria" panose="02040503050406030204" pitchFamily="18" charset="0"/>
            </a:endParaRPr>
          </a:p>
        </p:txBody>
      </p:sp>
      <p:sp>
        <p:nvSpPr>
          <p:cNvPr id="22" name="Rectangle: Rounded Corners 21">
            <a:extLst>
              <a:ext uri="{FF2B5EF4-FFF2-40B4-BE49-F238E27FC236}">
                <a16:creationId xmlns:a16="http://schemas.microsoft.com/office/drawing/2014/main" id="{2B42FA5C-42D3-F466-679A-7BEB1DCBC52C}"/>
              </a:ext>
            </a:extLst>
          </p:cNvPr>
          <p:cNvSpPr/>
          <p:nvPr/>
        </p:nvSpPr>
        <p:spPr>
          <a:xfrm>
            <a:off x="6362974" y="3715140"/>
            <a:ext cx="3079947" cy="901388"/>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Cambria" panose="02040503050406030204" pitchFamily="18" charset="0"/>
                <a:ea typeface="Cambria" panose="02040503050406030204" pitchFamily="18" charset="0"/>
              </a:rPr>
              <a:t>kiệt</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xuất</a:t>
            </a:r>
            <a:endParaRPr lang="en-US" sz="4000" b="1" dirty="0">
              <a:solidFill>
                <a:schemeClr val="bg1"/>
              </a:solidFill>
              <a:latin typeface="Cambria" panose="02040503050406030204" pitchFamily="18" charset="0"/>
              <a:ea typeface="Cambria" panose="02040503050406030204" pitchFamily="18" charset="0"/>
            </a:endParaRPr>
          </a:p>
        </p:txBody>
      </p:sp>
      <p:sp>
        <p:nvSpPr>
          <p:cNvPr id="23" name="Rectangle: Rounded Corners 22">
            <a:extLst>
              <a:ext uri="{FF2B5EF4-FFF2-40B4-BE49-F238E27FC236}">
                <a16:creationId xmlns:a16="http://schemas.microsoft.com/office/drawing/2014/main" id="{DD896A86-BD22-7F2D-8E15-11A82E3AD83D}"/>
              </a:ext>
            </a:extLst>
          </p:cNvPr>
          <p:cNvSpPr/>
          <p:nvPr/>
        </p:nvSpPr>
        <p:spPr>
          <a:xfrm>
            <a:off x="3192051" y="5108430"/>
            <a:ext cx="6168603" cy="901388"/>
          </a:xfrm>
          <a:prstGeom prst="roundRect">
            <a:avLst/>
          </a:prstGeom>
          <a:solidFill>
            <a:srgbClr val="745E59"/>
          </a:solid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Cambria" panose="02040503050406030204" pitchFamily="18" charset="0"/>
                <a:ea typeface="Cambria" panose="02040503050406030204" pitchFamily="18" charset="0"/>
              </a:rPr>
              <a:t>bách</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chiến</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bách</a:t>
            </a:r>
            <a:r>
              <a:rPr lang="en-US" sz="4000" b="1" dirty="0">
                <a:solidFill>
                  <a:schemeClr val="bg1"/>
                </a:solidFill>
                <a:latin typeface="Cambria" panose="02040503050406030204" pitchFamily="18" charset="0"/>
                <a:ea typeface="Cambria" panose="02040503050406030204" pitchFamily="18" charset="0"/>
              </a:rPr>
              <a:t> </a:t>
            </a:r>
            <a:r>
              <a:rPr lang="en-US" sz="4000" b="1" dirty="0" err="1">
                <a:solidFill>
                  <a:schemeClr val="bg1"/>
                </a:solidFill>
                <a:latin typeface="Cambria" panose="02040503050406030204" pitchFamily="18" charset="0"/>
                <a:ea typeface="Cambria" panose="02040503050406030204" pitchFamily="18" charset="0"/>
              </a:rPr>
              <a:t>thắng</a:t>
            </a:r>
            <a:endParaRPr lang="en-US" sz="4000" b="1" dirty="0">
              <a:solidFill>
                <a:schemeClr val="bg1"/>
              </a:solidFill>
              <a:latin typeface="Cambria" panose="02040503050406030204" pitchFamily="18" charset="0"/>
              <a:ea typeface="Cambria" panose="02040503050406030204" pitchFamily="18" charset="0"/>
            </a:endParaRPr>
          </a:p>
        </p:txBody>
      </p:sp>
      <p:pic>
        <p:nvPicPr>
          <p:cNvPr id="24" name="Picture 23">
            <a:extLst>
              <a:ext uri="{FF2B5EF4-FFF2-40B4-BE49-F238E27FC236}">
                <a16:creationId xmlns:a16="http://schemas.microsoft.com/office/drawing/2014/main" id="{99166348-F611-4820-4FAE-D00EDB9B3453}"/>
              </a:ext>
            </a:extLst>
          </p:cNvPr>
          <p:cNvPicPr>
            <a:picLocks noChangeAspect="1"/>
          </p:cNvPicPr>
          <p:nvPr/>
        </p:nvPicPr>
        <p:blipFill>
          <a:blip r:embed="rId6"/>
          <a:stretch>
            <a:fillRect/>
          </a:stretch>
        </p:blipFill>
        <p:spPr>
          <a:xfrm>
            <a:off x="2600919" y="492659"/>
            <a:ext cx="6511092" cy="19265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7" name="Freeform 15">
            <a:extLst>
              <a:ext uri="{FF2B5EF4-FFF2-40B4-BE49-F238E27FC236}">
                <a16:creationId xmlns:a16="http://schemas.microsoft.com/office/drawing/2014/main" id="{7852897F-8637-8A0F-658E-ECD137B8AB44}"/>
              </a:ext>
            </a:extLst>
          </p:cNvPr>
          <p:cNvSpPr/>
          <p:nvPr/>
        </p:nvSpPr>
        <p:spPr>
          <a:xfrm>
            <a:off x="9793071" y="387360"/>
            <a:ext cx="2286019" cy="2168861"/>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8" name="Rectangle: Rounded Corners 17">
            <a:extLst>
              <a:ext uri="{FF2B5EF4-FFF2-40B4-BE49-F238E27FC236}">
                <a16:creationId xmlns:a16="http://schemas.microsoft.com/office/drawing/2014/main" id="{DC4454BE-C69E-1194-EF4E-B6D6A48C8552}"/>
              </a:ext>
            </a:extLst>
          </p:cNvPr>
          <p:cNvSpPr/>
          <p:nvPr/>
        </p:nvSpPr>
        <p:spPr>
          <a:xfrm>
            <a:off x="597427" y="2691631"/>
            <a:ext cx="10997146" cy="2462289"/>
          </a:xfrm>
          <a:prstGeom prst="roundRect">
            <a:avLst/>
          </a:prstGeom>
          <a:solidFill>
            <a:srgbClr val="AB9685"/>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000" b="1" dirty="0">
                <a:solidFill>
                  <a:schemeClr val="tx1"/>
                </a:solidFill>
                <a:latin typeface="Cambria" panose="02040503050406030204" pitchFamily="18" charset="0"/>
                <a:ea typeface="Cambria" panose="02040503050406030204" pitchFamily="18" charset="0"/>
              </a:rPr>
              <a:t>Quân lính đi trước dẹp đường,/ chiêng,/ trống,/ loa,/ kèn huyên náo,/ vậy mà/ chàng trai vẫn mải mê đan sọt /  không hề hay biết.</a:t>
            </a:r>
            <a:endParaRPr lang="en-US" sz="4000" b="1" dirty="0">
              <a:solidFill>
                <a:schemeClr val="tx1"/>
              </a:solidFill>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DCD01D4A-E21C-8DF5-C459-84F161D95E53}"/>
              </a:ext>
            </a:extLst>
          </p:cNvPr>
          <p:cNvPicPr>
            <a:picLocks noChangeAspect="1"/>
          </p:cNvPicPr>
          <p:nvPr/>
        </p:nvPicPr>
        <p:blipFill>
          <a:blip r:embed="rId6"/>
          <a:stretch>
            <a:fillRect/>
          </a:stretch>
        </p:blipFill>
        <p:spPr>
          <a:xfrm>
            <a:off x="2329977" y="1070286"/>
            <a:ext cx="7151228" cy="1926503"/>
          </a:xfrm>
          <a:prstGeom prst="rect">
            <a:avLst/>
          </a:prstGeom>
        </p:spPr>
      </p:pic>
    </p:spTree>
    <p:extLst>
      <p:ext uri="{BB962C8B-B14F-4D97-AF65-F5344CB8AC3E}">
        <p14:creationId xmlns:p14="http://schemas.microsoft.com/office/powerpoint/2010/main" val="3282880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pic>
        <p:nvPicPr>
          <p:cNvPr id="20" name="Picture 19">
            <a:extLst>
              <a:ext uri="{FF2B5EF4-FFF2-40B4-BE49-F238E27FC236}">
                <a16:creationId xmlns:a16="http://schemas.microsoft.com/office/drawing/2014/main" id="{0AD4384A-6A1B-7EEA-5EAD-93E0F399F4C0}"/>
              </a:ext>
            </a:extLst>
          </p:cNvPr>
          <p:cNvPicPr>
            <a:picLocks noChangeAspect="1"/>
          </p:cNvPicPr>
          <p:nvPr/>
        </p:nvPicPr>
        <p:blipFill>
          <a:blip r:embed="rId4"/>
          <a:stretch>
            <a:fillRect/>
          </a:stretch>
        </p:blipFill>
        <p:spPr>
          <a:xfrm>
            <a:off x="1166318" y="1861864"/>
            <a:ext cx="10154194" cy="4508515"/>
          </a:xfrm>
          <a:prstGeom prst="rect">
            <a:avLst/>
          </a:prstGeom>
        </p:spPr>
      </p:pic>
      <p:pic>
        <p:nvPicPr>
          <p:cNvPr id="17" name="Picture 16">
            <a:extLst>
              <a:ext uri="{FF2B5EF4-FFF2-40B4-BE49-F238E27FC236}">
                <a16:creationId xmlns:a16="http://schemas.microsoft.com/office/drawing/2014/main" id="{D0754311-6820-9F0F-62DD-91DDB1FECE36}"/>
              </a:ext>
            </a:extLst>
          </p:cNvPr>
          <p:cNvPicPr>
            <a:picLocks noChangeAspect="1"/>
          </p:cNvPicPr>
          <p:nvPr/>
        </p:nvPicPr>
        <p:blipFill>
          <a:blip r:embed="rId5"/>
          <a:stretch>
            <a:fillRect/>
          </a:stretch>
        </p:blipFill>
        <p:spPr>
          <a:xfrm>
            <a:off x="666174" y="487621"/>
            <a:ext cx="10784759" cy="1780186"/>
          </a:xfrm>
          <a:prstGeom prst="rect">
            <a:avLst/>
          </a:prstGeom>
        </p:spPr>
      </p:pic>
    </p:spTree>
    <p:extLst>
      <p:ext uri="{BB962C8B-B14F-4D97-AF65-F5344CB8AC3E}">
        <p14:creationId xmlns:p14="http://schemas.microsoft.com/office/powerpoint/2010/main" val="3895862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8" name="Rectangle 17">
            <a:extLst>
              <a:ext uri="{FF2B5EF4-FFF2-40B4-BE49-F238E27FC236}">
                <a16:creationId xmlns:a16="http://schemas.microsoft.com/office/drawing/2014/main" id="{0CF41105-BAA8-9CCB-7543-7C14DF912911}"/>
              </a:ext>
            </a:extLst>
          </p:cNvPr>
          <p:cNvSpPr/>
          <p:nvPr/>
        </p:nvSpPr>
        <p:spPr>
          <a:xfrm>
            <a:off x="556466" y="1391434"/>
            <a:ext cx="11065566" cy="1123406"/>
          </a:xfrm>
          <a:prstGeom prst="rect">
            <a:avLst/>
          </a:prstGeom>
          <a:solidFill>
            <a:srgbClr val="FFF6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7A7FC6F5-AE2A-52EF-6BEF-B5AEA165F066}"/>
              </a:ext>
            </a:extLst>
          </p:cNvPr>
          <p:cNvSpPr/>
          <p:nvPr/>
        </p:nvSpPr>
        <p:spPr>
          <a:xfrm>
            <a:off x="582153" y="2512478"/>
            <a:ext cx="11034871" cy="329737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
            <a:extLst>
              <a:ext uri="{FF2B5EF4-FFF2-40B4-BE49-F238E27FC236}">
                <a16:creationId xmlns:a16="http://schemas.microsoft.com/office/drawing/2014/main" id="{9BC71D01-2C17-AA4F-FD89-7A5340E42DAC}"/>
              </a:ext>
            </a:extLst>
          </p:cNvPr>
          <p:cNvSpPr>
            <a:spLocks noChangeArrowheads="1"/>
          </p:cNvSpPr>
          <p:nvPr/>
        </p:nvSpPr>
        <p:spPr bwMode="auto">
          <a:xfrm>
            <a:off x="569967" y="1341722"/>
            <a:ext cx="1105206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Phạm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Ngũ</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Lão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là</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một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danh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tướng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đời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nhà</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sinh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ra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trong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một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gia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đình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dân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nghèo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ở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làng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Phù</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Ủng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Từ</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nhỏ</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đã</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nổi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tiếng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minh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văn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võ</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song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toàn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chí</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khí</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khác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thường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a:t>
            </a:r>
            <a:endParaRPr kumimoji="0" lang="en-US" alt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Một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hôm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Phạm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Ngũ</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Lão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ngồi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bên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vệ</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đường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đan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sọt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ngờ</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Hưng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Đạo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quân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tập</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trận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ngang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qua.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Quân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lính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trước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dẹp</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đường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chiêng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trống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loa,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kèn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huyền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não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vậy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mà</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chàng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trai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vẫn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mải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mê</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đan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sọt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hề</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hay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biết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Một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người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lính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dẹp</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đường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tức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giận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lấy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giáo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đâm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vào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đùi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chàng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trai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máu</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chảy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nhưng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chàng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vẫn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ngồi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yên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Đến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lúc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ngựa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của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Hưng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Đạo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qua,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chàng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trai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như</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mới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sực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tỉnh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vội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đứng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dậy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vái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chào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Hưng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Đạo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hỏi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a:t>
            </a:r>
            <a:endParaRPr kumimoji="0" lang="en-US" alt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Nhà</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ngươi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bị</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giáo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đâm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như</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thế</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mà</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thấy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đau</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sao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a:t>
            </a:r>
            <a:endParaRPr kumimoji="0" lang="en-US" alt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Phạm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Ngũ</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Lão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kính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cẩn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thưa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Thưa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đức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thần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mải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nghĩ</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mấy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câu</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trong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binh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thư</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nên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biết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có</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quân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của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đức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qua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đây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xin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ngài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xá</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tội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a:t>
            </a:r>
            <a:endParaRPr kumimoji="0" lang="en-US" alt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0" name="Picture 19">
            <a:extLst>
              <a:ext uri="{FF2B5EF4-FFF2-40B4-BE49-F238E27FC236}">
                <a16:creationId xmlns:a16="http://schemas.microsoft.com/office/drawing/2014/main" id="{F8556BA5-D93A-9E27-6AAE-88436AAA8357}"/>
              </a:ext>
            </a:extLst>
          </p:cNvPr>
          <p:cNvPicPr>
            <a:picLocks noChangeAspect="1"/>
          </p:cNvPicPr>
          <p:nvPr/>
        </p:nvPicPr>
        <p:blipFill>
          <a:blip r:embed="rId4"/>
          <a:stretch>
            <a:fillRect/>
          </a:stretch>
        </p:blipFill>
        <p:spPr>
          <a:xfrm>
            <a:off x="440730" y="640552"/>
            <a:ext cx="10784759" cy="1072989"/>
          </a:xfrm>
          <a:prstGeom prst="rect">
            <a:avLst/>
          </a:prstGeom>
        </p:spPr>
      </p:pic>
    </p:spTree>
    <p:extLst>
      <p:ext uri="{BB962C8B-B14F-4D97-AF65-F5344CB8AC3E}">
        <p14:creationId xmlns:p14="http://schemas.microsoft.com/office/powerpoint/2010/main" val="3125309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8" name="Rectangle 17">
            <a:extLst>
              <a:ext uri="{FF2B5EF4-FFF2-40B4-BE49-F238E27FC236}">
                <a16:creationId xmlns:a16="http://schemas.microsoft.com/office/drawing/2014/main" id="{6EDF0CA5-A365-54B7-910C-195568A49C06}"/>
              </a:ext>
            </a:extLst>
          </p:cNvPr>
          <p:cNvSpPr/>
          <p:nvPr/>
        </p:nvSpPr>
        <p:spPr>
          <a:xfrm>
            <a:off x="492176" y="1446200"/>
            <a:ext cx="11065566" cy="112340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0CAB11B1-F9A6-1302-A29A-D18CE203F859}"/>
              </a:ext>
            </a:extLst>
          </p:cNvPr>
          <p:cNvSpPr/>
          <p:nvPr/>
        </p:nvSpPr>
        <p:spPr>
          <a:xfrm>
            <a:off x="509164" y="2595097"/>
            <a:ext cx="11034871" cy="1750028"/>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3E15D4B0-5A6A-55CD-BCB0-4828D3D49D45}"/>
              </a:ext>
            </a:extLst>
          </p:cNvPr>
          <p:cNvSpPr/>
          <p:nvPr/>
        </p:nvSpPr>
        <p:spPr>
          <a:xfrm>
            <a:off x="521284" y="4399786"/>
            <a:ext cx="11034871" cy="74698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
            <a:extLst>
              <a:ext uri="{FF2B5EF4-FFF2-40B4-BE49-F238E27FC236}">
                <a16:creationId xmlns:a16="http://schemas.microsoft.com/office/drawing/2014/main" id="{9BC71D01-2C17-AA4F-FD89-7A5340E42DAC}"/>
              </a:ext>
            </a:extLst>
          </p:cNvPr>
          <p:cNvSpPr>
            <a:spLocks noChangeArrowheads="1"/>
          </p:cNvSpPr>
          <p:nvPr/>
        </p:nvSpPr>
        <p:spPr bwMode="auto">
          <a:xfrm>
            <a:off x="583468" y="1411722"/>
            <a:ext cx="1105206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 Hưng Đạo hỏi mấy câu về binh thư thì thấy Phạm Ngũ Lão ứng đáp rất trôi chảy. Trần Hưng Đạo cảm mến, biết là hiền tài, sai người lấy thuốc đắp vết thương cho ông rồi mời ông về kinh đô.</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Được khổ luyện ở kinh đô, tài năng của Phạm Ngũ Lão dẫn được bộc lộ. Ông trở thành một vị tướng kiệt xuất, lập được nhiều chiến công. Đặc biệt, ông chỉ huy binh sĩ hai lần đánh tan giặc Nguyên. Uy danh của ông khiến kẻ thù vô cùng khiếp sợ và khâm phục. Chúng gọi ông là “viên hổ tướng họ Phạm". Khi đó, ông mới ngoài 30 tuổi.</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Về sau, ông còn được giao chỉ huy nhiều trận đánh. Trận đánh nào ông cũng giành chiến thắng n</a:t>
            </a:r>
            <a:r>
              <a:rPr lang="en-US" altLang="en-US" sz="2400" dirty="0">
                <a:solidFill>
                  <a:srgbClr val="000000"/>
                </a:solidFill>
                <a:latin typeface="Cambria" panose="02040503050406030204" pitchFamily="18" charset="0"/>
                <a:ea typeface="Cambria" panose="02040503050406030204" pitchFamily="18" charset="0"/>
                <a:cs typeface="Open Sans" panose="020B0606030504020204" pitchFamily="34" charset="0"/>
              </a:rPr>
              <a:t>ê</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 được gọi là “vị tướng bách chiến bách thắng”.</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vi-VN" altLang="en-US" sz="24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(Phan Sơn tổng hợp)</a:t>
            </a:r>
            <a:endParaRPr kumimoji="0" lang="en-US" altLang="en-US" sz="2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1" name="Picture 20">
            <a:extLst>
              <a:ext uri="{FF2B5EF4-FFF2-40B4-BE49-F238E27FC236}">
                <a16:creationId xmlns:a16="http://schemas.microsoft.com/office/drawing/2014/main" id="{3A2B1C0C-EBBC-6727-3142-69EA84153FDA}"/>
              </a:ext>
            </a:extLst>
          </p:cNvPr>
          <p:cNvPicPr>
            <a:picLocks noChangeAspect="1"/>
          </p:cNvPicPr>
          <p:nvPr/>
        </p:nvPicPr>
        <p:blipFill>
          <a:blip r:embed="rId4"/>
          <a:stretch>
            <a:fillRect/>
          </a:stretch>
        </p:blipFill>
        <p:spPr>
          <a:xfrm>
            <a:off x="556467" y="615568"/>
            <a:ext cx="10784759" cy="1072989"/>
          </a:xfrm>
          <a:prstGeom prst="rect">
            <a:avLst/>
          </a:prstGeom>
        </p:spPr>
      </p:pic>
    </p:spTree>
    <p:extLst>
      <p:ext uri="{BB962C8B-B14F-4D97-AF65-F5344CB8AC3E}">
        <p14:creationId xmlns:p14="http://schemas.microsoft.com/office/powerpoint/2010/main" val="2579391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8101" y="-424937"/>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7" name="Rectangle: Rounded Corners 16">
            <a:extLst>
              <a:ext uri="{FF2B5EF4-FFF2-40B4-BE49-F238E27FC236}">
                <a16:creationId xmlns:a16="http://schemas.microsoft.com/office/drawing/2014/main" id="{F73000D0-9270-874F-15D8-AF85E899BAF2}"/>
              </a:ext>
            </a:extLst>
          </p:cNvPr>
          <p:cNvSpPr/>
          <p:nvPr/>
        </p:nvSpPr>
        <p:spPr>
          <a:xfrm>
            <a:off x="925182" y="2250820"/>
            <a:ext cx="4079028" cy="1245033"/>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Phạm</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Ngũ</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Lão</a:t>
            </a:r>
            <a:r>
              <a:rPr lang="en-US" sz="3600" b="1" dirty="0">
                <a:solidFill>
                  <a:schemeClr val="tx1"/>
                </a:solidFill>
                <a:latin typeface="Cambria" panose="02040503050406030204" pitchFamily="18" charset="0"/>
                <a:ea typeface="Cambria" panose="02040503050406030204" pitchFamily="18" charset="0"/>
              </a:rPr>
              <a:t> </a:t>
            </a:r>
          </a:p>
          <a:p>
            <a:pPr algn="ctr"/>
            <a:r>
              <a:rPr lang="en-US" sz="3600" b="1" i="0" dirty="0">
                <a:solidFill>
                  <a:srgbClr val="000000"/>
                </a:solidFill>
                <a:effectLst/>
                <a:latin typeface="Cambria" panose="02040503050406030204" pitchFamily="18" charset="0"/>
                <a:ea typeface="Cambria" panose="02040503050406030204" pitchFamily="18" charset="0"/>
              </a:rPr>
              <a:t> (1255 – 1320): </a:t>
            </a:r>
            <a:r>
              <a:rPr lang="en-US" sz="3600" b="1" dirty="0">
                <a:solidFill>
                  <a:schemeClr val="tx1"/>
                </a:solidFill>
                <a:latin typeface="Cambria" panose="02040503050406030204" pitchFamily="18" charset="0"/>
                <a:ea typeface="Cambria" panose="02040503050406030204" pitchFamily="18" charset="0"/>
              </a:rPr>
              <a:t> </a:t>
            </a:r>
          </a:p>
        </p:txBody>
      </p:sp>
      <p:sp>
        <p:nvSpPr>
          <p:cNvPr id="19" name="TextBox 18">
            <a:extLst>
              <a:ext uri="{FF2B5EF4-FFF2-40B4-BE49-F238E27FC236}">
                <a16:creationId xmlns:a16="http://schemas.microsoft.com/office/drawing/2014/main" id="{B8673A40-DF8B-A6B9-224D-2BD342357B59}"/>
              </a:ext>
            </a:extLst>
          </p:cNvPr>
          <p:cNvSpPr txBox="1"/>
          <p:nvPr/>
        </p:nvSpPr>
        <p:spPr>
          <a:xfrm>
            <a:off x="567198" y="3616404"/>
            <a:ext cx="5104805" cy="2620636"/>
          </a:xfrm>
          <a:prstGeom prst="rect">
            <a:avLst/>
          </a:prstGeom>
          <a:noFill/>
        </p:spPr>
        <p:txBody>
          <a:bodyPr wrap="square">
            <a:spAutoFit/>
          </a:bodyPr>
          <a:lstStyle/>
          <a:p>
            <a:pPr algn="just"/>
            <a:r>
              <a:rPr lang="en-US" sz="4000" b="0" i="0" dirty="0">
                <a:solidFill>
                  <a:srgbClr val="000000"/>
                </a:solidFill>
                <a:effectLst/>
                <a:latin typeface="Cambria" panose="02040503050406030204" pitchFamily="18" charset="0"/>
                <a:ea typeface="Cambria" panose="02040503050406030204" pitchFamily="18" charset="0"/>
              </a:rPr>
              <a:t>N</a:t>
            </a:r>
            <a:r>
              <a:rPr lang="vi-VN" sz="4000" b="0" i="0" dirty="0">
                <a:solidFill>
                  <a:srgbClr val="000000"/>
                </a:solidFill>
                <a:effectLst/>
                <a:latin typeface="Cambria" panose="02040503050406030204" pitchFamily="18" charset="0"/>
                <a:ea typeface="Cambria" panose="02040503050406030204" pitchFamily="18" charset="0"/>
              </a:rPr>
              <a:t>gười làng Phù Ủng, huyện Đường Hào, nay thuộc huyện Ấn Thi, tỉnh Hưng Yên.</a:t>
            </a:r>
            <a:endParaRPr lang="en-US" sz="4000" dirty="0">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3356E690-AB3D-5D6C-C408-915D92F3654C}"/>
              </a:ext>
            </a:extLst>
          </p:cNvPr>
          <p:cNvPicPr>
            <a:picLocks noChangeAspect="1"/>
          </p:cNvPicPr>
          <p:nvPr/>
        </p:nvPicPr>
        <p:blipFill rotWithShape="1">
          <a:blip r:embed="rId4"/>
          <a:srcRect l="9793"/>
          <a:stretch/>
        </p:blipFill>
        <p:spPr>
          <a:xfrm>
            <a:off x="5895461" y="1769359"/>
            <a:ext cx="5549307" cy="4467681"/>
          </a:xfrm>
          <a:prstGeom prst="rect">
            <a:avLst/>
          </a:prstGeom>
        </p:spPr>
      </p:pic>
      <p:pic>
        <p:nvPicPr>
          <p:cNvPr id="18" name="Picture 17">
            <a:extLst>
              <a:ext uri="{FF2B5EF4-FFF2-40B4-BE49-F238E27FC236}">
                <a16:creationId xmlns:a16="http://schemas.microsoft.com/office/drawing/2014/main" id="{538E39FE-A9DC-D6DA-2183-409ED584534E}"/>
              </a:ext>
            </a:extLst>
          </p:cNvPr>
          <p:cNvPicPr>
            <a:picLocks noChangeAspect="1"/>
          </p:cNvPicPr>
          <p:nvPr/>
        </p:nvPicPr>
        <p:blipFill>
          <a:blip r:embed="rId5"/>
          <a:stretch>
            <a:fillRect/>
          </a:stretch>
        </p:blipFill>
        <p:spPr>
          <a:xfrm>
            <a:off x="2309767" y="376859"/>
            <a:ext cx="6724471" cy="1926503"/>
          </a:xfrm>
          <a:prstGeom prst="rect">
            <a:avLst/>
          </a:prstGeom>
        </p:spPr>
      </p:pic>
    </p:spTree>
    <p:extLst>
      <p:ext uri="{BB962C8B-B14F-4D97-AF65-F5344CB8AC3E}">
        <p14:creationId xmlns:p14="http://schemas.microsoft.com/office/powerpoint/2010/main" val="2334952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6" name="Rectangle: Rounded Corners 15">
            <a:extLst>
              <a:ext uri="{FF2B5EF4-FFF2-40B4-BE49-F238E27FC236}">
                <a16:creationId xmlns:a16="http://schemas.microsoft.com/office/drawing/2014/main" id="{772EF9A9-FB5F-9368-DD18-7011200198EC}"/>
              </a:ext>
            </a:extLst>
          </p:cNvPr>
          <p:cNvSpPr/>
          <p:nvPr/>
        </p:nvSpPr>
        <p:spPr>
          <a:xfrm>
            <a:off x="934125" y="1931805"/>
            <a:ext cx="4079028" cy="1245033"/>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Trần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Hưng</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Đạo</a:t>
            </a:r>
            <a:endParaRPr lang="en-US" sz="3600" b="1" dirty="0">
              <a:solidFill>
                <a:schemeClr val="tx1"/>
              </a:solidFill>
              <a:latin typeface="Cambria" panose="02040503050406030204" pitchFamily="18" charset="0"/>
              <a:ea typeface="Cambria" panose="02040503050406030204" pitchFamily="18" charset="0"/>
            </a:endParaRPr>
          </a:p>
          <a:p>
            <a:pPr algn="ctr"/>
            <a:r>
              <a:rPr lang="en-US" sz="3600" b="1" i="0" dirty="0">
                <a:solidFill>
                  <a:srgbClr val="000000"/>
                </a:solidFill>
                <a:effectLst/>
                <a:latin typeface="Cambria" panose="02040503050406030204" pitchFamily="18" charset="0"/>
                <a:ea typeface="Cambria" panose="02040503050406030204" pitchFamily="18" charset="0"/>
              </a:rPr>
              <a:t> (1231 – 1300): </a:t>
            </a:r>
            <a:r>
              <a:rPr lang="en-US" sz="3600" b="1" dirty="0">
                <a:solidFill>
                  <a:schemeClr val="tx1"/>
                </a:solidFill>
                <a:latin typeface="Cambria" panose="02040503050406030204" pitchFamily="18" charset="0"/>
                <a:ea typeface="Cambria" panose="02040503050406030204" pitchFamily="18" charset="0"/>
              </a:rPr>
              <a:t> </a:t>
            </a:r>
          </a:p>
        </p:txBody>
      </p:sp>
      <p:sp>
        <p:nvSpPr>
          <p:cNvPr id="17" name="TextBox 16">
            <a:extLst>
              <a:ext uri="{FF2B5EF4-FFF2-40B4-BE49-F238E27FC236}">
                <a16:creationId xmlns:a16="http://schemas.microsoft.com/office/drawing/2014/main" id="{1FFBAD2C-8E5D-947C-86EE-0927AF4596EE}"/>
              </a:ext>
            </a:extLst>
          </p:cNvPr>
          <p:cNvSpPr txBox="1"/>
          <p:nvPr/>
        </p:nvSpPr>
        <p:spPr>
          <a:xfrm>
            <a:off x="576141" y="3297389"/>
            <a:ext cx="5104805" cy="3170099"/>
          </a:xfrm>
          <a:prstGeom prst="rect">
            <a:avLst/>
          </a:prstGeom>
          <a:noFill/>
        </p:spPr>
        <p:txBody>
          <a:bodyPr wrap="square">
            <a:spAutoFit/>
          </a:bodyPr>
          <a:lstStyle/>
          <a:p>
            <a:pPr algn="just"/>
            <a:r>
              <a:rPr lang="en-US" sz="4000" b="0" i="0" dirty="0">
                <a:solidFill>
                  <a:srgbClr val="000000"/>
                </a:solidFill>
                <a:effectLst/>
                <a:latin typeface="Cambria" panose="02040503050406030204" pitchFamily="18" charset="0"/>
                <a:ea typeface="Cambria" panose="02040503050406030204" pitchFamily="18" charset="0"/>
              </a:rPr>
              <a:t>T</a:t>
            </a:r>
            <a:r>
              <a:rPr lang="vi-VN" sz="4000" b="0" i="0" dirty="0">
                <a:solidFill>
                  <a:srgbClr val="000000"/>
                </a:solidFill>
                <a:effectLst/>
                <a:latin typeface="Cambria" panose="02040503050406030204" pitchFamily="18" charset="0"/>
                <a:ea typeface="Cambria" panose="02040503050406030204" pitchFamily="18" charset="0"/>
              </a:rPr>
              <a:t>ên thật là Trần Quốc Tuấn, tước hiệu Hưng Đạo Đại Vương, nhà chính trị, nhà quân sự kiệt xuất thời Trần.</a:t>
            </a:r>
            <a:endParaRPr lang="en-US" sz="4000" dirty="0">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09BCBF00-6C34-254A-6228-181158607085}"/>
              </a:ext>
            </a:extLst>
          </p:cNvPr>
          <p:cNvPicPr>
            <a:picLocks noChangeAspect="1"/>
          </p:cNvPicPr>
          <p:nvPr/>
        </p:nvPicPr>
        <p:blipFill>
          <a:blip r:embed="rId4"/>
          <a:stretch>
            <a:fillRect/>
          </a:stretch>
        </p:blipFill>
        <p:spPr>
          <a:xfrm>
            <a:off x="2733764" y="407634"/>
            <a:ext cx="6724471" cy="1926503"/>
          </a:xfrm>
          <a:prstGeom prst="rect">
            <a:avLst/>
          </a:prstGeom>
        </p:spPr>
      </p:pic>
      <p:pic>
        <p:nvPicPr>
          <p:cNvPr id="2050" name="Picture 2" descr="Trần Hưng Đạo gác thù riêng, dốc lòng vì nước - HOÀNG THÀNH THĂNG LONG">
            <a:extLst>
              <a:ext uri="{FF2B5EF4-FFF2-40B4-BE49-F238E27FC236}">
                <a16:creationId xmlns:a16="http://schemas.microsoft.com/office/drawing/2014/main" id="{2A2CD37A-6654-D83C-9D37-296115B4A8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6838" y="1869938"/>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62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6" name="Rectangle: Rounded Corners 15">
            <a:extLst>
              <a:ext uri="{FF2B5EF4-FFF2-40B4-BE49-F238E27FC236}">
                <a16:creationId xmlns:a16="http://schemas.microsoft.com/office/drawing/2014/main" id="{AD1ACDBC-7EBA-43C3-B10F-47B03B20F751}"/>
              </a:ext>
            </a:extLst>
          </p:cNvPr>
          <p:cNvSpPr/>
          <p:nvPr/>
        </p:nvSpPr>
        <p:spPr>
          <a:xfrm>
            <a:off x="934125" y="1931806"/>
            <a:ext cx="2762664" cy="1000206"/>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Cambria" panose="02040503050406030204" pitchFamily="18" charset="0"/>
                <a:ea typeface="Cambria" panose="02040503050406030204" pitchFamily="18" charset="0"/>
              </a:rPr>
              <a:t>Binh </a:t>
            </a:r>
            <a:r>
              <a:rPr lang="en-US" sz="3600" b="1" dirty="0" err="1">
                <a:solidFill>
                  <a:schemeClr val="tx1"/>
                </a:solidFill>
                <a:latin typeface="Cambria" panose="02040503050406030204" pitchFamily="18" charset="0"/>
                <a:ea typeface="Cambria" panose="02040503050406030204" pitchFamily="18" charset="0"/>
              </a:rPr>
              <a:t>thư</a:t>
            </a:r>
            <a:r>
              <a:rPr lang="en-US" sz="3600" b="1" dirty="0">
                <a:solidFill>
                  <a:schemeClr val="tx1"/>
                </a:solidFill>
                <a:latin typeface="Cambria" panose="02040503050406030204" pitchFamily="18" charset="0"/>
                <a:ea typeface="Cambria" panose="02040503050406030204" pitchFamily="18" charset="0"/>
              </a:rPr>
              <a:t>:</a:t>
            </a:r>
          </a:p>
        </p:txBody>
      </p:sp>
      <p:sp>
        <p:nvSpPr>
          <p:cNvPr id="17" name="TextBox 16">
            <a:extLst>
              <a:ext uri="{FF2B5EF4-FFF2-40B4-BE49-F238E27FC236}">
                <a16:creationId xmlns:a16="http://schemas.microsoft.com/office/drawing/2014/main" id="{AA7E7658-910C-262A-CD26-23AE8145542D}"/>
              </a:ext>
            </a:extLst>
          </p:cNvPr>
          <p:cNvSpPr txBox="1"/>
          <p:nvPr/>
        </p:nvSpPr>
        <p:spPr>
          <a:xfrm>
            <a:off x="3918552" y="2078226"/>
            <a:ext cx="7164566" cy="707886"/>
          </a:xfrm>
          <a:prstGeom prst="rect">
            <a:avLst/>
          </a:prstGeom>
          <a:noFill/>
        </p:spPr>
        <p:txBody>
          <a:bodyPr wrap="square">
            <a:spAutoFit/>
          </a:bodyPr>
          <a:lstStyle/>
          <a:p>
            <a:pPr algn="just"/>
            <a:r>
              <a:rPr lang="en-US" sz="4000" b="0" i="0" dirty="0" err="1">
                <a:solidFill>
                  <a:srgbClr val="000000"/>
                </a:solidFill>
                <a:effectLst/>
                <a:latin typeface="Cambria" panose="02040503050406030204" pitchFamily="18" charset="0"/>
                <a:ea typeface="Cambria" panose="02040503050406030204" pitchFamily="18" charset="0"/>
              </a:rPr>
              <a:t>Sách</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thời</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cổ</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viết</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về</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quân</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sự</a:t>
            </a:r>
            <a:r>
              <a:rPr lang="en-US" sz="4000" b="0" i="0" dirty="0">
                <a:solidFill>
                  <a:srgbClr val="000000"/>
                </a:solidFill>
                <a:effectLst/>
                <a:latin typeface="Cambria" panose="02040503050406030204" pitchFamily="18" charset="0"/>
                <a:ea typeface="Cambria" panose="02040503050406030204" pitchFamily="18" charset="0"/>
              </a:rPr>
              <a:t>.</a:t>
            </a:r>
            <a:endParaRPr lang="en-US" sz="4000" dirty="0">
              <a:latin typeface="Cambria" panose="02040503050406030204" pitchFamily="18" charset="0"/>
              <a:ea typeface="Cambria" panose="02040503050406030204" pitchFamily="18" charset="0"/>
            </a:endParaRPr>
          </a:p>
        </p:txBody>
      </p:sp>
      <p:pic>
        <p:nvPicPr>
          <p:cNvPr id="18" name="Picture 17">
            <a:extLst>
              <a:ext uri="{FF2B5EF4-FFF2-40B4-BE49-F238E27FC236}">
                <a16:creationId xmlns:a16="http://schemas.microsoft.com/office/drawing/2014/main" id="{8C50129E-3CC1-9C4F-4C16-4A04C87309C4}"/>
              </a:ext>
            </a:extLst>
          </p:cNvPr>
          <p:cNvPicPr>
            <a:picLocks noChangeAspect="1"/>
          </p:cNvPicPr>
          <p:nvPr/>
        </p:nvPicPr>
        <p:blipFill>
          <a:blip r:embed="rId4"/>
          <a:stretch>
            <a:fillRect/>
          </a:stretch>
        </p:blipFill>
        <p:spPr>
          <a:xfrm>
            <a:off x="2774238" y="409225"/>
            <a:ext cx="6724471" cy="1926503"/>
          </a:xfrm>
          <a:prstGeom prst="rect">
            <a:avLst/>
          </a:prstGeom>
        </p:spPr>
      </p:pic>
      <p:sp>
        <p:nvSpPr>
          <p:cNvPr id="19" name="Rectangle: Rounded Corners 18">
            <a:extLst>
              <a:ext uri="{FF2B5EF4-FFF2-40B4-BE49-F238E27FC236}">
                <a16:creationId xmlns:a16="http://schemas.microsoft.com/office/drawing/2014/main" id="{4CD69E63-A754-F389-B1A8-49578CECE494}"/>
              </a:ext>
            </a:extLst>
          </p:cNvPr>
          <p:cNvSpPr/>
          <p:nvPr/>
        </p:nvSpPr>
        <p:spPr>
          <a:xfrm>
            <a:off x="878342" y="3482250"/>
            <a:ext cx="2762664" cy="1000206"/>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Hiền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tài</a:t>
            </a:r>
            <a:r>
              <a:rPr lang="en-US" sz="3600" b="1" dirty="0">
                <a:solidFill>
                  <a:schemeClr val="tx1"/>
                </a:solidFill>
                <a:latin typeface="Cambria" panose="02040503050406030204" pitchFamily="18" charset="0"/>
                <a:ea typeface="Cambria" panose="02040503050406030204" pitchFamily="18" charset="0"/>
              </a:rPr>
              <a:t>:</a:t>
            </a:r>
          </a:p>
        </p:txBody>
      </p:sp>
      <p:sp>
        <p:nvSpPr>
          <p:cNvPr id="20" name="TextBox 19">
            <a:extLst>
              <a:ext uri="{FF2B5EF4-FFF2-40B4-BE49-F238E27FC236}">
                <a16:creationId xmlns:a16="http://schemas.microsoft.com/office/drawing/2014/main" id="{214C25D9-C620-1F58-AED2-FC1200D2C44A}"/>
              </a:ext>
            </a:extLst>
          </p:cNvPr>
          <p:cNvSpPr txBox="1"/>
          <p:nvPr/>
        </p:nvSpPr>
        <p:spPr>
          <a:xfrm>
            <a:off x="3850096" y="3552108"/>
            <a:ext cx="7164566" cy="1323439"/>
          </a:xfrm>
          <a:prstGeom prst="rect">
            <a:avLst/>
          </a:prstGeom>
          <a:noFill/>
        </p:spPr>
        <p:txBody>
          <a:bodyPr wrap="square">
            <a:spAutoFit/>
          </a:bodyPr>
          <a:lstStyle/>
          <a:p>
            <a:pPr algn="just"/>
            <a:r>
              <a:rPr lang="en-US" sz="4000" dirty="0" err="1">
                <a:solidFill>
                  <a:srgbClr val="000000"/>
                </a:solidFill>
                <a:latin typeface="Cambria" panose="02040503050406030204" pitchFamily="18" charset="0"/>
                <a:ea typeface="Cambria" panose="02040503050406030204" pitchFamily="18" charset="0"/>
              </a:rPr>
              <a:t>Người</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tài</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cao</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học</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rộng</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và</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có</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đạo</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đức</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1333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003796" y="5238550"/>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4" name="TextBox 4"/>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5400000">
            <a:off x="7089163" y="5189552"/>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7" name="TextBox 7"/>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rot="5400000">
            <a:off x="6174300" y="5238550"/>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0" name="TextBox 10"/>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731508" y="1046551"/>
            <a:ext cx="10728986" cy="4941292"/>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sp>
        <p:sp>
          <p:nvSpPr>
            <p:cNvPr id="13" name="TextBox 13"/>
            <p:cNvSpPr txBox="1"/>
            <p:nvPr/>
          </p:nvSpPr>
          <p:spPr>
            <a:xfrm>
              <a:off x="0" y="-47625"/>
              <a:ext cx="4238612" cy="199974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17" name="Picture 16">
            <a:extLst>
              <a:ext uri="{FF2B5EF4-FFF2-40B4-BE49-F238E27FC236}">
                <a16:creationId xmlns:a16="http://schemas.microsoft.com/office/drawing/2014/main" id="{526CE339-9D5D-E5D0-DEE0-EE9F63E8EFC0}"/>
              </a:ext>
            </a:extLst>
          </p:cNvPr>
          <p:cNvPicPr>
            <a:picLocks noChangeAspect="1"/>
          </p:cNvPicPr>
          <p:nvPr/>
        </p:nvPicPr>
        <p:blipFill rotWithShape="1">
          <a:blip r:embed="rId4"/>
          <a:srcRect l="-1" t="1915" r="44113"/>
          <a:stretch/>
        </p:blipFill>
        <p:spPr>
          <a:xfrm>
            <a:off x="5360421" y="1262079"/>
            <a:ext cx="5737845" cy="4549370"/>
          </a:xfrm>
          <a:prstGeom prst="rect">
            <a:avLst/>
          </a:prstGeom>
        </p:spPr>
      </p:pic>
      <p:sp>
        <p:nvSpPr>
          <p:cNvPr id="15" name="Freeform 15"/>
          <p:cNvSpPr/>
          <p:nvPr/>
        </p:nvSpPr>
        <p:spPr>
          <a:xfrm>
            <a:off x="9905981" y="-98155"/>
            <a:ext cx="2286019" cy="2168861"/>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18" name="Picture 17">
            <a:extLst>
              <a:ext uri="{FF2B5EF4-FFF2-40B4-BE49-F238E27FC236}">
                <a16:creationId xmlns:a16="http://schemas.microsoft.com/office/drawing/2014/main" id="{28E21406-0CBB-76A8-CDF8-AE1030145C81}"/>
              </a:ext>
            </a:extLst>
          </p:cNvPr>
          <p:cNvPicPr>
            <a:picLocks noChangeAspect="1"/>
          </p:cNvPicPr>
          <p:nvPr/>
        </p:nvPicPr>
        <p:blipFill>
          <a:blip r:embed="rId7"/>
          <a:stretch>
            <a:fillRect/>
          </a:stretch>
        </p:blipFill>
        <p:spPr>
          <a:xfrm>
            <a:off x="296189" y="870157"/>
            <a:ext cx="5267401" cy="5950212"/>
          </a:xfrm>
          <a:prstGeom prst="rect">
            <a:avLst/>
          </a:prstGeom>
        </p:spPr>
      </p:pic>
    </p:spTree>
    <p:extLst>
      <p:ext uri="{BB962C8B-B14F-4D97-AF65-F5344CB8AC3E}">
        <p14:creationId xmlns:p14="http://schemas.microsoft.com/office/powerpoint/2010/main" val="3872670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003796" y="5238550"/>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4" name="TextBox 4"/>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5" name="Group 5"/>
          <p:cNvGrpSpPr/>
          <p:nvPr/>
        </p:nvGrpSpPr>
        <p:grpSpPr>
          <a:xfrm rot="5400000">
            <a:off x="7089163" y="5189552"/>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7" name="TextBox 7"/>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8" name="Group 8"/>
          <p:cNvGrpSpPr/>
          <p:nvPr/>
        </p:nvGrpSpPr>
        <p:grpSpPr>
          <a:xfrm rot="5400000">
            <a:off x="6174300" y="5238550"/>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0" name="TextBox 10"/>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11" name="Group 11"/>
          <p:cNvGrpSpPr/>
          <p:nvPr/>
        </p:nvGrpSpPr>
        <p:grpSpPr>
          <a:xfrm>
            <a:off x="731508" y="1046551"/>
            <a:ext cx="10728986" cy="4941292"/>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sp>
        <p:sp>
          <p:nvSpPr>
            <p:cNvPr id="13" name="TextBox 13"/>
            <p:cNvSpPr txBox="1"/>
            <p:nvPr/>
          </p:nvSpPr>
          <p:spPr>
            <a:xfrm>
              <a:off x="0" y="-47625"/>
              <a:ext cx="4238612" cy="199974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sp>
        <p:nvSpPr>
          <p:cNvPr id="14" name="Freeform 14"/>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17" name="Picture 16">
            <a:extLst>
              <a:ext uri="{FF2B5EF4-FFF2-40B4-BE49-F238E27FC236}">
                <a16:creationId xmlns:a16="http://schemas.microsoft.com/office/drawing/2014/main" id="{526CE339-9D5D-E5D0-DEE0-EE9F63E8EFC0}"/>
              </a:ext>
            </a:extLst>
          </p:cNvPr>
          <p:cNvPicPr>
            <a:picLocks noChangeAspect="1"/>
          </p:cNvPicPr>
          <p:nvPr/>
        </p:nvPicPr>
        <p:blipFill rotWithShape="1">
          <a:blip r:embed="rId4"/>
          <a:srcRect l="-1" t="1915" r="44113"/>
          <a:stretch/>
        </p:blipFill>
        <p:spPr>
          <a:xfrm>
            <a:off x="5377896" y="1224088"/>
            <a:ext cx="5937804" cy="4707912"/>
          </a:xfrm>
          <a:prstGeom prst="rect">
            <a:avLst/>
          </a:prstGeom>
        </p:spPr>
      </p:pic>
      <p:sp>
        <p:nvSpPr>
          <p:cNvPr id="15" name="Freeform 15"/>
          <p:cNvSpPr/>
          <p:nvPr/>
        </p:nvSpPr>
        <p:spPr>
          <a:xfrm>
            <a:off x="9905981" y="-98155"/>
            <a:ext cx="2286019" cy="2168861"/>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18" name="Picture 17">
            <a:extLst>
              <a:ext uri="{FF2B5EF4-FFF2-40B4-BE49-F238E27FC236}">
                <a16:creationId xmlns:a16="http://schemas.microsoft.com/office/drawing/2014/main" id="{84C1CDE5-3C99-C4F9-AB12-5BCA944C0BDB}"/>
              </a:ext>
            </a:extLst>
          </p:cNvPr>
          <p:cNvPicPr>
            <a:picLocks noChangeAspect="1"/>
          </p:cNvPicPr>
          <p:nvPr/>
        </p:nvPicPr>
        <p:blipFill>
          <a:blip r:embed="rId7"/>
          <a:stretch>
            <a:fillRect/>
          </a:stretch>
        </p:blipFill>
        <p:spPr>
          <a:xfrm>
            <a:off x="0" y="926000"/>
            <a:ext cx="6090432" cy="58038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6" name="Oval 15">
            <a:extLst>
              <a:ext uri="{FF2B5EF4-FFF2-40B4-BE49-F238E27FC236}">
                <a16:creationId xmlns:a16="http://schemas.microsoft.com/office/drawing/2014/main" id="{1722CFFE-0669-780C-9040-375112C45BD0}"/>
              </a:ext>
            </a:extLst>
          </p:cNvPr>
          <p:cNvSpPr/>
          <p:nvPr/>
        </p:nvSpPr>
        <p:spPr>
          <a:xfrm>
            <a:off x="800100" y="788670"/>
            <a:ext cx="765810" cy="765810"/>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745E59"/>
                </a:solidFill>
                <a:latin typeface="Cambria" panose="02040503050406030204" pitchFamily="18" charset="0"/>
                <a:ea typeface="Cambria" panose="02040503050406030204" pitchFamily="18" charset="0"/>
              </a:rPr>
              <a:t>1</a:t>
            </a:r>
          </a:p>
        </p:txBody>
      </p:sp>
      <p:sp>
        <p:nvSpPr>
          <p:cNvPr id="18" name="TextBox 17">
            <a:extLst>
              <a:ext uri="{FF2B5EF4-FFF2-40B4-BE49-F238E27FC236}">
                <a16:creationId xmlns:a16="http://schemas.microsoft.com/office/drawing/2014/main" id="{D19F4BAD-397C-BE93-5D80-03C34EABB089}"/>
              </a:ext>
            </a:extLst>
          </p:cNvPr>
          <p:cNvSpPr txBox="1"/>
          <p:nvPr/>
        </p:nvSpPr>
        <p:spPr>
          <a:xfrm>
            <a:off x="1719091" y="683577"/>
            <a:ext cx="10008089" cy="1446550"/>
          </a:xfrm>
          <a:prstGeom prst="rect">
            <a:avLst/>
          </a:prstGeom>
          <a:noFill/>
        </p:spPr>
        <p:txBody>
          <a:bodyPr wrap="square">
            <a:spAutoFit/>
          </a:bodyPr>
          <a:lstStyle/>
          <a:p>
            <a:pPr algn="ctr"/>
            <a:r>
              <a:rPr lang="en-US" sz="4400" b="1" dirty="0" err="1">
                <a:solidFill>
                  <a:srgbClr val="745E59"/>
                </a:solidFill>
                <a:latin typeface="Cambria" panose="02040503050406030204" pitchFamily="18" charset="0"/>
                <a:ea typeface="Cambria" panose="02040503050406030204" pitchFamily="18" charset="0"/>
              </a:rPr>
              <a:t>Câu</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văn</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nào</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nói</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về</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tài</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năng</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của</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Phạm</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Ngũ</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Lão</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khi</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còn</a:t>
            </a:r>
            <a:r>
              <a:rPr lang="en-US" sz="4400" b="1" dirty="0">
                <a:solidFill>
                  <a:srgbClr val="745E59"/>
                </a:solidFill>
                <a:latin typeface="Cambria" panose="02040503050406030204" pitchFamily="18" charset="0"/>
                <a:ea typeface="Cambria" panose="02040503050406030204" pitchFamily="18" charset="0"/>
              </a:rPr>
              <a:t> </a:t>
            </a:r>
            <a:r>
              <a:rPr lang="en-US" sz="4400" b="1" dirty="0" err="1">
                <a:solidFill>
                  <a:srgbClr val="745E59"/>
                </a:solidFill>
                <a:latin typeface="Cambria" panose="02040503050406030204" pitchFamily="18" charset="0"/>
                <a:ea typeface="Cambria" panose="02040503050406030204" pitchFamily="18" charset="0"/>
              </a:rPr>
              <a:t>nhỏ</a:t>
            </a:r>
            <a:r>
              <a:rPr lang="en-US" sz="4400" b="1" dirty="0">
                <a:solidFill>
                  <a:srgbClr val="745E59"/>
                </a:solidFill>
                <a:latin typeface="Cambria" panose="02040503050406030204" pitchFamily="18" charset="0"/>
                <a:ea typeface="Cambria" panose="02040503050406030204" pitchFamily="18" charset="0"/>
              </a:rPr>
              <a:t>?</a:t>
            </a:r>
          </a:p>
        </p:txBody>
      </p:sp>
      <p:sp>
        <p:nvSpPr>
          <p:cNvPr id="21" name="Rectangle: Rounded Corners 20">
            <a:extLst>
              <a:ext uri="{FF2B5EF4-FFF2-40B4-BE49-F238E27FC236}">
                <a16:creationId xmlns:a16="http://schemas.microsoft.com/office/drawing/2014/main" id="{616C84D3-2570-F8BD-D270-36DF893712F5}"/>
              </a:ext>
            </a:extLst>
          </p:cNvPr>
          <p:cNvSpPr/>
          <p:nvPr/>
        </p:nvSpPr>
        <p:spPr>
          <a:xfrm>
            <a:off x="593263" y="2589971"/>
            <a:ext cx="10709910" cy="1607345"/>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571500" algn="just"/>
            <a:r>
              <a:rPr lang="vi-VN" sz="4400" b="1" dirty="0">
                <a:solidFill>
                  <a:schemeClr val="tx1"/>
                </a:solidFill>
                <a:latin typeface="Cambria" panose="02040503050406030204" pitchFamily="18" charset="0"/>
                <a:ea typeface="Cambria" panose="02040503050406030204" pitchFamily="18" charset="0"/>
              </a:rPr>
              <a:t>Từ nhỏ, ông đã nổi tiếng thông minh, văn võ song toàn, chí khí khác thường.</a:t>
            </a:r>
          </a:p>
        </p:txBody>
      </p:sp>
    </p:spTree>
    <p:extLst>
      <p:ext uri="{BB962C8B-B14F-4D97-AF65-F5344CB8AC3E}">
        <p14:creationId xmlns:p14="http://schemas.microsoft.com/office/powerpoint/2010/main" val="2033384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6" name="Oval 15">
            <a:extLst>
              <a:ext uri="{FF2B5EF4-FFF2-40B4-BE49-F238E27FC236}">
                <a16:creationId xmlns:a16="http://schemas.microsoft.com/office/drawing/2014/main" id="{AD6C5E3B-91E7-9A13-815F-6A2C43C9E35B}"/>
              </a:ext>
            </a:extLst>
          </p:cNvPr>
          <p:cNvSpPr/>
          <p:nvPr/>
        </p:nvSpPr>
        <p:spPr>
          <a:xfrm>
            <a:off x="546019" y="876410"/>
            <a:ext cx="765810" cy="765810"/>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745E59"/>
                </a:solidFill>
                <a:latin typeface="Cambria" panose="02040503050406030204" pitchFamily="18" charset="0"/>
                <a:ea typeface="Cambria" panose="02040503050406030204" pitchFamily="18" charset="0"/>
              </a:rPr>
              <a:t>2</a:t>
            </a:r>
          </a:p>
        </p:txBody>
      </p:sp>
      <p:sp>
        <p:nvSpPr>
          <p:cNvPr id="17" name="TextBox 16">
            <a:extLst>
              <a:ext uri="{FF2B5EF4-FFF2-40B4-BE49-F238E27FC236}">
                <a16:creationId xmlns:a16="http://schemas.microsoft.com/office/drawing/2014/main" id="{8CBED9C0-0299-5636-2F3A-A4825A4DC405}"/>
              </a:ext>
            </a:extLst>
          </p:cNvPr>
          <p:cNvSpPr txBox="1"/>
          <p:nvPr/>
        </p:nvSpPr>
        <p:spPr>
          <a:xfrm>
            <a:off x="1200139" y="650938"/>
            <a:ext cx="10331482" cy="1323439"/>
          </a:xfrm>
          <a:prstGeom prst="rect">
            <a:avLst/>
          </a:prstGeom>
          <a:noFill/>
        </p:spPr>
        <p:txBody>
          <a:bodyPr wrap="square">
            <a:spAutoFit/>
          </a:bodyPr>
          <a:lstStyle/>
          <a:p>
            <a:pPr algn="ctr"/>
            <a:r>
              <a:rPr lang="vi-VN" sz="4000" b="1" dirty="0">
                <a:solidFill>
                  <a:srgbClr val="745E59"/>
                </a:solidFill>
                <a:latin typeface="Cambria" panose="02040503050406030204" pitchFamily="18" charset="0"/>
                <a:ea typeface="Cambria" panose="02040503050406030204" pitchFamily="18" charset="0"/>
              </a:rPr>
              <a:t>Chuyện gì xảy ra với Phạm Ngũ Lão khi </a:t>
            </a:r>
            <a:endParaRPr lang="en-US" sz="4000" b="1" dirty="0">
              <a:solidFill>
                <a:srgbClr val="745E59"/>
              </a:solidFill>
              <a:latin typeface="Cambria" panose="02040503050406030204" pitchFamily="18" charset="0"/>
              <a:ea typeface="Cambria" panose="02040503050406030204" pitchFamily="18" charset="0"/>
            </a:endParaRPr>
          </a:p>
          <a:p>
            <a:pPr algn="ctr"/>
            <a:r>
              <a:rPr lang="vi-VN" sz="4000" b="1" dirty="0">
                <a:solidFill>
                  <a:srgbClr val="745E59"/>
                </a:solidFill>
                <a:latin typeface="Cambria" panose="02040503050406030204" pitchFamily="18" charset="0"/>
                <a:ea typeface="Cambria" panose="02040503050406030204" pitchFamily="18" charset="0"/>
              </a:rPr>
              <a:t>Trần Hưng Đạo và quân lính đi ngang qua?</a:t>
            </a:r>
            <a:endParaRPr lang="en-US" sz="4000" b="1" dirty="0">
              <a:solidFill>
                <a:srgbClr val="745E59"/>
              </a:solidFill>
              <a:latin typeface="Cambria" panose="02040503050406030204" pitchFamily="18" charset="0"/>
              <a:ea typeface="Cambria" panose="02040503050406030204" pitchFamily="18" charset="0"/>
            </a:endParaRPr>
          </a:p>
        </p:txBody>
      </p:sp>
      <p:pic>
        <p:nvPicPr>
          <p:cNvPr id="18" name="Picture 17">
            <a:extLst>
              <a:ext uri="{FF2B5EF4-FFF2-40B4-BE49-F238E27FC236}">
                <a16:creationId xmlns:a16="http://schemas.microsoft.com/office/drawing/2014/main" id="{EC0147F8-7F23-00D6-E73B-AC5B2F03B18E}"/>
              </a:ext>
            </a:extLst>
          </p:cNvPr>
          <p:cNvPicPr>
            <a:picLocks noChangeAspect="1"/>
          </p:cNvPicPr>
          <p:nvPr/>
        </p:nvPicPr>
        <p:blipFill>
          <a:blip r:embed="rId4"/>
          <a:stretch>
            <a:fillRect/>
          </a:stretch>
        </p:blipFill>
        <p:spPr>
          <a:xfrm>
            <a:off x="928924" y="2086892"/>
            <a:ext cx="10154194" cy="4508515"/>
          </a:xfrm>
          <a:prstGeom prst="rect">
            <a:avLst/>
          </a:prstGeom>
        </p:spPr>
      </p:pic>
    </p:spTree>
    <p:extLst>
      <p:ext uri="{BB962C8B-B14F-4D97-AF65-F5344CB8AC3E}">
        <p14:creationId xmlns:p14="http://schemas.microsoft.com/office/powerpoint/2010/main" val="305158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6" name="Oval 15">
            <a:extLst>
              <a:ext uri="{FF2B5EF4-FFF2-40B4-BE49-F238E27FC236}">
                <a16:creationId xmlns:a16="http://schemas.microsoft.com/office/drawing/2014/main" id="{AD6C5E3B-91E7-9A13-815F-6A2C43C9E35B}"/>
              </a:ext>
            </a:extLst>
          </p:cNvPr>
          <p:cNvSpPr/>
          <p:nvPr/>
        </p:nvSpPr>
        <p:spPr>
          <a:xfrm>
            <a:off x="708660" y="623619"/>
            <a:ext cx="765810" cy="765810"/>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745E59"/>
                </a:solidFill>
                <a:latin typeface="Cambria" panose="02040503050406030204" pitchFamily="18" charset="0"/>
                <a:ea typeface="Cambria" panose="02040503050406030204" pitchFamily="18" charset="0"/>
              </a:rPr>
              <a:t>2</a:t>
            </a:r>
          </a:p>
        </p:txBody>
      </p:sp>
      <p:sp>
        <p:nvSpPr>
          <p:cNvPr id="17" name="TextBox 16">
            <a:extLst>
              <a:ext uri="{FF2B5EF4-FFF2-40B4-BE49-F238E27FC236}">
                <a16:creationId xmlns:a16="http://schemas.microsoft.com/office/drawing/2014/main" id="{8CBED9C0-0299-5636-2F3A-A4825A4DC405}"/>
              </a:ext>
            </a:extLst>
          </p:cNvPr>
          <p:cNvSpPr txBox="1"/>
          <p:nvPr/>
        </p:nvSpPr>
        <p:spPr>
          <a:xfrm>
            <a:off x="1627651" y="518526"/>
            <a:ext cx="10008089" cy="1200329"/>
          </a:xfrm>
          <a:prstGeom prst="rect">
            <a:avLst/>
          </a:prstGeom>
          <a:noFill/>
        </p:spPr>
        <p:txBody>
          <a:bodyPr wrap="square">
            <a:spAutoFit/>
          </a:bodyPr>
          <a:lstStyle/>
          <a:p>
            <a:pPr algn="ctr"/>
            <a:r>
              <a:rPr lang="vi-VN" sz="3600" b="1" dirty="0">
                <a:solidFill>
                  <a:srgbClr val="745E59"/>
                </a:solidFill>
                <a:latin typeface="Cambria" panose="02040503050406030204" pitchFamily="18" charset="0"/>
                <a:ea typeface="Cambria" panose="02040503050406030204" pitchFamily="18" charset="0"/>
              </a:rPr>
              <a:t>Chuyện gì xảy ra với Phạm Ngũ Lão khi Trần Hưng Đạo và quân lính đi ngang qua?</a:t>
            </a:r>
            <a:endParaRPr lang="en-US" sz="3600" b="1" dirty="0">
              <a:solidFill>
                <a:srgbClr val="745E59"/>
              </a:solidFill>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AA257A4C-FEBE-55F0-E3B9-D1B7FEA07DE1}"/>
              </a:ext>
            </a:extLst>
          </p:cNvPr>
          <p:cNvPicPr>
            <a:picLocks noChangeAspect="1"/>
          </p:cNvPicPr>
          <p:nvPr/>
        </p:nvPicPr>
        <p:blipFill rotWithShape="1">
          <a:blip r:embed="rId4"/>
          <a:srcRect l="-1" t="1915" r="44113"/>
          <a:stretch/>
        </p:blipFill>
        <p:spPr>
          <a:xfrm>
            <a:off x="346343" y="2939133"/>
            <a:ext cx="4187307" cy="3319993"/>
          </a:xfrm>
          <a:prstGeom prst="rect">
            <a:avLst/>
          </a:prstGeom>
        </p:spPr>
      </p:pic>
      <p:sp>
        <p:nvSpPr>
          <p:cNvPr id="20" name="Rectangle: Rounded Corners 19">
            <a:extLst>
              <a:ext uri="{FF2B5EF4-FFF2-40B4-BE49-F238E27FC236}">
                <a16:creationId xmlns:a16="http://schemas.microsoft.com/office/drawing/2014/main" id="{AE774FAB-97E0-A83F-1A95-6A8BDA07F109}"/>
              </a:ext>
            </a:extLst>
          </p:cNvPr>
          <p:cNvSpPr/>
          <p:nvPr/>
        </p:nvSpPr>
        <p:spPr>
          <a:xfrm>
            <a:off x="4730965" y="1856194"/>
            <a:ext cx="6894347" cy="4476205"/>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571500" algn="just"/>
            <a:r>
              <a:rPr lang="vi-VN" sz="3600" b="1" dirty="0">
                <a:solidFill>
                  <a:schemeClr val="tx1"/>
                </a:solidFill>
                <a:latin typeface="Cambria" panose="02040503050406030204" pitchFamily="18" charset="0"/>
                <a:ea typeface="Cambria" panose="02040503050406030204" pitchFamily="18" charset="0"/>
              </a:rPr>
              <a:t>Khi Trần Hưng Đạo và quân lính đi ngang qua, Phạm Ngũ Lão vẫn ngồi bên vệ đường đan sọt. Quân lính lấy  giáo đâm vào đùi ông, máu chảy nhưng ông đang tập trung suy nghĩ về binh thư nên không hay biết.</a:t>
            </a:r>
          </a:p>
        </p:txBody>
      </p:sp>
    </p:spTree>
    <p:extLst>
      <p:ext uri="{BB962C8B-B14F-4D97-AF65-F5344CB8AC3E}">
        <p14:creationId xmlns:p14="http://schemas.microsoft.com/office/powerpoint/2010/main" val="1231237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pic>
        <p:nvPicPr>
          <p:cNvPr id="17" name="Picture 16">
            <a:extLst>
              <a:ext uri="{FF2B5EF4-FFF2-40B4-BE49-F238E27FC236}">
                <a16:creationId xmlns:a16="http://schemas.microsoft.com/office/drawing/2014/main" id="{FD13A407-7857-5F9C-5F65-69AF9B97892B}"/>
              </a:ext>
            </a:extLst>
          </p:cNvPr>
          <p:cNvPicPr>
            <a:picLocks noChangeAspect="1"/>
          </p:cNvPicPr>
          <p:nvPr/>
        </p:nvPicPr>
        <p:blipFill rotWithShape="1">
          <a:blip r:embed="rId5"/>
          <a:srcRect t="1382" r="55136"/>
          <a:stretch/>
        </p:blipFill>
        <p:spPr>
          <a:xfrm>
            <a:off x="755120" y="1822417"/>
            <a:ext cx="4376950" cy="4775784"/>
          </a:xfrm>
          <a:prstGeom prst="rect">
            <a:avLst/>
          </a:prstGeom>
        </p:spPr>
      </p:pic>
      <p:pic>
        <p:nvPicPr>
          <p:cNvPr id="18" name="Picture 17">
            <a:extLst>
              <a:ext uri="{FF2B5EF4-FFF2-40B4-BE49-F238E27FC236}">
                <a16:creationId xmlns:a16="http://schemas.microsoft.com/office/drawing/2014/main" id="{A61AB470-D03F-12E5-7DA7-0017B5189592}"/>
              </a:ext>
            </a:extLst>
          </p:cNvPr>
          <p:cNvPicPr>
            <a:picLocks noChangeAspect="1"/>
          </p:cNvPicPr>
          <p:nvPr/>
        </p:nvPicPr>
        <p:blipFill rotWithShape="1">
          <a:blip r:embed="rId5"/>
          <a:srcRect l="47099" t="-1067" r="297" b="2448"/>
          <a:stretch/>
        </p:blipFill>
        <p:spPr>
          <a:xfrm>
            <a:off x="6628111" y="1839406"/>
            <a:ext cx="4808769" cy="4474989"/>
          </a:xfrm>
          <a:prstGeom prst="rect">
            <a:avLst/>
          </a:prstGeom>
        </p:spPr>
      </p:pic>
      <p:sp>
        <p:nvSpPr>
          <p:cNvPr id="16" name="Oval 15">
            <a:extLst>
              <a:ext uri="{FF2B5EF4-FFF2-40B4-BE49-F238E27FC236}">
                <a16:creationId xmlns:a16="http://schemas.microsoft.com/office/drawing/2014/main" id="{3B667E5B-1E28-D682-38FB-C01AF052B881}"/>
              </a:ext>
            </a:extLst>
          </p:cNvPr>
          <p:cNvSpPr/>
          <p:nvPr/>
        </p:nvSpPr>
        <p:spPr>
          <a:xfrm>
            <a:off x="708660" y="623619"/>
            <a:ext cx="765810" cy="765810"/>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745E59"/>
                </a:solidFill>
                <a:latin typeface="Cambria" panose="02040503050406030204" pitchFamily="18" charset="0"/>
                <a:ea typeface="Cambria" panose="02040503050406030204" pitchFamily="18" charset="0"/>
              </a:rPr>
              <a:t>3</a:t>
            </a:r>
          </a:p>
        </p:txBody>
      </p:sp>
      <p:sp>
        <p:nvSpPr>
          <p:cNvPr id="19" name="TextBox 18">
            <a:extLst>
              <a:ext uri="{FF2B5EF4-FFF2-40B4-BE49-F238E27FC236}">
                <a16:creationId xmlns:a16="http://schemas.microsoft.com/office/drawing/2014/main" id="{8685918B-13A9-95B7-A3F8-4A67E553F6A6}"/>
              </a:ext>
            </a:extLst>
          </p:cNvPr>
          <p:cNvSpPr txBox="1"/>
          <p:nvPr/>
        </p:nvSpPr>
        <p:spPr>
          <a:xfrm>
            <a:off x="1627651" y="518526"/>
            <a:ext cx="10008089" cy="1200329"/>
          </a:xfrm>
          <a:prstGeom prst="rect">
            <a:avLst/>
          </a:prstGeom>
          <a:noFill/>
        </p:spPr>
        <p:txBody>
          <a:bodyPr wrap="square">
            <a:spAutoFit/>
          </a:bodyPr>
          <a:lstStyle/>
          <a:p>
            <a:pPr algn="ctr"/>
            <a:r>
              <a:rPr lang="en-US" sz="3600" b="1" dirty="0" err="1">
                <a:solidFill>
                  <a:srgbClr val="745E59"/>
                </a:solidFill>
                <a:latin typeface="Cambria" panose="02040503050406030204" pitchFamily="18" charset="0"/>
                <a:ea typeface="Cambria" panose="02040503050406030204" pitchFamily="18" charset="0"/>
              </a:rPr>
              <a:t>Dựa</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vào</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nội</a:t>
            </a:r>
            <a:r>
              <a:rPr lang="en-US" sz="3600" b="1" dirty="0">
                <a:solidFill>
                  <a:srgbClr val="745E59"/>
                </a:solidFill>
                <a:latin typeface="Cambria" panose="02040503050406030204" pitchFamily="18" charset="0"/>
                <a:ea typeface="Cambria" panose="02040503050406030204" pitchFamily="18" charset="0"/>
              </a:rPr>
              <a:t> dung </a:t>
            </a:r>
            <a:r>
              <a:rPr lang="en-US" sz="3600" b="1" dirty="0" err="1">
                <a:solidFill>
                  <a:srgbClr val="745E59"/>
                </a:solidFill>
                <a:latin typeface="Cambria" panose="02040503050406030204" pitchFamily="18" charset="0"/>
                <a:ea typeface="Cambria" panose="02040503050406030204" pitchFamily="18" charset="0"/>
              </a:rPr>
              <a:t>câu</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chuyện</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tìm</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thẻ</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chữ</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nêu</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kết</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quả</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phù</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hợp</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với</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thẻ</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chữ</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nêu</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nguyên</a:t>
            </a:r>
            <a:r>
              <a:rPr lang="en-US" sz="3600" b="1" dirty="0">
                <a:solidFill>
                  <a:srgbClr val="745E59"/>
                </a:solidFill>
                <a:latin typeface="Cambria" panose="02040503050406030204" pitchFamily="18" charset="0"/>
                <a:ea typeface="Cambria" panose="02040503050406030204" pitchFamily="18" charset="0"/>
              </a:rPr>
              <a:t> </a:t>
            </a:r>
            <a:r>
              <a:rPr lang="en-US" sz="3600" b="1" dirty="0" err="1">
                <a:solidFill>
                  <a:srgbClr val="745E59"/>
                </a:solidFill>
                <a:latin typeface="Cambria" panose="02040503050406030204" pitchFamily="18" charset="0"/>
                <a:ea typeface="Cambria" panose="02040503050406030204" pitchFamily="18" charset="0"/>
              </a:rPr>
              <a:t>nhân</a:t>
            </a:r>
            <a:r>
              <a:rPr lang="en-US" sz="3600" b="1" dirty="0">
                <a:solidFill>
                  <a:srgbClr val="745E59"/>
                </a:solidFill>
                <a:latin typeface="Cambria" panose="02040503050406030204" pitchFamily="18" charset="0"/>
                <a:ea typeface="Cambria" panose="02040503050406030204" pitchFamily="18" charset="0"/>
              </a:rPr>
              <a:t>.</a:t>
            </a:r>
          </a:p>
        </p:txBody>
      </p:sp>
      <p:cxnSp>
        <p:nvCxnSpPr>
          <p:cNvPr id="21" name="Straight Arrow Connector 20">
            <a:extLst>
              <a:ext uri="{FF2B5EF4-FFF2-40B4-BE49-F238E27FC236}">
                <a16:creationId xmlns:a16="http://schemas.microsoft.com/office/drawing/2014/main" id="{6EDDDB09-3E94-136C-F1F3-37B9BCEC7657}"/>
              </a:ext>
            </a:extLst>
          </p:cNvPr>
          <p:cNvCxnSpPr>
            <a:cxnSpLocks/>
          </p:cNvCxnSpPr>
          <p:nvPr/>
        </p:nvCxnSpPr>
        <p:spPr>
          <a:xfrm>
            <a:off x="4919167" y="2966835"/>
            <a:ext cx="1829496" cy="202122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5CE944C-DAE8-A803-5B18-FC2197C07901}"/>
              </a:ext>
            </a:extLst>
          </p:cNvPr>
          <p:cNvCxnSpPr>
            <a:cxnSpLocks/>
          </p:cNvCxnSpPr>
          <p:nvPr/>
        </p:nvCxnSpPr>
        <p:spPr>
          <a:xfrm flipV="1">
            <a:off x="4982568" y="2878704"/>
            <a:ext cx="1682724" cy="111757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90E0A0A-381E-6C46-0F4D-13A450B16FD2}"/>
              </a:ext>
            </a:extLst>
          </p:cNvPr>
          <p:cNvCxnSpPr>
            <a:cxnSpLocks/>
          </p:cNvCxnSpPr>
          <p:nvPr/>
        </p:nvCxnSpPr>
        <p:spPr>
          <a:xfrm>
            <a:off x="4982568" y="5020889"/>
            <a:ext cx="1696748" cy="103216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8FFD1A9-41BC-578B-206B-6481083F52B4}"/>
              </a:ext>
            </a:extLst>
          </p:cNvPr>
          <p:cNvCxnSpPr>
            <a:cxnSpLocks/>
          </p:cNvCxnSpPr>
          <p:nvPr/>
        </p:nvCxnSpPr>
        <p:spPr>
          <a:xfrm flipV="1">
            <a:off x="4919166" y="3928548"/>
            <a:ext cx="1754023" cy="212450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791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subTnLst>
                                    <p:audio>
                                      <p:cMediaNode>
                                        <p:cTn display="0" masterRel="sameClick">
                                          <p:stCondLst>
                                            <p:cond evt="begin" delay="0">
                                              <p:tn val="25"/>
                                            </p:cond>
                                          </p:stCondLst>
                                          <p:endCondLst>
                                            <p:cond evt="onStopAudio" delay="0">
                                              <p:tgtEl>
                                                <p:sldTgt/>
                                              </p:tgtEl>
                                            </p:cond>
                                          </p:endCondLst>
                                        </p:cTn>
                                        <p:tgtEl>
                                          <p:sndTgt r:embed="rId2" name="ding-sound-effect_1.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subTnLst>
                                    <p:audio>
                                      <p:cMediaNode>
                                        <p:cTn display="0" masterRel="sameClick">
                                          <p:stCondLst>
                                            <p:cond evt="begin" delay="0">
                                              <p:tn val="30"/>
                                            </p:cond>
                                          </p:stCondLst>
                                          <p:endCondLst>
                                            <p:cond evt="onStopAudio" delay="0">
                                              <p:tgtEl>
                                                <p:sldTgt/>
                                              </p:tgtEl>
                                            </p:cond>
                                          </p:endCondLst>
                                        </p:cTn>
                                        <p:tgtEl>
                                          <p:sndTgt r:embed="rId2" name="ding-sound-effect_1.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subTnLst>
                                    <p:audio>
                                      <p:cMediaNode>
                                        <p:cTn display="0" masterRel="sameClick">
                                          <p:stCondLst>
                                            <p:cond evt="begin" delay="0">
                                              <p:tn val="35"/>
                                            </p:cond>
                                          </p:stCondLst>
                                          <p:endCondLst>
                                            <p:cond evt="onStopAudio" delay="0">
                                              <p:tgtEl>
                                                <p:sldTgt/>
                                              </p:tgtEl>
                                            </p:cond>
                                          </p:endCondLst>
                                        </p:cTn>
                                        <p:tgtEl>
                                          <p:sndTgt r:embed="rId2" name="ding-sound-effect_1.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subTnLst>
                                    <p:audio>
                                      <p:cMediaNode>
                                        <p:cTn display="0" masterRel="sameClick">
                                          <p:stCondLst>
                                            <p:cond evt="begin" delay="0">
                                              <p:tn val="40"/>
                                            </p:cond>
                                          </p:stCondLst>
                                          <p:endCondLst>
                                            <p:cond evt="onStopAudio" delay="0">
                                              <p:tgtEl>
                                                <p:sldTgt/>
                                              </p:tgtEl>
                                            </p:cond>
                                          </p:endCondLst>
                                        </p:cTn>
                                        <p:tgtEl>
                                          <p:sndTgt r:embed="rId2" name="ding-sound-effect_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974" y="-43719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6" name="Oval 15">
            <a:extLst>
              <a:ext uri="{FF2B5EF4-FFF2-40B4-BE49-F238E27FC236}">
                <a16:creationId xmlns:a16="http://schemas.microsoft.com/office/drawing/2014/main" id="{AD6C5E3B-91E7-9A13-815F-6A2C43C9E35B}"/>
              </a:ext>
            </a:extLst>
          </p:cNvPr>
          <p:cNvSpPr/>
          <p:nvPr/>
        </p:nvSpPr>
        <p:spPr>
          <a:xfrm>
            <a:off x="1403715" y="679424"/>
            <a:ext cx="765810" cy="765810"/>
          </a:xfrm>
          <a:prstGeom prst="ellipse">
            <a:avLst/>
          </a:prstGeom>
          <a:solidFill>
            <a:srgbClr val="FFC000"/>
          </a:solidFill>
          <a:ln w="3810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745E59"/>
                </a:solidFill>
                <a:latin typeface="Cambria" panose="02040503050406030204" pitchFamily="18" charset="0"/>
                <a:ea typeface="Cambria" panose="02040503050406030204" pitchFamily="18" charset="0"/>
              </a:rPr>
              <a:t>4</a:t>
            </a:r>
          </a:p>
        </p:txBody>
      </p:sp>
      <p:sp>
        <p:nvSpPr>
          <p:cNvPr id="17" name="TextBox 16">
            <a:extLst>
              <a:ext uri="{FF2B5EF4-FFF2-40B4-BE49-F238E27FC236}">
                <a16:creationId xmlns:a16="http://schemas.microsoft.com/office/drawing/2014/main" id="{8CBED9C0-0299-5636-2F3A-A4825A4DC405}"/>
              </a:ext>
            </a:extLst>
          </p:cNvPr>
          <p:cNvSpPr txBox="1"/>
          <p:nvPr/>
        </p:nvSpPr>
        <p:spPr>
          <a:xfrm>
            <a:off x="2187514" y="583823"/>
            <a:ext cx="9036539" cy="1200329"/>
          </a:xfrm>
          <a:prstGeom prst="rect">
            <a:avLst/>
          </a:prstGeom>
          <a:noFill/>
        </p:spPr>
        <p:txBody>
          <a:bodyPr wrap="square">
            <a:spAutoFit/>
          </a:bodyPr>
          <a:lstStyle/>
          <a:p>
            <a:pPr algn="ctr"/>
            <a:r>
              <a:rPr lang="vi-VN" sz="3600" b="1" dirty="0">
                <a:solidFill>
                  <a:srgbClr val="745E59"/>
                </a:solidFill>
                <a:latin typeface="Cambria" panose="02040503050406030204" pitchFamily="18" charset="0"/>
                <a:ea typeface="Cambria" panose="02040503050406030204" pitchFamily="18" charset="0"/>
              </a:rPr>
              <a:t>Phạm Ngũ Lão có những đóng góp gì cho đất nước?</a:t>
            </a:r>
            <a:endParaRPr lang="en-US" sz="3600" b="1" dirty="0">
              <a:solidFill>
                <a:srgbClr val="745E59"/>
              </a:solidFill>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E0F4D177-0DEA-F84F-3FE6-FCF53B2CC715}"/>
              </a:ext>
            </a:extLst>
          </p:cNvPr>
          <p:cNvPicPr>
            <a:picLocks noChangeAspect="1"/>
          </p:cNvPicPr>
          <p:nvPr/>
        </p:nvPicPr>
        <p:blipFill rotWithShape="1">
          <a:blip r:embed="rId4"/>
          <a:srcRect l="9793"/>
          <a:stretch/>
        </p:blipFill>
        <p:spPr>
          <a:xfrm>
            <a:off x="6310656" y="1904703"/>
            <a:ext cx="5320367" cy="4283364"/>
          </a:xfrm>
          <a:prstGeom prst="rect">
            <a:avLst/>
          </a:prstGeom>
        </p:spPr>
      </p:pic>
      <p:sp>
        <p:nvSpPr>
          <p:cNvPr id="20" name="Rectangle: Rounded Corners 19">
            <a:extLst>
              <a:ext uri="{FF2B5EF4-FFF2-40B4-BE49-F238E27FC236}">
                <a16:creationId xmlns:a16="http://schemas.microsoft.com/office/drawing/2014/main" id="{44F4BDA8-1200-37AA-DBCB-2815F5EFEC57}"/>
              </a:ext>
            </a:extLst>
          </p:cNvPr>
          <p:cNvSpPr/>
          <p:nvPr/>
        </p:nvSpPr>
        <p:spPr>
          <a:xfrm>
            <a:off x="460818" y="1731699"/>
            <a:ext cx="5635182" cy="4670827"/>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571500" algn="just"/>
            <a:r>
              <a:rPr lang="vi-VN" sz="3600" b="1" dirty="0">
                <a:solidFill>
                  <a:schemeClr val="tx1"/>
                </a:solidFill>
                <a:latin typeface="Cambria" panose="02040503050406030204" pitchFamily="18" charset="0"/>
                <a:ea typeface="Cambria" panose="02040503050406030204" pitchFamily="18" charset="0"/>
              </a:rPr>
              <a:t>Phạm Ngũ Lão là một vị tướng giỏi, được giao chỉ huy nhiều trận đánh, trận nào cũng thắng. Ông lập được nhiều chiến công, đặc biệt là chiến công đánh tan giặc Nguyên.</a:t>
            </a:r>
          </a:p>
        </p:txBody>
      </p:sp>
    </p:spTree>
    <p:extLst>
      <p:ext uri="{BB962C8B-B14F-4D97-AF65-F5344CB8AC3E}">
        <p14:creationId xmlns:p14="http://schemas.microsoft.com/office/powerpoint/2010/main" val="1233420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6343"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7" name="TextBox 16">
            <a:extLst>
              <a:ext uri="{FF2B5EF4-FFF2-40B4-BE49-F238E27FC236}">
                <a16:creationId xmlns:a16="http://schemas.microsoft.com/office/drawing/2014/main" id="{8CBED9C0-0299-5636-2F3A-A4825A4DC405}"/>
              </a:ext>
            </a:extLst>
          </p:cNvPr>
          <p:cNvSpPr txBox="1"/>
          <p:nvPr/>
        </p:nvSpPr>
        <p:spPr>
          <a:xfrm>
            <a:off x="464637" y="2133776"/>
            <a:ext cx="11262727" cy="3478354"/>
          </a:xfrm>
          <a:prstGeom prst="rect">
            <a:avLst/>
          </a:prstGeom>
          <a:solidFill>
            <a:srgbClr val="FFE07D"/>
          </a:solidFill>
        </p:spPr>
        <p:txBody>
          <a:bodyPr wrap="square">
            <a:spAutoFit/>
          </a:bodyPr>
          <a:lstStyle/>
          <a:p>
            <a:pPr indent="685800" algn="just"/>
            <a:r>
              <a:rPr lang="vi-VN" sz="4400" b="1" dirty="0">
                <a:solidFill>
                  <a:srgbClr val="745E59"/>
                </a:solidFill>
                <a:latin typeface="Cambria" panose="02040503050406030204" pitchFamily="18" charset="0"/>
                <a:ea typeface="Cambria" panose="02040503050406030204" pitchFamily="18" charset="0"/>
              </a:rPr>
              <a:t>Câu chuyện nói về một vị tướng tài giỏi của dân tộc Việt Nam- Phạm Ngũ Lão. Vị tướng đã lập nhiều chiến công hiển hách, đặc biệt đã giúp nhà Trần hai lần đánh tan giặc Nguyên</a:t>
            </a:r>
            <a:r>
              <a:rPr lang="en-US" sz="4400" b="1" dirty="0">
                <a:solidFill>
                  <a:srgbClr val="745E59"/>
                </a:solidFill>
                <a:latin typeface="Cambria" panose="02040503050406030204" pitchFamily="18" charset="0"/>
                <a:ea typeface="Cambria" panose="02040503050406030204" pitchFamily="18" charset="0"/>
              </a:rPr>
              <a:t>.</a:t>
            </a:r>
          </a:p>
        </p:txBody>
      </p:sp>
      <p:pic>
        <p:nvPicPr>
          <p:cNvPr id="16" name="Picture 15">
            <a:extLst>
              <a:ext uri="{FF2B5EF4-FFF2-40B4-BE49-F238E27FC236}">
                <a16:creationId xmlns:a16="http://schemas.microsoft.com/office/drawing/2014/main" id="{8D1E601C-5160-96AF-F4AD-9E32512299EE}"/>
              </a:ext>
            </a:extLst>
          </p:cNvPr>
          <p:cNvPicPr>
            <a:picLocks noChangeAspect="1"/>
          </p:cNvPicPr>
          <p:nvPr/>
        </p:nvPicPr>
        <p:blipFill>
          <a:blip r:embed="rId4"/>
          <a:stretch>
            <a:fillRect/>
          </a:stretch>
        </p:blipFill>
        <p:spPr>
          <a:xfrm>
            <a:off x="3236139" y="505857"/>
            <a:ext cx="5956308" cy="2139881"/>
          </a:xfrm>
          <a:prstGeom prst="rect">
            <a:avLst/>
          </a:prstGeom>
        </p:spPr>
      </p:pic>
    </p:spTree>
    <p:extLst>
      <p:ext uri="{BB962C8B-B14F-4D97-AF65-F5344CB8AC3E}">
        <p14:creationId xmlns:p14="http://schemas.microsoft.com/office/powerpoint/2010/main" val="2693770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pic>
        <p:nvPicPr>
          <p:cNvPr id="20" name="Picture 19">
            <a:extLst>
              <a:ext uri="{FF2B5EF4-FFF2-40B4-BE49-F238E27FC236}">
                <a16:creationId xmlns:a16="http://schemas.microsoft.com/office/drawing/2014/main" id="{0AD4384A-6A1B-7EEA-5EAD-93E0F399F4C0}"/>
              </a:ext>
            </a:extLst>
          </p:cNvPr>
          <p:cNvPicPr>
            <a:picLocks noChangeAspect="1"/>
          </p:cNvPicPr>
          <p:nvPr/>
        </p:nvPicPr>
        <p:blipFill>
          <a:blip r:embed="rId4"/>
          <a:stretch>
            <a:fillRect/>
          </a:stretch>
        </p:blipFill>
        <p:spPr>
          <a:xfrm>
            <a:off x="1166318" y="1861864"/>
            <a:ext cx="10154194" cy="4508515"/>
          </a:xfrm>
          <a:prstGeom prst="rect">
            <a:avLst/>
          </a:prstGeom>
        </p:spPr>
      </p:pic>
      <p:pic>
        <p:nvPicPr>
          <p:cNvPr id="17" name="Picture 16">
            <a:extLst>
              <a:ext uri="{FF2B5EF4-FFF2-40B4-BE49-F238E27FC236}">
                <a16:creationId xmlns:a16="http://schemas.microsoft.com/office/drawing/2014/main" id="{571DADCD-1997-8DDF-83B3-3E413EDF4DCE}"/>
              </a:ext>
            </a:extLst>
          </p:cNvPr>
          <p:cNvPicPr>
            <a:picLocks noChangeAspect="1"/>
          </p:cNvPicPr>
          <p:nvPr/>
        </p:nvPicPr>
        <p:blipFill>
          <a:blip r:embed="rId5"/>
          <a:stretch>
            <a:fillRect/>
          </a:stretch>
        </p:blipFill>
        <p:spPr>
          <a:xfrm>
            <a:off x="871488" y="339488"/>
            <a:ext cx="10784759" cy="1780186"/>
          </a:xfrm>
          <a:prstGeom prst="rect">
            <a:avLst/>
          </a:prstGeom>
        </p:spPr>
      </p:pic>
    </p:spTree>
    <p:extLst>
      <p:ext uri="{BB962C8B-B14F-4D97-AF65-F5344CB8AC3E}">
        <p14:creationId xmlns:p14="http://schemas.microsoft.com/office/powerpoint/2010/main" val="1125681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8" name="Rectangle 17">
            <a:extLst>
              <a:ext uri="{FF2B5EF4-FFF2-40B4-BE49-F238E27FC236}">
                <a16:creationId xmlns:a16="http://schemas.microsoft.com/office/drawing/2014/main" id="{0CF41105-BAA8-9CCB-7543-7C14DF912911}"/>
              </a:ext>
            </a:extLst>
          </p:cNvPr>
          <p:cNvSpPr/>
          <p:nvPr/>
        </p:nvSpPr>
        <p:spPr>
          <a:xfrm>
            <a:off x="556466" y="1391434"/>
            <a:ext cx="11065566" cy="1123406"/>
          </a:xfrm>
          <a:prstGeom prst="rect">
            <a:avLst/>
          </a:prstGeom>
          <a:solidFill>
            <a:srgbClr val="FFF6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7A7FC6F5-AE2A-52EF-6BEF-B5AEA165F066}"/>
              </a:ext>
            </a:extLst>
          </p:cNvPr>
          <p:cNvSpPr/>
          <p:nvPr/>
        </p:nvSpPr>
        <p:spPr>
          <a:xfrm>
            <a:off x="582153" y="2512478"/>
            <a:ext cx="11034871" cy="329737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
            <a:extLst>
              <a:ext uri="{FF2B5EF4-FFF2-40B4-BE49-F238E27FC236}">
                <a16:creationId xmlns:a16="http://schemas.microsoft.com/office/drawing/2014/main" id="{9BC71D01-2C17-AA4F-FD89-7A5340E42DAC}"/>
              </a:ext>
            </a:extLst>
          </p:cNvPr>
          <p:cNvSpPr>
            <a:spLocks noChangeArrowheads="1"/>
          </p:cNvSpPr>
          <p:nvPr/>
        </p:nvSpPr>
        <p:spPr bwMode="auto">
          <a:xfrm>
            <a:off x="569967" y="1341722"/>
            <a:ext cx="1105206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Phạm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Ngũ</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Lão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là</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một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danh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tướng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đời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nhà</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sinh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ra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trong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một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gia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đình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dân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nghèo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ở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làng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Phù</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Ủng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Từ</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nhỏ</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đã</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nổi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tiếng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minh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văn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võ</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song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toàn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chí</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khí</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khác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thường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a:t>
            </a:r>
            <a:endParaRPr kumimoji="0" lang="en-US" alt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Một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hôm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Phạm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Ngũ</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Lão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ngồi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bên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vệ</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đường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đan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sọt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ngờ</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Hưng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Đạo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quân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tập</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trận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ngang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qua.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Quân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lính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trước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dẹp</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đường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chiêng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trống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loa,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kèn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huyền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não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vậy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mà</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chàng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trai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vẫn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mải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mê</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đan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sọt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hề</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hay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biết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Một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người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lính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dẹp</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đường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tức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giận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lấy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giáo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đâm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vào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đùi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chàng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trai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máu</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chảy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nhưng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chàng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vẫn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ngồi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yên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Đến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lúc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ngựa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của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Hưng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Đạo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qua,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chàng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trai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như</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mới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sực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tỉnh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vội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đứng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dậy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vái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chào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Hưng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Đạo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hỏi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a:t>
            </a:r>
            <a:endParaRPr kumimoji="0" lang="en-US" alt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Nhà</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ngươi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bị</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giáo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đâm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như</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thế</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mà</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thấy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đau</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sao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a:t>
            </a:r>
            <a:endParaRPr kumimoji="0" lang="en-US" alt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Phạm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Ngũ</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Lão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kính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cẩn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thưa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Thưa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đức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thần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mải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nghĩ</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mấy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câu</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trong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binh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thư</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nên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biết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có</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quân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của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đức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qua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đây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xin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ngài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xá</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tội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a:t>
            </a:r>
            <a:endParaRPr kumimoji="0" lang="en-US" alt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0" name="Picture 19">
            <a:extLst>
              <a:ext uri="{FF2B5EF4-FFF2-40B4-BE49-F238E27FC236}">
                <a16:creationId xmlns:a16="http://schemas.microsoft.com/office/drawing/2014/main" id="{D3E0D1AE-8749-1956-E95B-587985ECF7D3}"/>
              </a:ext>
            </a:extLst>
          </p:cNvPr>
          <p:cNvPicPr>
            <a:picLocks noChangeAspect="1"/>
          </p:cNvPicPr>
          <p:nvPr/>
        </p:nvPicPr>
        <p:blipFill>
          <a:blip r:embed="rId4"/>
          <a:stretch>
            <a:fillRect/>
          </a:stretch>
        </p:blipFill>
        <p:spPr>
          <a:xfrm>
            <a:off x="556466" y="622492"/>
            <a:ext cx="10784759" cy="1072989"/>
          </a:xfrm>
          <a:prstGeom prst="rect">
            <a:avLst/>
          </a:prstGeom>
        </p:spPr>
      </p:pic>
    </p:spTree>
    <p:extLst>
      <p:ext uri="{BB962C8B-B14F-4D97-AF65-F5344CB8AC3E}">
        <p14:creationId xmlns:p14="http://schemas.microsoft.com/office/powerpoint/2010/main" val="227671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8" name="Rectangle 17">
            <a:extLst>
              <a:ext uri="{FF2B5EF4-FFF2-40B4-BE49-F238E27FC236}">
                <a16:creationId xmlns:a16="http://schemas.microsoft.com/office/drawing/2014/main" id="{6EDF0CA5-A365-54B7-910C-195568A49C06}"/>
              </a:ext>
            </a:extLst>
          </p:cNvPr>
          <p:cNvSpPr/>
          <p:nvPr/>
        </p:nvSpPr>
        <p:spPr>
          <a:xfrm>
            <a:off x="492176" y="1446200"/>
            <a:ext cx="11065566" cy="112340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0CAB11B1-F9A6-1302-A29A-D18CE203F859}"/>
              </a:ext>
            </a:extLst>
          </p:cNvPr>
          <p:cNvSpPr/>
          <p:nvPr/>
        </p:nvSpPr>
        <p:spPr>
          <a:xfrm>
            <a:off x="509164" y="2595097"/>
            <a:ext cx="11034871" cy="1750028"/>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3E15D4B0-5A6A-55CD-BCB0-4828D3D49D45}"/>
              </a:ext>
            </a:extLst>
          </p:cNvPr>
          <p:cNvSpPr/>
          <p:nvPr/>
        </p:nvSpPr>
        <p:spPr>
          <a:xfrm>
            <a:off x="521284" y="4399786"/>
            <a:ext cx="11034871" cy="74698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
            <a:extLst>
              <a:ext uri="{FF2B5EF4-FFF2-40B4-BE49-F238E27FC236}">
                <a16:creationId xmlns:a16="http://schemas.microsoft.com/office/drawing/2014/main" id="{9BC71D01-2C17-AA4F-FD89-7A5340E42DAC}"/>
              </a:ext>
            </a:extLst>
          </p:cNvPr>
          <p:cNvSpPr>
            <a:spLocks noChangeArrowheads="1"/>
          </p:cNvSpPr>
          <p:nvPr/>
        </p:nvSpPr>
        <p:spPr bwMode="auto">
          <a:xfrm>
            <a:off x="583468" y="1411722"/>
            <a:ext cx="1105206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 Hưng Đạo hỏi mấy câu về binh thư thì thấy Phạm Ngũ Lão ứng đáp rất trôi chảy. Trần Hưng Đạo cảm mến, biết là hiền tài, sai người lấy thuốc đắp vết thương cho ông rồi mời ông về kinh đô.</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Được khổ luyện ở kinh đô, tài năng của Phạm Ngũ Lão dẫn được bộc lộ. Ông trở thành một vị tướng kiệt xuất, lập được nhiều chiến công. Đặc biệt, ông chỉ huy binh sĩ hai lần đánh tan giặc Nguyên. Uy danh của ông khiến kẻ thù vô cùng khiếp sợ và khâm phục. Chúng gọi ông là “viên hổ tướng họ Phạm". Khi đó, ông mới ngoài 30 tuổi.</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Về sau, ông còn được giao chỉ huy nhiều trận đánh. Trận đánh nào ông cũng giành chiến thắng n</a:t>
            </a:r>
            <a:r>
              <a:rPr lang="en-US" altLang="en-US" sz="2400" dirty="0">
                <a:solidFill>
                  <a:srgbClr val="000000"/>
                </a:solidFill>
                <a:latin typeface="Cambria" panose="02040503050406030204" pitchFamily="18" charset="0"/>
                <a:ea typeface="Cambria" panose="02040503050406030204" pitchFamily="18" charset="0"/>
                <a:cs typeface="Open Sans" panose="020B0606030504020204" pitchFamily="34" charset="0"/>
              </a:rPr>
              <a:t>ê</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 được gọi là “vị tướng bách chiến bách thắng”.</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vi-VN" altLang="en-US" sz="24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(Phan Sơn tổng hợp)</a:t>
            </a:r>
            <a:endParaRPr kumimoji="0" lang="en-US" altLang="en-US" sz="2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1" name="Picture 20">
            <a:extLst>
              <a:ext uri="{FF2B5EF4-FFF2-40B4-BE49-F238E27FC236}">
                <a16:creationId xmlns:a16="http://schemas.microsoft.com/office/drawing/2014/main" id="{D67B28F3-4042-F125-AD79-AD9296AFDCD3}"/>
              </a:ext>
            </a:extLst>
          </p:cNvPr>
          <p:cNvPicPr>
            <a:picLocks noChangeAspect="1"/>
          </p:cNvPicPr>
          <p:nvPr/>
        </p:nvPicPr>
        <p:blipFill>
          <a:blip r:embed="rId4"/>
          <a:stretch>
            <a:fillRect/>
          </a:stretch>
        </p:blipFill>
        <p:spPr>
          <a:xfrm>
            <a:off x="823773" y="487621"/>
            <a:ext cx="10784759" cy="1072989"/>
          </a:xfrm>
          <a:prstGeom prst="rect">
            <a:avLst/>
          </a:prstGeom>
        </p:spPr>
      </p:pic>
    </p:spTree>
    <p:extLst>
      <p:ext uri="{BB962C8B-B14F-4D97-AF65-F5344CB8AC3E}">
        <p14:creationId xmlns:p14="http://schemas.microsoft.com/office/powerpoint/2010/main" val="2325582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003796" y="5238550"/>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4" name="TextBox 4"/>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5400000">
            <a:off x="7089163" y="5189552"/>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7" name="TextBox 7"/>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rot="5400000">
            <a:off x="6174300" y="5238550"/>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0" name="TextBox 10"/>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731508" y="1046551"/>
            <a:ext cx="10728986" cy="4941292"/>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sp>
        <p:sp>
          <p:nvSpPr>
            <p:cNvPr id="13" name="TextBox 13"/>
            <p:cNvSpPr txBox="1"/>
            <p:nvPr/>
          </p:nvSpPr>
          <p:spPr>
            <a:xfrm>
              <a:off x="0" y="-47625"/>
              <a:ext cx="4238612" cy="199974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17" name="Picture 16">
            <a:extLst>
              <a:ext uri="{FF2B5EF4-FFF2-40B4-BE49-F238E27FC236}">
                <a16:creationId xmlns:a16="http://schemas.microsoft.com/office/drawing/2014/main" id="{526CE339-9D5D-E5D0-DEE0-EE9F63E8EFC0}"/>
              </a:ext>
            </a:extLst>
          </p:cNvPr>
          <p:cNvPicPr>
            <a:picLocks noChangeAspect="1"/>
          </p:cNvPicPr>
          <p:nvPr/>
        </p:nvPicPr>
        <p:blipFill rotWithShape="1">
          <a:blip r:embed="rId4"/>
          <a:srcRect l="-1" t="1915" r="44113"/>
          <a:stretch/>
        </p:blipFill>
        <p:spPr>
          <a:xfrm>
            <a:off x="5377896" y="1224088"/>
            <a:ext cx="5937804" cy="4707912"/>
          </a:xfrm>
          <a:prstGeom prst="rect">
            <a:avLst/>
          </a:prstGeom>
        </p:spPr>
      </p:pic>
      <p:sp>
        <p:nvSpPr>
          <p:cNvPr id="15" name="Freeform 15"/>
          <p:cNvSpPr/>
          <p:nvPr/>
        </p:nvSpPr>
        <p:spPr>
          <a:xfrm>
            <a:off x="9905981" y="-98155"/>
            <a:ext cx="2286019" cy="2168861"/>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18" name="Picture 17">
            <a:extLst>
              <a:ext uri="{FF2B5EF4-FFF2-40B4-BE49-F238E27FC236}">
                <a16:creationId xmlns:a16="http://schemas.microsoft.com/office/drawing/2014/main" id="{ADAEF74B-3F00-4801-08C3-1B0045E42998}"/>
              </a:ext>
            </a:extLst>
          </p:cNvPr>
          <p:cNvPicPr>
            <a:picLocks noChangeAspect="1"/>
          </p:cNvPicPr>
          <p:nvPr/>
        </p:nvPicPr>
        <p:blipFill>
          <a:blip r:embed="rId7"/>
          <a:stretch>
            <a:fillRect/>
          </a:stretch>
        </p:blipFill>
        <p:spPr>
          <a:xfrm>
            <a:off x="-138761" y="1360394"/>
            <a:ext cx="6657146" cy="5235014"/>
          </a:xfrm>
          <a:prstGeom prst="rect">
            <a:avLst/>
          </a:prstGeom>
        </p:spPr>
      </p:pic>
    </p:spTree>
    <p:extLst>
      <p:ext uri="{BB962C8B-B14F-4D97-AF65-F5344CB8AC3E}">
        <p14:creationId xmlns:p14="http://schemas.microsoft.com/office/powerpoint/2010/main" val="977807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algn="ctr" defTabSz="609630">
                  <a:lnSpc>
                    <a:spcPts val="1773"/>
                  </a:lnSpc>
                </a:pPr>
                <a:endParaRPr sz="1200" dirty="0">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6" name="Speech Bubble: Rectangle with Corners Rounded 15">
            <a:extLst>
              <a:ext uri="{FF2B5EF4-FFF2-40B4-BE49-F238E27FC236}">
                <a16:creationId xmlns:a16="http://schemas.microsoft.com/office/drawing/2014/main" id="{476A9668-FD35-0E9D-EA1B-7BF452CBAD2F}"/>
              </a:ext>
            </a:extLst>
          </p:cNvPr>
          <p:cNvSpPr/>
          <p:nvPr/>
        </p:nvSpPr>
        <p:spPr>
          <a:xfrm>
            <a:off x="3360118" y="739134"/>
            <a:ext cx="7029448" cy="1277655"/>
          </a:xfrm>
          <a:prstGeom prst="wedgeRoundRectCallout">
            <a:avLst>
              <a:gd name="adj1" fmla="val -55406"/>
              <a:gd name="adj2" fmla="val 30119"/>
              <a:gd name="adj3" fmla="val 16667"/>
            </a:avLst>
          </a:prstGeom>
          <a:solidFill>
            <a:schemeClr val="bg1"/>
          </a:solidFill>
          <a:ln w="38100">
            <a:solidFill>
              <a:srgbClr val="940F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Cambria" panose="02040503050406030204" pitchFamily="18" charset="0"/>
                <a:ea typeface="Cambria" panose="02040503050406030204" pitchFamily="18" charset="0"/>
              </a:rPr>
              <a:t>Em </a:t>
            </a:r>
            <a:r>
              <a:rPr lang="en-US" sz="3600" dirty="0" err="1">
                <a:solidFill>
                  <a:schemeClr val="tx1"/>
                </a:solidFill>
                <a:latin typeface="Cambria" panose="02040503050406030204" pitchFamily="18" charset="0"/>
                <a:ea typeface="Cambria" panose="02040503050406030204" pitchFamily="18" charset="0"/>
              </a:rPr>
              <a:t>biết</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những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vị</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tướng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nào</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trong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lịch</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sử</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nước</a:t>
            </a:r>
            <a:r>
              <a:rPr lang="en-US" sz="3600" dirty="0">
                <a:solidFill>
                  <a:schemeClr val="tx1"/>
                </a:solidFill>
                <a:latin typeface="Cambria" panose="02040503050406030204" pitchFamily="18" charset="0"/>
                <a:ea typeface="Cambria" panose="02040503050406030204" pitchFamily="18" charset="0"/>
              </a:rPr>
              <a:t> ta?</a:t>
            </a:r>
          </a:p>
        </p:txBody>
      </p:sp>
      <p:pic>
        <p:nvPicPr>
          <p:cNvPr id="17" name="Picture 16">
            <a:extLst>
              <a:ext uri="{FF2B5EF4-FFF2-40B4-BE49-F238E27FC236}">
                <a16:creationId xmlns:a16="http://schemas.microsoft.com/office/drawing/2014/main" id="{AA407E99-A49E-136C-B21E-83B06089970F}"/>
              </a:ext>
            </a:extLst>
          </p:cNvPr>
          <p:cNvPicPr>
            <a:picLocks noChangeAspect="1"/>
          </p:cNvPicPr>
          <p:nvPr/>
        </p:nvPicPr>
        <p:blipFill>
          <a:blip r:embed="rId4"/>
          <a:stretch>
            <a:fillRect/>
          </a:stretch>
        </p:blipFill>
        <p:spPr>
          <a:xfrm>
            <a:off x="499807" y="304529"/>
            <a:ext cx="3426249" cy="6248942"/>
          </a:xfrm>
          <a:prstGeom prst="rect">
            <a:avLst/>
          </a:prstGeom>
        </p:spPr>
      </p:pic>
      <p:sp>
        <p:nvSpPr>
          <p:cNvPr id="18" name="Speech Bubble: Rectangle with Corners Rounded 17">
            <a:extLst>
              <a:ext uri="{FF2B5EF4-FFF2-40B4-BE49-F238E27FC236}">
                <a16:creationId xmlns:a16="http://schemas.microsoft.com/office/drawing/2014/main" id="{09AA6716-752A-CBB3-C536-309FCA92BF68}"/>
              </a:ext>
            </a:extLst>
          </p:cNvPr>
          <p:cNvSpPr/>
          <p:nvPr/>
        </p:nvSpPr>
        <p:spPr>
          <a:xfrm>
            <a:off x="3222846" y="739133"/>
            <a:ext cx="7303992" cy="1277655"/>
          </a:xfrm>
          <a:prstGeom prst="wedgeRoundRectCallout">
            <a:avLst>
              <a:gd name="adj1" fmla="val -55406"/>
              <a:gd name="adj2" fmla="val 30119"/>
              <a:gd name="adj3" fmla="val 16667"/>
            </a:avLst>
          </a:prstGeom>
          <a:solidFill>
            <a:schemeClr val="bg1"/>
          </a:solidFill>
          <a:ln w="38100">
            <a:solidFill>
              <a:srgbClr val="940F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Cambria" panose="02040503050406030204" pitchFamily="18" charset="0"/>
                <a:ea typeface="Cambria" panose="02040503050406030204" pitchFamily="18" charset="0"/>
              </a:rPr>
              <a:t>Chia </a:t>
            </a:r>
            <a:r>
              <a:rPr lang="en-US" sz="3600" dirty="0" err="1">
                <a:solidFill>
                  <a:schemeClr val="tx1"/>
                </a:solidFill>
                <a:latin typeface="Cambria" panose="02040503050406030204" pitchFamily="18" charset="0"/>
                <a:ea typeface="Cambria" panose="02040503050406030204" pitchFamily="18" charset="0"/>
              </a:rPr>
              <a:t>sẻ</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những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thông</a:t>
            </a:r>
            <a:r>
              <a:rPr lang="en-US" sz="3600" dirty="0">
                <a:solidFill>
                  <a:schemeClr val="tx1"/>
                </a:solidFill>
                <a:latin typeface="Cambria" panose="02040503050406030204" pitchFamily="18" charset="0"/>
                <a:ea typeface="Cambria" panose="02040503050406030204" pitchFamily="18" charset="0"/>
              </a:rPr>
              <a:t> tin </a:t>
            </a:r>
            <a:r>
              <a:rPr lang="en-US" sz="3600" dirty="0" err="1">
                <a:solidFill>
                  <a:schemeClr val="tx1"/>
                </a:solidFill>
                <a:latin typeface="Cambria" panose="02040503050406030204" pitchFamily="18" charset="0"/>
                <a:ea typeface="Cambria" panose="02040503050406030204" pitchFamily="18" charset="0"/>
              </a:rPr>
              <a:t>về</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vị</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tướng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mà</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em</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ngưỡng</a:t>
            </a:r>
            <a:r>
              <a:rPr lang="en-US" sz="3600" dirty="0">
                <a:solidFill>
                  <a:schemeClr val="tx1"/>
                </a:solidFill>
                <a:latin typeface="Cambria" panose="02040503050406030204" pitchFamily="18" charset="0"/>
                <a:ea typeface="Cambria" panose="02040503050406030204" pitchFamily="18" charset="0"/>
              </a:rPr>
              <a:t> </a:t>
            </a:r>
            <a:r>
              <a:rPr lang="en-US" sz="3600" dirty="0" err="1">
                <a:solidFill>
                  <a:schemeClr val="tx1"/>
                </a:solidFill>
                <a:latin typeface="Cambria" panose="02040503050406030204" pitchFamily="18" charset="0"/>
                <a:ea typeface="Cambria" panose="02040503050406030204" pitchFamily="18" charset="0"/>
              </a:rPr>
              <a:t>mộ</a:t>
            </a:r>
            <a:r>
              <a:rPr lang="en-US" sz="3600" dirty="0">
                <a:solidFill>
                  <a:schemeClr val="tx1"/>
                </a:solidFill>
                <a:latin typeface="Cambria" panose="02040503050406030204" pitchFamily="18" charset="0"/>
                <a:ea typeface="Cambria" panose="02040503050406030204" pitchFamily="18" charset="0"/>
              </a:rPr>
              <a:t>.</a:t>
            </a:r>
          </a:p>
        </p:txBody>
      </p:sp>
      <p:sp>
        <p:nvSpPr>
          <p:cNvPr id="19" name="Speech Bubble: Rectangle with Corners Rounded 18">
            <a:extLst>
              <a:ext uri="{FF2B5EF4-FFF2-40B4-BE49-F238E27FC236}">
                <a16:creationId xmlns:a16="http://schemas.microsoft.com/office/drawing/2014/main" id="{D4BE580D-334E-9D39-7D40-5CC06F096EC3}"/>
              </a:ext>
            </a:extLst>
          </p:cNvPr>
          <p:cNvSpPr/>
          <p:nvPr/>
        </p:nvSpPr>
        <p:spPr>
          <a:xfrm>
            <a:off x="8603547" y="3766481"/>
            <a:ext cx="3013753" cy="2057400"/>
          </a:xfrm>
          <a:prstGeom prst="wedgeRoundRectCallout">
            <a:avLst>
              <a:gd name="adj1" fmla="val -49024"/>
              <a:gd name="adj2" fmla="val 32926"/>
              <a:gd name="adj3" fmla="val 16667"/>
            </a:avLst>
          </a:prstGeom>
          <a:solidFill>
            <a:schemeClr val="bg1"/>
          </a:solidFill>
          <a:ln w="38100">
            <a:solidFill>
              <a:srgbClr val="AB96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Cambria" panose="02040503050406030204" pitchFamily="18" charset="0"/>
                <a:ea typeface="Cambria" panose="02040503050406030204" pitchFamily="18" charset="0"/>
              </a:rPr>
              <a:t>Phạm</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Ngũ</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Lão</a:t>
            </a:r>
            <a:r>
              <a:rPr lang="en-US" sz="3200" dirty="0">
                <a:solidFill>
                  <a:schemeClr val="tx1"/>
                </a:solidFill>
                <a:latin typeface="Cambria" panose="02040503050406030204" pitchFamily="18" charset="0"/>
                <a:ea typeface="Cambria" panose="02040503050406030204" pitchFamily="18" charset="0"/>
              </a:rPr>
              <a:t> – Danh </a:t>
            </a:r>
            <a:r>
              <a:rPr lang="en-US" sz="3200" dirty="0" err="1">
                <a:solidFill>
                  <a:schemeClr val="tx1"/>
                </a:solidFill>
                <a:latin typeface="Cambria" panose="02040503050406030204" pitchFamily="18" charset="0"/>
                <a:ea typeface="Cambria" panose="02040503050406030204" pitchFamily="18" charset="0"/>
              </a:rPr>
              <a:t>tướng</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thời</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Trần</a:t>
            </a:r>
            <a:endParaRPr lang="en-US" sz="3200" dirty="0">
              <a:solidFill>
                <a:schemeClr val="tx1"/>
              </a:solidFill>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B7DCF304-F4B4-4E82-9AE7-9098DBCA4A76}"/>
              </a:ext>
            </a:extLst>
          </p:cNvPr>
          <p:cNvPicPr>
            <a:picLocks noChangeAspect="1"/>
          </p:cNvPicPr>
          <p:nvPr/>
        </p:nvPicPr>
        <p:blipFill rotWithShape="1">
          <a:blip r:embed="rId5"/>
          <a:srcRect l="9793"/>
          <a:stretch/>
        </p:blipFill>
        <p:spPr>
          <a:xfrm>
            <a:off x="3683400" y="2393889"/>
            <a:ext cx="4750307" cy="38244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sp>
        <p:nvSpPr>
          <p:cNvPr id="17" name="TextBox 16">
            <a:extLst>
              <a:ext uri="{FF2B5EF4-FFF2-40B4-BE49-F238E27FC236}">
                <a16:creationId xmlns:a16="http://schemas.microsoft.com/office/drawing/2014/main" id="{762CD710-7C89-B1D0-F8F8-B26510232E45}"/>
              </a:ext>
            </a:extLst>
          </p:cNvPr>
          <p:cNvSpPr txBox="1"/>
          <p:nvPr/>
        </p:nvSpPr>
        <p:spPr>
          <a:xfrm>
            <a:off x="2576917" y="584141"/>
            <a:ext cx="8595850" cy="1754326"/>
          </a:xfrm>
          <a:prstGeom prst="rect">
            <a:avLst/>
          </a:prstGeom>
          <a:noFill/>
        </p:spPr>
        <p:txBody>
          <a:bodyPr wrap="square">
            <a:spAutoFit/>
          </a:bodyPr>
          <a:lstStyle/>
          <a:p>
            <a:pPr algn="ctr"/>
            <a:r>
              <a:rPr lang="vi-VN" sz="3600" b="1" dirty="0">
                <a:solidFill>
                  <a:srgbClr val="745E59"/>
                </a:solidFill>
                <a:latin typeface="Cambria" panose="02040503050406030204" pitchFamily="18" charset="0"/>
                <a:ea typeface="Cambria" panose="02040503050406030204" pitchFamily="18" charset="0"/>
              </a:rPr>
              <a:t>“Tài” trong những từ ngữ nào dưới đây mang nghĩa “</a:t>
            </a:r>
            <a:r>
              <a:rPr lang="vi-VN" sz="3600" b="1" dirty="0">
                <a:solidFill>
                  <a:srgbClr val="C00000"/>
                </a:solidFill>
                <a:latin typeface="Cambria" panose="02040503050406030204" pitchFamily="18" charset="0"/>
                <a:ea typeface="Cambria" panose="02040503050406030204" pitchFamily="18" charset="0"/>
              </a:rPr>
              <a:t>có khả năng hơn người bình thường</a:t>
            </a:r>
            <a:r>
              <a:rPr lang="vi-VN" sz="3600" b="1" dirty="0">
                <a:solidFill>
                  <a:srgbClr val="745E59"/>
                </a:solidFill>
                <a:latin typeface="Cambria" panose="02040503050406030204" pitchFamily="18" charset="0"/>
                <a:ea typeface="Cambria" panose="02040503050406030204" pitchFamily="18" charset="0"/>
              </a:rPr>
              <a:t>”?</a:t>
            </a:r>
            <a:endParaRPr lang="en-US" sz="3600" b="1" dirty="0">
              <a:solidFill>
                <a:srgbClr val="745E59"/>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AED37E4C-7E8E-CDC2-5EFC-37494B502B76}"/>
              </a:ext>
            </a:extLst>
          </p:cNvPr>
          <p:cNvSpPr/>
          <p:nvPr/>
        </p:nvSpPr>
        <p:spPr>
          <a:xfrm>
            <a:off x="1441113" y="2672383"/>
            <a:ext cx="2462536" cy="756617"/>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Cambria" panose="02040503050406030204" pitchFamily="18" charset="0"/>
                <a:ea typeface="Cambria" panose="02040503050406030204" pitchFamily="18" charset="0"/>
              </a:rPr>
              <a:t>tài</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nghệ</a:t>
            </a:r>
            <a:endParaRPr lang="vi-VN" sz="4000" b="1" dirty="0">
              <a:solidFill>
                <a:schemeClr val="tx1"/>
              </a:solidFill>
              <a:latin typeface="Cambria" panose="02040503050406030204" pitchFamily="18" charset="0"/>
              <a:ea typeface="Cambria" panose="02040503050406030204" pitchFamily="18" charset="0"/>
            </a:endParaRPr>
          </a:p>
        </p:txBody>
      </p:sp>
      <p:sp>
        <p:nvSpPr>
          <p:cNvPr id="19" name="Rectangle: Rounded Corners 18">
            <a:extLst>
              <a:ext uri="{FF2B5EF4-FFF2-40B4-BE49-F238E27FC236}">
                <a16:creationId xmlns:a16="http://schemas.microsoft.com/office/drawing/2014/main" id="{C8549B9A-D7C8-D841-D5FD-FF58AF6B66D4}"/>
              </a:ext>
            </a:extLst>
          </p:cNvPr>
          <p:cNvSpPr/>
          <p:nvPr/>
        </p:nvSpPr>
        <p:spPr>
          <a:xfrm>
            <a:off x="4772655" y="2650026"/>
            <a:ext cx="2462536" cy="756617"/>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Cambria" panose="02040503050406030204" pitchFamily="18" charset="0"/>
                <a:ea typeface="Cambria" panose="02040503050406030204" pitchFamily="18" charset="0"/>
              </a:rPr>
              <a:t>tài</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sản</a:t>
            </a:r>
            <a:endParaRPr lang="vi-VN" sz="4000" b="1" dirty="0">
              <a:solidFill>
                <a:schemeClr val="tx1"/>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CC185E79-7E9D-8DF9-74C8-6A60724C9777}"/>
              </a:ext>
            </a:extLst>
          </p:cNvPr>
          <p:cNvSpPr/>
          <p:nvPr/>
        </p:nvSpPr>
        <p:spPr>
          <a:xfrm>
            <a:off x="8260267" y="2635899"/>
            <a:ext cx="2462536" cy="756617"/>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Cambria" panose="02040503050406030204" pitchFamily="18" charset="0"/>
                <a:ea typeface="Cambria" panose="02040503050406030204" pitchFamily="18" charset="0"/>
              </a:rPr>
              <a:t>tài</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trợ</a:t>
            </a:r>
            <a:endParaRPr lang="vi-VN" sz="4000" b="1" dirty="0">
              <a:solidFill>
                <a:schemeClr val="tx1"/>
              </a:solidFill>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id="{51BCC549-F68A-224F-527B-F747E6BED96F}"/>
              </a:ext>
            </a:extLst>
          </p:cNvPr>
          <p:cNvSpPr/>
          <p:nvPr/>
        </p:nvSpPr>
        <p:spPr>
          <a:xfrm>
            <a:off x="3025772" y="4043455"/>
            <a:ext cx="2462536" cy="756617"/>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Cambria" panose="02040503050406030204" pitchFamily="18" charset="0"/>
                <a:ea typeface="Cambria" panose="02040503050406030204" pitchFamily="18" charset="0"/>
              </a:rPr>
              <a:t>tài</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hoa</a:t>
            </a:r>
            <a:endParaRPr lang="vi-VN" sz="4000" b="1" dirty="0">
              <a:solidFill>
                <a:schemeClr val="tx1"/>
              </a:solidFill>
              <a:latin typeface="Cambria" panose="02040503050406030204" pitchFamily="18" charset="0"/>
              <a:ea typeface="Cambria" panose="02040503050406030204" pitchFamily="18" charset="0"/>
            </a:endParaRPr>
          </a:p>
        </p:txBody>
      </p:sp>
      <p:sp>
        <p:nvSpPr>
          <p:cNvPr id="22" name="Rectangle: Rounded Corners 21">
            <a:extLst>
              <a:ext uri="{FF2B5EF4-FFF2-40B4-BE49-F238E27FC236}">
                <a16:creationId xmlns:a16="http://schemas.microsoft.com/office/drawing/2014/main" id="{CF75E810-B21C-0128-94CE-F8F4A6E399FA}"/>
              </a:ext>
            </a:extLst>
          </p:cNvPr>
          <p:cNvSpPr/>
          <p:nvPr/>
        </p:nvSpPr>
        <p:spPr>
          <a:xfrm>
            <a:off x="6513384" y="4029328"/>
            <a:ext cx="2462536" cy="756617"/>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Cambria" panose="02040503050406030204" pitchFamily="18" charset="0"/>
                <a:ea typeface="Cambria" panose="02040503050406030204" pitchFamily="18" charset="0"/>
              </a:rPr>
              <a:t>tài</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năng</a:t>
            </a:r>
            <a:endParaRPr lang="vi-VN" sz="4000" b="1" dirty="0">
              <a:solidFill>
                <a:schemeClr val="tx1"/>
              </a:solidFill>
              <a:latin typeface="Cambria" panose="02040503050406030204" pitchFamily="18" charset="0"/>
              <a:ea typeface="Cambria" panose="02040503050406030204" pitchFamily="18" charset="0"/>
            </a:endParaRPr>
          </a:p>
        </p:txBody>
      </p:sp>
      <p:pic>
        <p:nvPicPr>
          <p:cNvPr id="23" name="Picture 22">
            <a:extLst>
              <a:ext uri="{FF2B5EF4-FFF2-40B4-BE49-F238E27FC236}">
                <a16:creationId xmlns:a16="http://schemas.microsoft.com/office/drawing/2014/main" id="{3DDD7594-9A4D-F427-82FE-88608E0B650D}"/>
              </a:ext>
            </a:extLst>
          </p:cNvPr>
          <p:cNvPicPr>
            <a:picLocks noChangeAspect="1"/>
          </p:cNvPicPr>
          <p:nvPr/>
        </p:nvPicPr>
        <p:blipFill>
          <a:blip r:embed="rId5"/>
          <a:stretch>
            <a:fillRect/>
          </a:stretch>
        </p:blipFill>
        <p:spPr>
          <a:xfrm>
            <a:off x="581272" y="843054"/>
            <a:ext cx="2091109" cy="780356"/>
          </a:xfrm>
          <a:prstGeom prst="rect">
            <a:avLst/>
          </a:prstGeom>
        </p:spPr>
      </p:pic>
    </p:spTree>
    <p:extLst>
      <p:ext uri="{BB962C8B-B14F-4D97-AF65-F5344CB8AC3E}">
        <p14:creationId xmlns:p14="http://schemas.microsoft.com/office/powerpoint/2010/main" val="3224344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iterate type="lt">
                                    <p:tmPct val="0"/>
                                  </p:iterate>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53" presetClass="entr" presetSubtype="16" fill="hold" grpId="0" nodeType="withEffect">
                                  <p:stCondLst>
                                    <p:cond delay="0"/>
                                  </p:stCondLst>
                                  <p:iterate type="lt">
                                    <p:tmPct val="0"/>
                                  </p:iterate>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par>
                                <p:cTn id="34" presetID="53" presetClass="entr" presetSubtype="16" fill="hold" grpId="0" nodeType="withEffect">
                                  <p:stCondLst>
                                    <p:cond delay="0"/>
                                  </p:stCondLst>
                                  <p:iterate type="lt">
                                    <p:tmPct val="0"/>
                                  </p:iterate>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grpId="1" nodeType="clickEffect">
                                  <p:stCondLst>
                                    <p:cond delay="0"/>
                                  </p:stCondLst>
                                  <p:childTnLst>
                                    <p:animClr clrSpc="rgb" dir="cw">
                                      <p:cBhvr>
                                        <p:cTn id="42" dur="2000" fill="hold"/>
                                        <p:tgtEl>
                                          <p:spTgt spid="18"/>
                                        </p:tgtEl>
                                        <p:attrNameLst>
                                          <p:attrName>fillcolor</p:attrName>
                                        </p:attrNameLst>
                                      </p:cBhvr>
                                      <p:to>
                                        <a:schemeClr val="accent2"/>
                                      </p:to>
                                    </p:animClr>
                                    <p:set>
                                      <p:cBhvr>
                                        <p:cTn id="43" dur="2000" fill="hold"/>
                                        <p:tgtEl>
                                          <p:spTgt spid="18"/>
                                        </p:tgtEl>
                                        <p:attrNameLst>
                                          <p:attrName>fill.type</p:attrName>
                                        </p:attrNameLst>
                                      </p:cBhvr>
                                      <p:to>
                                        <p:strVal val="solid"/>
                                      </p:to>
                                    </p:set>
                                    <p:set>
                                      <p:cBhvr>
                                        <p:cTn id="44" dur="2000" fill="hold"/>
                                        <p:tgtEl>
                                          <p:spTgt spid="18"/>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2" name="tada1.wav"/>
                                        </p:tgtEl>
                                      </p:cMediaNode>
                                    </p:audio>
                                  </p:subTnLst>
                                </p:cTn>
                              </p:par>
                            </p:childTnLst>
                          </p:cTn>
                        </p:par>
                      </p:childTnLst>
                    </p:cTn>
                  </p:par>
                  <p:par>
                    <p:cTn id="45" fill="hold">
                      <p:stCondLst>
                        <p:cond delay="indefinite"/>
                      </p:stCondLst>
                      <p:childTnLst>
                        <p:par>
                          <p:cTn id="46" fill="hold">
                            <p:stCondLst>
                              <p:cond delay="0"/>
                            </p:stCondLst>
                            <p:childTnLst>
                              <p:par>
                                <p:cTn id="47" presetID="1" presetClass="emph" presetSubtype="2" fill="hold" grpId="1" nodeType="clickEffect">
                                  <p:stCondLst>
                                    <p:cond delay="0"/>
                                  </p:stCondLst>
                                  <p:childTnLst>
                                    <p:animClr clrSpc="rgb" dir="cw">
                                      <p:cBhvr>
                                        <p:cTn id="48" dur="2000" fill="hold"/>
                                        <p:tgtEl>
                                          <p:spTgt spid="21"/>
                                        </p:tgtEl>
                                        <p:attrNameLst>
                                          <p:attrName>fillcolor</p:attrName>
                                        </p:attrNameLst>
                                      </p:cBhvr>
                                      <p:to>
                                        <a:schemeClr val="accent2"/>
                                      </p:to>
                                    </p:animClr>
                                    <p:set>
                                      <p:cBhvr>
                                        <p:cTn id="49" dur="2000" fill="hold"/>
                                        <p:tgtEl>
                                          <p:spTgt spid="21"/>
                                        </p:tgtEl>
                                        <p:attrNameLst>
                                          <p:attrName>fill.type</p:attrName>
                                        </p:attrNameLst>
                                      </p:cBhvr>
                                      <p:to>
                                        <p:strVal val="solid"/>
                                      </p:to>
                                    </p:set>
                                    <p:set>
                                      <p:cBhvr>
                                        <p:cTn id="50" dur="2000" fill="hold"/>
                                        <p:tgtEl>
                                          <p:spTgt spid="21"/>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tada1.wav"/>
                                        </p:tgtEl>
                                      </p:cMediaNode>
                                    </p:audio>
                                  </p:subTnLst>
                                </p:cTn>
                              </p:par>
                            </p:childTnLst>
                          </p:cTn>
                        </p:par>
                      </p:childTnLst>
                    </p:cTn>
                  </p:par>
                  <p:par>
                    <p:cTn id="51" fill="hold">
                      <p:stCondLst>
                        <p:cond delay="indefinite"/>
                      </p:stCondLst>
                      <p:childTnLst>
                        <p:par>
                          <p:cTn id="52" fill="hold">
                            <p:stCondLst>
                              <p:cond delay="0"/>
                            </p:stCondLst>
                            <p:childTnLst>
                              <p:par>
                                <p:cTn id="53" presetID="1" presetClass="emph" presetSubtype="2" fill="hold" grpId="1" nodeType="clickEffect">
                                  <p:stCondLst>
                                    <p:cond delay="0"/>
                                  </p:stCondLst>
                                  <p:childTnLst>
                                    <p:animClr clrSpc="rgb" dir="cw">
                                      <p:cBhvr>
                                        <p:cTn id="54" dur="2000" fill="hold"/>
                                        <p:tgtEl>
                                          <p:spTgt spid="22"/>
                                        </p:tgtEl>
                                        <p:attrNameLst>
                                          <p:attrName>fillcolor</p:attrName>
                                        </p:attrNameLst>
                                      </p:cBhvr>
                                      <p:to>
                                        <a:schemeClr val="accent2"/>
                                      </p:to>
                                    </p:animClr>
                                    <p:set>
                                      <p:cBhvr>
                                        <p:cTn id="55" dur="2000" fill="hold"/>
                                        <p:tgtEl>
                                          <p:spTgt spid="22"/>
                                        </p:tgtEl>
                                        <p:attrNameLst>
                                          <p:attrName>fill.type</p:attrName>
                                        </p:attrNameLst>
                                      </p:cBhvr>
                                      <p:to>
                                        <p:strVal val="solid"/>
                                      </p:to>
                                    </p:set>
                                    <p:set>
                                      <p:cBhvr>
                                        <p:cTn id="56" dur="2000" fill="hold"/>
                                        <p:tgtEl>
                                          <p:spTgt spid="22"/>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tada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P spid="20" grpId="0" animBg="1"/>
      <p:bldP spid="21" grpId="0" animBg="1"/>
      <p:bldP spid="21" grpId="1" animBg="1"/>
      <p:bldP spid="22" grpId="0" animBg="1"/>
      <p:bldP spid="2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8897"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pic>
        <p:nvPicPr>
          <p:cNvPr id="17" name="Picture 16">
            <a:extLst>
              <a:ext uri="{FF2B5EF4-FFF2-40B4-BE49-F238E27FC236}">
                <a16:creationId xmlns:a16="http://schemas.microsoft.com/office/drawing/2014/main" id="{11A17905-96BE-972C-B76C-524AB26081DB}"/>
              </a:ext>
            </a:extLst>
          </p:cNvPr>
          <p:cNvPicPr>
            <a:picLocks noChangeAspect="1"/>
          </p:cNvPicPr>
          <p:nvPr/>
        </p:nvPicPr>
        <p:blipFill rotWithShape="1">
          <a:blip r:embed="rId5"/>
          <a:srcRect t="-4748" r="66642" b="-1"/>
          <a:stretch/>
        </p:blipFill>
        <p:spPr>
          <a:xfrm>
            <a:off x="346343" y="1684466"/>
            <a:ext cx="3504837" cy="3892262"/>
          </a:xfrm>
          <a:prstGeom prst="rect">
            <a:avLst/>
          </a:prstGeom>
        </p:spPr>
      </p:pic>
      <p:pic>
        <p:nvPicPr>
          <p:cNvPr id="18" name="Picture 17">
            <a:extLst>
              <a:ext uri="{FF2B5EF4-FFF2-40B4-BE49-F238E27FC236}">
                <a16:creationId xmlns:a16="http://schemas.microsoft.com/office/drawing/2014/main" id="{C56E67E1-1C01-C2DE-BEE4-38AC2C217023}"/>
              </a:ext>
            </a:extLst>
          </p:cNvPr>
          <p:cNvPicPr>
            <a:picLocks noChangeAspect="1"/>
          </p:cNvPicPr>
          <p:nvPr/>
        </p:nvPicPr>
        <p:blipFill rotWithShape="1">
          <a:blip r:embed="rId5"/>
          <a:srcRect l="33419" t="2724" r="457" b="-697"/>
          <a:stretch/>
        </p:blipFill>
        <p:spPr>
          <a:xfrm>
            <a:off x="4718157" y="1869938"/>
            <a:ext cx="7074160" cy="3706790"/>
          </a:xfrm>
          <a:prstGeom prst="rect">
            <a:avLst/>
          </a:prstGeom>
        </p:spPr>
      </p:pic>
      <p:sp>
        <p:nvSpPr>
          <p:cNvPr id="19" name="TextBox 18">
            <a:extLst>
              <a:ext uri="{FF2B5EF4-FFF2-40B4-BE49-F238E27FC236}">
                <a16:creationId xmlns:a16="http://schemas.microsoft.com/office/drawing/2014/main" id="{8B8CFC3C-8203-4FC6-1B13-D1FD09825B9D}"/>
              </a:ext>
            </a:extLst>
          </p:cNvPr>
          <p:cNvSpPr txBox="1"/>
          <p:nvPr/>
        </p:nvSpPr>
        <p:spPr>
          <a:xfrm>
            <a:off x="2576917" y="584141"/>
            <a:ext cx="9268740" cy="646331"/>
          </a:xfrm>
          <a:prstGeom prst="rect">
            <a:avLst/>
          </a:prstGeom>
          <a:noFill/>
        </p:spPr>
        <p:txBody>
          <a:bodyPr wrap="square">
            <a:spAutoFit/>
          </a:bodyPr>
          <a:lstStyle/>
          <a:p>
            <a:pPr algn="ctr"/>
            <a:r>
              <a:rPr lang="vi-VN" sz="3600" b="1" dirty="0">
                <a:solidFill>
                  <a:srgbClr val="745E59"/>
                </a:solidFill>
                <a:latin typeface="Cambria" panose="02040503050406030204" pitchFamily="18" charset="0"/>
                <a:ea typeface="Cambria" panose="02040503050406030204" pitchFamily="18" charset="0"/>
              </a:rPr>
              <a:t>Tìm nghĩa của những thành ngữ dưới đây.</a:t>
            </a:r>
            <a:endParaRPr lang="en-US" sz="3600" b="1" dirty="0">
              <a:solidFill>
                <a:srgbClr val="745E59"/>
              </a:solidFill>
              <a:latin typeface="Cambria" panose="02040503050406030204" pitchFamily="18" charset="0"/>
              <a:ea typeface="Cambria" panose="02040503050406030204" pitchFamily="18" charset="0"/>
            </a:endParaRPr>
          </a:p>
        </p:txBody>
      </p:sp>
      <p:cxnSp>
        <p:nvCxnSpPr>
          <p:cNvPr id="20" name="Straight Arrow Connector 19">
            <a:extLst>
              <a:ext uri="{FF2B5EF4-FFF2-40B4-BE49-F238E27FC236}">
                <a16:creationId xmlns:a16="http://schemas.microsoft.com/office/drawing/2014/main" id="{9BE30FA9-B27E-047C-99D3-542F16D9302F}"/>
              </a:ext>
            </a:extLst>
          </p:cNvPr>
          <p:cNvCxnSpPr>
            <a:cxnSpLocks/>
          </p:cNvCxnSpPr>
          <p:nvPr/>
        </p:nvCxnSpPr>
        <p:spPr>
          <a:xfrm>
            <a:off x="3750069" y="2902326"/>
            <a:ext cx="1131683" cy="163568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92F937D-AAB1-231F-ED3D-2D2063B9FD16}"/>
              </a:ext>
            </a:extLst>
          </p:cNvPr>
          <p:cNvCxnSpPr>
            <a:cxnSpLocks/>
          </p:cNvCxnSpPr>
          <p:nvPr/>
        </p:nvCxnSpPr>
        <p:spPr>
          <a:xfrm>
            <a:off x="3750068" y="3720166"/>
            <a:ext cx="1131684" cy="145336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6706BE5-FF75-2113-EFC5-E15036DEC72C}"/>
              </a:ext>
            </a:extLst>
          </p:cNvPr>
          <p:cNvCxnSpPr>
            <a:cxnSpLocks/>
          </p:cNvCxnSpPr>
          <p:nvPr/>
        </p:nvCxnSpPr>
        <p:spPr>
          <a:xfrm flipV="1">
            <a:off x="3851180" y="2960891"/>
            <a:ext cx="920345" cy="148595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93066B5-01A4-C741-A4C3-61E5DC0D1B17}"/>
              </a:ext>
            </a:extLst>
          </p:cNvPr>
          <p:cNvCxnSpPr>
            <a:cxnSpLocks/>
          </p:cNvCxnSpPr>
          <p:nvPr/>
        </p:nvCxnSpPr>
        <p:spPr>
          <a:xfrm flipV="1">
            <a:off x="3824496" y="3840605"/>
            <a:ext cx="947029" cy="140778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EE985A4C-FBD3-A978-5D25-937BEA215D05}"/>
              </a:ext>
            </a:extLst>
          </p:cNvPr>
          <p:cNvPicPr>
            <a:picLocks noChangeAspect="1"/>
          </p:cNvPicPr>
          <p:nvPr/>
        </p:nvPicPr>
        <p:blipFill>
          <a:blip r:embed="rId6"/>
          <a:stretch>
            <a:fillRect/>
          </a:stretch>
        </p:blipFill>
        <p:spPr>
          <a:xfrm>
            <a:off x="592745" y="517128"/>
            <a:ext cx="2091109" cy="780356"/>
          </a:xfrm>
          <a:prstGeom prst="rect">
            <a:avLst/>
          </a:prstGeom>
        </p:spPr>
      </p:pic>
    </p:spTree>
    <p:extLst>
      <p:ext uri="{BB962C8B-B14F-4D97-AF65-F5344CB8AC3E}">
        <p14:creationId xmlns:p14="http://schemas.microsoft.com/office/powerpoint/2010/main" val="354450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subTnLst>
                                    <p:audio>
                                      <p:cMediaNode>
                                        <p:cTn display="0" masterRel="sameClick">
                                          <p:stCondLst>
                                            <p:cond evt="begin" delay="0">
                                              <p:tn val="26"/>
                                            </p:cond>
                                          </p:stCondLst>
                                          <p:endCondLst>
                                            <p:cond evt="onStopAudio" delay="0">
                                              <p:tgtEl>
                                                <p:sldTgt/>
                                              </p:tgtEl>
                                            </p:cond>
                                          </p:endCondLst>
                                        </p:cTn>
                                        <p:tgtEl>
                                          <p:sndTgt r:embed="rId2" name="ding-sound-effect_1.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subTnLst>
                                    <p:audio>
                                      <p:cMediaNode>
                                        <p:cTn display="0" masterRel="sameClick">
                                          <p:stCondLst>
                                            <p:cond evt="begin" delay="0">
                                              <p:tn val="31"/>
                                            </p:cond>
                                          </p:stCondLst>
                                          <p:endCondLst>
                                            <p:cond evt="onStopAudio" delay="0">
                                              <p:tgtEl>
                                                <p:sldTgt/>
                                              </p:tgtEl>
                                            </p:cond>
                                          </p:endCondLst>
                                        </p:cTn>
                                        <p:tgtEl>
                                          <p:sndTgt r:embed="rId2" name="ding-sound-effect_1.wav"/>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subTnLst>
                                    <p:audio>
                                      <p:cMediaNode>
                                        <p:cTn display="0" masterRel="sameClick">
                                          <p:stCondLst>
                                            <p:cond evt="begin" delay="0">
                                              <p:tn val="36"/>
                                            </p:cond>
                                          </p:stCondLst>
                                          <p:endCondLst>
                                            <p:cond evt="onStopAudio" delay="0">
                                              <p:tgtEl>
                                                <p:sldTgt/>
                                              </p:tgtEl>
                                            </p:cond>
                                          </p:endCondLst>
                                        </p:cTn>
                                        <p:tgtEl>
                                          <p:sndTgt r:embed="rId2" name="ding-sound-effect_1.wav"/>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subTnLst>
                                    <p:audio>
                                      <p:cMediaNode>
                                        <p:cTn display="0" masterRel="sameClick">
                                          <p:stCondLst>
                                            <p:cond evt="begin" delay="0">
                                              <p:tn val="41"/>
                                            </p:cond>
                                          </p:stCondLst>
                                          <p:endCondLst>
                                            <p:cond evt="onStopAudio" delay="0">
                                              <p:tgtEl>
                                                <p:sldTgt/>
                                              </p:tgtEl>
                                            </p:cond>
                                          </p:endCondLst>
                                        </p:cTn>
                                        <p:tgtEl>
                                          <p:sndTgt r:embed="rId2" name="ding-sound-effect_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003796" y="5238550"/>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4" name="TextBox 4"/>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5" name="Group 5"/>
          <p:cNvGrpSpPr/>
          <p:nvPr/>
        </p:nvGrpSpPr>
        <p:grpSpPr>
          <a:xfrm rot="5400000">
            <a:off x="7089163" y="5189552"/>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7" name="TextBox 7"/>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rot="5400000">
            <a:off x="6174300" y="5238550"/>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0" name="TextBox 10"/>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731508" y="1046551"/>
            <a:ext cx="10728986" cy="4359839"/>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sp>
        <p:sp>
          <p:nvSpPr>
            <p:cNvPr id="13" name="TextBox 13"/>
            <p:cNvSpPr txBox="1"/>
            <p:nvPr/>
          </p:nvSpPr>
          <p:spPr>
            <a:xfrm>
              <a:off x="0" y="-47625"/>
              <a:ext cx="4238612" cy="199974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4" name="Freeform 14"/>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rot="-1696718">
            <a:off x="1266893" y="1164138"/>
            <a:ext cx="655103" cy="629990"/>
          </a:xfrm>
          <a:custGeom>
            <a:avLst/>
            <a:gdLst/>
            <a:ahLst/>
            <a:cxnLst/>
            <a:rect l="l" t="t" r="r" b="b"/>
            <a:pathLst>
              <a:path w="982654" h="944985">
                <a:moveTo>
                  <a:pt x="0" y="0"/>
                </a:moveTo>
                <a:lnTo>
                  <a:pt x="982654" y="0"/>
                </a:lnTo>
                <a:lnTo>
                  <a:pt x="982654" y="944985"/>
                </a:lnTo>
                <a:lnTo>
                  <a:pt x="0" y="9449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Rectangle: Rounded Corners 16">
            <a:extLst>
              <a:ext uri="{FF2B5EF4-FFF2-40B4-BE49-F238E27FC236}">
                <a16:creationId xmlns:a16="http://schemas.microsoft.com/office/drawing/2014/main" id="{1FA90ABC-E087-B344-68EA-8703950E250C}"/>
              </a:ext>
            </a:extLst>
          </p:cNvPr>
          <p:cNvSpPr/>
          <p:nvPr/>
        </p:nvSpPr>
        <p:spPr>
          <a:xfrm>
            <a:off x="1415415" y="2610928"/>
            <a:ext cx="7431405" cy="756617"/>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ambria" panose="02040503050406030204" pitchFamily="18" charset="0"/>
                <a:ea typeface="Cambria" panose="02040503050406030204" pitchFamily="18" charset="0"/>
              </a:rPr>
              <a:t>Chia </a:t>
            </a:r>
            <a:r>
              <a:rPr lang="en-US" sz="4000" b="1" dirty="0" err="1">
                <a:solidFill>
                  <a:schemeClr val="tx1"/>
                </a:solidFill>
                <a:latin typeface="Cambria" panose="02040503050406030204" pitchFamily="18" charset="0"/>
                <a:ea typeface="Cambria" panose="02040503050406030204" pitchFamily="18" charset="0"/>
              </a:rPr>
              <a:t>sẻ</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bài</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học</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với</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người</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thân</a:t>
            </a:r>
            <a:r>
              <a:rPr lang="en-US" sz="4000" b="1" dirty="0">
                <a:solidFill>
                  <a:schemeClr val="tx1"/>
                </a:solidFill>
                <a:latin typeface="Cambria" panose="02040503050406030204" pitchFamily="18" charset="0"/>
                <a:ea typeface="Cambria" panose="02040503050406030204" pitchFamily="18" charset="0"/>
              </a:rPr>
              <a:t>.</a:t>
            </a:r>
            <a:endParaRPr lang="vi-VN" sz="4000" b="1" dirty="0">
              <a:solidFill>
                <a:schemeClr val="tx1"/>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D50A6D23-8C47-D55F-C672-12265B2D6C67}"/>
              </a:ext>
            </a:extLst>
          </p:cNvPr>
          <p:cNvSpPr/>
          <p:nvPr/>
        </p:nvSpPr>
        <p:spPr>
          <a:xfrm>
            <a:off x="4826304" y="3631972"/>
            <a:ext cx="4873942" cy="756617"/>
          </a:xfrm>
          <a:prstGeom prst="roundRect">
            <a:avLst/>
          </a:prstGeom>
          <a:solidFill>
            <a:srgbClr val="FFE07D"/>
          </a:solidFill>
          <a:ln w="28575">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Cambria" panose="02040503050406030204" pitchFamily="18" charset="0"/>
                <a:ea typeface="Cambria" panose="02040503050406030204" pitchFamily="18" charset="0"/>
              </a:rPr>
              <a:t>Chuẩn</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bị</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bài</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mới</a:t>
            </a:r>
            <a:endParaRPr lang="vi-VN" sz="4000" b="1" dirty="0">
              <a:solidFill>
                <a:schemeClr val="tx1"/>
              </a:solidFill>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EFDD9911-C655-D00F-F925-FADAE72760D8}"/>
              </a:ext>
            </a:extLst>
          </p:cNvPr>
          <p:cNvPicPr>
            <a:picLocks noChangeAspect="1"/>
          </p:cNvPicPr>
          <p:nvPr/>
        </p:nvPicPr>
        <p:blipFill>
          <a:blip r:embed="rId6"/>
          <a:stretch>
            <a:fillRect/>
          </a:stretch>
        </p:blipFill>
        <p:spPr>
          <a:xfrm>
            <a:off x="3445714" y="1011403"/>
            <a:ext cx="5169856" cy="16033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867748" y="5481633"/>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4" name="TextBox 4"/>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5" name="Group 5"/>
          <p:cNvGrpSpPr/>
          <p:nvPr/>
        </p:nvGrpSpPr>
        <p:grpSpPr>
          <a:xfrm rot="5400000">
            <a:off x="4953115" y="5432635"/>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7" name="TextBox 7"/>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rot="5400000">
            <a:off x="4038252" y="5481633"/>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0" name="TextBox 10"/>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4" name="Freeform 14"/>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a:off x="1364739" y="1006661"/>
            <a:ext cx="9462522" cy="4659936"/>
          </a:xfrm>
          <a:custGeom>
            <a:avLst/>
            <a:gdLst/>
            <a:ahLst/>
            <a:cxnLst/>
            <a:rect l="l" t="t" r="r" b="b"/>
            <a:pathLst>
              <a:path w="11598057" h="3102480">
                <a:moveTo>
                  <a:pt x="0" y="0"/>
                </a:moveTo>
                <a:lnTo>
                  <a:pt x="11598058" y="0"/>
                </a:lnTo>
                <a:lnTo>
                  <a:pt x="11598058" y="3102480"/>
                </a:lnTo>
                <a:lnTo>
                  <a:pt x="0" y="31024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1" name="Picture 10">
            <a:extLst>
              <a:ext uri="{FF2B5EF4-FFF2-40B4-BE49-F238E27FC236}">
                <a16:creationId xmlns:a16="http://schemas.microsoft.com/office/drawing/2014/main" id="{0F541F0E-0239-9470-4D78-A8289C45D687}"/>
              </a:ext>
            </a:extLst>
          </p:cNvPr>
          <p:cNvPicPr>
            <a:picLocks noChangeAspect="1"/>
          </p:cNvPicPr>
          <p:nvPr/>
        </p:nvPicPr>
        <p:blipFill>
          <a:blip r:embed="rId6"/>
          <a:stretch>
            <a:fillRect/>
          </a:stretch>
        </p:blipFill>
        <p:spPr>
          <a:xfrm>
            <a:off x="1256870" y="1237394"/>
            <a:ext cx="9906859" cy="45723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003796" y="5238550"/>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4" name="TextBox 4"/>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5400000">
            <a:off x="7089163" y="5189552"/>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7" name="TextBox 7"/>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rot="5400000">
            <a:off x="6174300" y="5238550"/>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0" name="TextBox 10"/>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731508" y="1046551"/>
            <a:ext cx="10728986" cy="4941292"/>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sp>
        <p:sp>
          <p:nvSpPr>
            <p:cNvPr id="13" name="TextBox 13"/>
            <p:cNvSpPr txBox="1"/>
            <p:nvPr/>
          </p:nvSpPr>
          <p:spPr>
            <a:xfrm>
              <a:off x="0" y="-47625"/>
              <a:ext cx="4238612" cy="199974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17" name="Picture 16">
            <a:extLst>
              <a:ext uri="{FF2B5EF4-FFF2-40B4-BE49-F238E27FC236}">
                <a16:creationId xmlns:a16="http://schemas.microsoft.com/office/drawing/2014/main" id="{526CE339-9D5D-E5D0-DEE0-EE9F63E8EFC0}"/>
              </a:ext>
            </a:extLst>
          </p:cNvPr>
          <p:cNvPicPr>
            <a:picLocks noChangeAspect="1"/>
          </p:cNvPicPr>
          <p:nvPr/>
        </p:nvPicPr>
        <p:blipFill rotWithShape="1">
          <a:blip r:embed="rId4"/>
          <a:srcRect l="-1" t="1915" r="44113"/>
          <a:stretch/>
        </p:blipFill>
        <p:spPr>
          <a:xfrm>
            <a:off x="5377896" y="1224088"/>
            <a:ext cx="5937804" cy="4707912"/>
          </a:xfrm>
          <a:prstGeom prst="rect">
            <a:avLst/>
          </a:prstGeom>
        </p:spPr>
      </p:pic>
      <p:sp>
        <p:nvSpPr>
          <p:cNvPr id="15" name="Freeform 15"/>
          <p:cNvSpPr/>
          <p:nvPr/>
        </p:nvSpPr>
        <p:spPr>
          <a:xfrm>
            <a:off x="9905981" y="-98155"/>
            <a:ext cx="2286019" cy="2168861"/>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18" name="Picture 17">
            <a:extLst>
              <a:ext uri="{FF2B5EF4-FFF2-40B4-BE49-F238E27FC236}">
                <a16:creationId xmlns:a16="http://schemas.microsoft.com/office/drawing/2014/main" id="{A6F9CE58-84F2-38AF-A625-051D40B31A6F}"/>
              </a:ext>
            </a:extLst>
          </p:cNvPr>
          <p:cNvPicPr>
            <a:picLocks noChangeAspect="1"/>
          </p:cNvPicPr>
          <p:nvPr/>
        </p:nvPicPr>
        <p:blipFill>
          <a:blip r:embed="rId7"/>
          <a:stretch>
            <a:fillRect/>
          </a:stretch>
        </p:blipFill>
        <p:spPr>
          <a:xfrm>
            <a:off x="21865" y="1340464"/>
            <a:ext cx="6469695" cy="5062063"/>
          </a:xfrm>
          <a:prstGeom prst="rect">
            <a:avLst/>
          </a:prstGeom>
        </p:spPr>
      </p:pic>
    </p:spTree>
    <p:extLst>
      <p:ext uri="{BB962C8B-B14F-4D97-AF65-F5344CB8AC3E}">
        <p14:creationId xmlns:p14="http://schemas.microsoft.com/office/powerpoint/2010/main" val="1399537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003796" y="5238550"/>
            <a:ext cx="2057400" cy="656315"/>
            <a:chOff x="0" y="0"/>
            <a:chExt cx="812800" cy="259285"/>
          </a:xfrm>
        </p:grpSpPr>
        <p:sp>
          <p:nvSpPr>
            <p:cNvPr id="3" name="Freeform 3"/>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4" name="TextBox 4"/>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rot="5400000">
            <a:off x="7089163" y="5189552"/>
            <a:ext cx="2057400" cy="754311"/>
            <a:chOff x="0" y="0"/>
            <a:chExt cx="812800" cy="297999"/>
          </a:xfrm>
        </p:grpSpPr>
        <p:sp>
          <p:nvSpPr>
            <p:cNvPr id="6" name="Freeform 6"/>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7" name="TextBox 7"/>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rot="5400000">
            <a:off x="6174300" y="5238550"/>
            <a:ext cx="2057400" cy="656315"/>
            <a:chOff x="0" y="0"/>
            <a:chExt cx="812800" cy="259285"/>
          </a:xfrm>
        </p:grpSpPr>
        <p:sp>
          <p:nvSpPr>
            <p:cNvPr id="9" name="Freeform 9"/>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0" name="TextBox 10"/>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731508" y="1046551"/>
            <a:ext cx="10728986" cy="4941292"/>
            <a:chOff x="0" y="0"/>
            <a:chExt cx="4238612" cy="1952115"/>
          </a:xfrm>
        </p:grpSpPr>
        <p:sp>
          <p:nvSpPr>
            <p:cNvPr id="12" name="Freeform 12"/>
            <p:cNvSpPr/>
            <p:nvPr/>
          </p:nvSpPr>
          <p:spPr>
            <a:xfrm>
              <a:off x="0" y="0"/>
              <a:ext cx="4238612" cy="1952115"/>
            </a:xfrm>
            <a:custGeom>
              <a:avLst/>
              <a:gdLst/>
              <a:ahLst/>
              <a:cxnLst/>
              <a:rect l="l" t="t" r="r" b="b"/>
              <a:pathLst>
                <a:path w="4238612" h="1952115">
                  <a:moveTo>
                    <a:pt x="24534" y="0"/>
                  </a:moveTo>
                  <a:lnTo>
                    <a:pt x="4214078" y="0"/>
                  </a:lnTo>
                  <a:cubicBezTo>
                    <a:pt x="4227628" y="0"/>
                    <a:pt x="4238612" y="10984"/>
                    <a:pt x="4238612" y="24534"/>
                  </a:cubicBezTo>
                  <a:lnTo>
                    <a:pt x="4238612" y="1927581"/>
                  </a:lnTo>
                  <a:cubicBezTo>
                    <a:pt x="4238612" y="1941131"/>
                    <a:pt x="4227628" y="1952115"/>
                    <a:pt x="4214078" y="1952115"/>
                  </a:cubicBezTo>
                  <a:lnTo>
                    <a:pt x="24534" y="1952115"/>
                  </a:lnTo>
                  <a:cubicBezTo>
                    <a:pt x="10984" y="1952115"/>
                    <a:pt x="0" y="1941131"/>
                    <a:pt x="0" y="1927581"/>
                  </a:cubicBezTo>
                  <a:lnTo>
                    <a:pt x="0" y="24534"/>
                  </a:lnTo>
                  <a:cubicBezTo>
                    <a:pt x="0" y="10984"/>
                    <a:pt x="10984" y="0"/>
                    <a:pt x="24534" y="0"/>
                  </a:cubicBezTo>
                  <a:close/>
                </a:path>
              </a:pathLst>
            </a:custGeom>
            <a:solidFill>
              <a:srgbClr val="FFFFFF"/>
            </a:solidFill>
            <a:ln w="76200" cap="rnd">
              <a:solidFill>
                <a:srgbClr val="AB9685"/>
              </a:solidFill>
              <a:prstDash val="dash"/>
              <a:round/>
            </a:ln>
          </p:spPr>
        </p:sp>
        <p:sp>
          <p:nvSpPr>
            <p:cNvPr id="13" name="TextBox 13"/>
            <p:cNvSpPr txBox="1"/>
            <p:nvPr/>
          </p:nvSpPr>
          <p:spPr>
            <a:xfrm>
              <a:off x="0" y="-47625"/>
              <a:ext cx="4238612" cy="199974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rot="5400000">
            <a:off x="5546392" y="-5227044"/>
            <a:ext cx="1099216" cy="10637572"/>
          </a:xfrm>
          <a:custGeom>
            <a:avLst/>
            <a:gdLst/>
            <a:ahLst/>
            <a:cxnLst/>
            <a:rect l="l" t="t" r="r" b="b"/>
            <a:pathLst>
              <a:path w="1648824" h="15956358">
                <a:moveTo>
                  <a:pt x="0" y="0"/>
                </a:moveTo>
                <a:lnTo>
                  <a:pt x="1648824" y="0"/>
                </a:lnTo>
                <a:lnTo>
                  <a:pt x="1648824" y="15956358"/>
                </a:lnTo>
                <a:lnTo>
                  <a:pt x="0" y="159563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17" name="Picture 16">
            <a:extLst>
              <a:ext uri="{FF2B5EF4-FFF2-40B4-BE49-F238E27FC236}">
                <a16:creationId xmlns:a16="http://schemas.microsoft.com/office/drawing/2014/main" id="{526CE339-9D5D-E5D0-DEE0-EE9F63E8EFC0}"/>
              </a:ext>
            </a:extLst>
          </p:cNvPr>
          <p:cNvPicPr>
            <a:picLocks noChangeAspect="1"/>
          </p:cNvPicPr>
          <p:nvPr/>
        </p:nvPicPr>
        <p:blipFill rotWithShape="1">
          <a:blip r:embed="rId4"/>
          <a:srcRect l="-1" t="1915" r="44113"/>
          <a:stretch/>
        </p:blipFill>
        <p:spPr>
          <a:xfrm>
            <a:off x="5377896" y="1224088"/>
            <a:ext cx="5937804" cy="4707912"/>
          </a:xfrm>
          <a:prstGeom prst="rect">
            <a:avLst/>
          </a:prstGeom>
        </p:spPr>
      </p:pic>
      <p:sp>
        <p:nvSpPr>
          <p:cNvPr id="15" name="Freeform 15"/>
          <p:cNvSpPr/>
          <p:nvPr/>
        </p:nvSpPr>
        <p:spPr>
          <a:xfrm>
            <a:off x="9905981" y="-98155"/>
            <a:ext cx="2286019" cy="2168861"/>
          </a:xfrm>
          <a:custGeom>
            <a:avLst/>
            <a:gdLst/>
            <a:ahLst/>
            <a:cxnLst/>
            <a:rect l="l" t="t" r="r" b="b"/>
            <a:pathLst>
              <a:path w="3429028" h="3253291">
                <a:moveTo>
                  <a:pt x="0" y="0"/>
                </a:moveTo>
                <a:lnTo>
                  <a:pt x="3429028" y="0"/>
                </a:lnTo>
                <a:lnTo>
                  <a:pt x="3429028" y="3253290"/>
                </a:lnTo>
                <a:lnTo>
                  <a:pt x="0" y="32532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18" name="Picture 17">
            <a:extLst>
              <a:ext uri="{FF2B5EF4-FFF2-40B4-BE49-F238E27FC236}">
                <a16:creationId xmlns:a16="http://schemas.microsoft.com/office/drawing/2014/main" id="{CFA41223-486E-5080-0EE5-547AC591B31B}"/>
              </a:ext>
            </a:extLst>
          </p:cNvPr>
          <p:cNvPicPr>
            <a:picLocks noChangeAspect="1"/>
          </p:cNvPicPr>
          <p:nvPr/>
        </p:nvPicPr>
        <p:blipFill>
          <a:blip r:embed="rId7"/>
          <a:stretch>
            <a:fillRect/>
          </a:stretch>
        </p:blipFill>
        <p:spPr>
          <a:xfrm>
            <a:off x="3364" y="1467832"/>
            <a:ext cx="6436932" cy="5061843"/>
          </a:xfrm>
          <a:prstGeom prst="rect">
            <a:avLst/>
          </a:prstGeom>
        </p:spPr>
      </p:pic>
    </p:spTree>
    <p:extLst>
      <p:ext uri="{BB962C8B-B14F-4D97-AF65-F5344CB8AC3E}">
        <p14:creationId xmlns:p14="http://schemas.microsoft.com/office/powerpoint/2010/main" val="2327803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7" name="Rectangle 1">
            <a:extLst>
              <a:ext uri="{FF2B5EF4-FFF2-40B4-BE49-F238E27FC236}">
                <a16:creationId xmlns:a16="http://schemas.microsoft.com/office/drawing/2014/main" id="{9BC71D01-2C17-AA4F-FD89-7A5340E42DAC}"/>
              </a:ext>
            </a:extLst>
          </p:cNvPr>
          <p:cNvSpPr>
            <a:spLocks noChangeArrowheads="1"/>
          </p:cNvSpPr>
          <p:nvPr/>
        </p:nvSpPr>
        <p:spPr bwMode="auto">
          <a:xfrm>
            <a:off x="569967" y="1341722"/>
            <a:ext cx="1105206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Phạm</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Ngũ</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Lão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là</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một</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danh</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tướng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đời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nhà</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Trần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Ông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sinh</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ra</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một</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gia</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đình</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nông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dân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nghèo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ở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làng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Phù</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Ủng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Từ</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nhỏ</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ông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đã</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nổi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tiếng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thông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minh,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văn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võ</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song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toàn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chí</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khí</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khác</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thường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hóa</a:t>
            </a:r>
            <a:endParaRPr kumimoji="0" lang="en-US" altLang="en-US" sz="24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Một</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hôm</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Phạm</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Ngũ</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Lão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ngồi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bên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vệ</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đường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đan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sọt</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Không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ngờ</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Trần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Hưng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Đạo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đưa</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quân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tập</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trận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ngang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qua.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Quân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lính</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trước</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dẹp</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đường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chiêng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trống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loa,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kèn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huyền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não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vậy</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mà</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chàng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trai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vẫn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mải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mê</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đan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sọt</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không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hề</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hay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biết</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Một</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người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lính</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dẹp</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đường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tức</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giận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lấy</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giáo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đâm</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vào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đùi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chàng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trai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máu</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chảy</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nhưng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chàng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vẫn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ngồi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yên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Đến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lúc</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ngựa</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Trần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Hưng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Đạo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qua,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chàng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trai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như</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mới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sực</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tỉnh</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vội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đứng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dậy</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vái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chào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Trần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Hưng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Đạo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hỏi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Nhà</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ngươi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bị</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giáo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đâm</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như</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thế</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mà</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không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thấy</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đau</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sao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Phạm</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Ngũ</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Lão</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kính</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cẩn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thưa</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Thưa</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đức</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ông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thần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mải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nghĩ</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mấy</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câu</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binh</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thư</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nên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không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biết</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có</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quân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đức</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ông</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qua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đây</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xin</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ngài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xá</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tội</a:t>
            </a:r>
            <a:r>
              <a:rPr kumimoji="0" lang="en-US" altLang="en-US" sz="24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EAF7E4A9-B46B-2888-86E2-412F364B49EC}"/>
              </a:ext>
            </a:extLst>
          </p:cNvPr>
          <p:cNvPicPr>
            <a:picLocks noChangeAspect="1"/>
          </p:cNvPicPr>
          <p:nvPr/>
        </p:nvPicPr>
        <p:blipFill>
          <a:blip r:embed="rId4"/>
          <a:stretch>
            <a:fillRect/>
          </a:stretch>
        </p:blipFill>
        <p:spPr>
          <a:xfrm>
            <a:off x="851036" y="652539"/>
            <a:ext cx="10784759" cy="10729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7" name="Rectangle 1">
            <a:extLst>
              <a:ext uri="{FF2B5EF4-FFF2-40B4-BE49-F238E27FC236}">
                <a16:creationId xmlns:a16="http://schemas.microsoft.com/office/drawing/2014/main" id="{9BC71D01-2C17-AA4F-FD89-7A5340E42DAC}"/>
              </a:ext>
            </a:extLst>
          </p:cNvPr>
          <p:cNvSpPr>
            <a:spLocks noChangeArrowheads="1"/>
          </p:cNvSpPr>
          <p:nvPr/>
        </p:nvSpPr>
        <p:spPr bwMode="auto">
          <a:xfrm>
            <a:off x="583468" y="1411722"/>
            <a:ext cx="1105206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en-US" altLang="en-US" sz="2400" dirty="0">
                <a:solidFill>
                  <a:srgbClr val="000000"/>
                </a:solidFill>
                <a:latin typeface="Cambria" panose="02040503050406030204" pitchFamily="18" charset="0"/>
                <a:ea typeface="Cambria" panose="02040503050406030204" pitchFamily="18" charset="0"/>
                <a:cs typeface="Open Sans" panose="020B0606030504020204" pitchFamily="34" charset="0"/>
              </a:rPr>
              <a:t>       </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 Hưng Đạo hỏi mấy câu về binh thư thì thấy Phạm Ngũ Lão ứng đáp rất trôi chảy. Trần Hưng Đạo cảm mến, biết là hiền tài, sai người lấy thuốc đắp vết thương cho ông rồi mời ông về kinh đô.</a:t>
            </a:r>
          </a:p>
          <a:p>
            <a:pPr marL="0" marR="0" lvl="0" indent="0" algn="just" defTabSz="914400" rtl="0" eaLnBrk="0" fontAlgn="base" latinLnBrk="0" hangingPunct="0">
              <a:lnSpc>
                <a:spcPct val="100000"/>
              </a:lnSpc>
              <a:spcBef>
                <a:spcPct val="0"/>
              </a:spcBef>
              <a:spcAft>
                <a:spcPct val="0"/>
              </a:spcAft>
              <a:buClrTx/>
              <a:buSzTx/>
              <a:buFontTx/>
              <a:buNone/>
              <a:tabLst/>
              <a:defRPr/>
            </a:pPr>
            <a:r>
              <a:rPr lang="en-US" altLang="en-US" sz="2400" dirty="0">
                <a:solidFill>
                  <a:srgbClr val="000000"/>
                </a:solidFill>
                <a:latin typeface="Cambria" panose="02040503050406030204" pitchFamily="18" charset="0"/>
                <a:ea typeface="Cambria" panose="02040503050406030204" pitchFamily="18" charset="0"/>
                <a:cs typeface="Open Sans" panose="020B0606030504020204" pitchFamily="34" charset="0"/>
              </a:rPr>
              <a:t>       </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Được khổ luyện ở kinh đô, tài năng của Phạm Ngũ Lão dẫn được bộc lộ. Ông trở thành một vị tướng kiệt xuất, lập được nhiều chiến công. Đặc biệt, ông chỉ huy binh sĩ hai lần đánh tan giặc Nguyên. Uy danh của ông khiến kẻ thù vô cùng khiếp sợ và khâm phục. Chúng gọi ông là “viên hổ tướng họ Phạm". Khi đó, ông mới ngoài 30 tuổi.</a:t>
            </a:r>
          </a:p>
          <a:p>
            <a:pPr marL="0" marR="0" lvl="0" indent="0" algn="just" defTabSz="914400" rtl="0" eaLnBrk="0" fontAlgn="base" latinLnBrk="0" hangingPunct="0">
              <a:lnSpc>
                <a:spcPct val="100000"/>
              </a:lnSpc>
              <a:spcBef>
                <a:spcPct val="0"/>
              </a:spcBef>
              <a:spcAft>
                <a:spcPct val="0"/>
              </a:spcAft>
              <a:buClrTx/>
              <a:buSzTx/>
              <a:buFontTx/>
              <a:buNone/>
              <a:tabLst/>
              <a:defRPr/>
            </a:pPr>
            <a:r>
              <a:rPr lang="en-US" altLang="en-US" sz="2400" dirty="0">
                <a:solidFill>
                  <a:srgbClr val="000000"/>
                </a:solidFill>
                <a:latin typeface="Cambria" panose="02040503050406030204" pitchFamily="18" charset="0"/>
                <a:ea typeface="Cambria" panose="02040503050406030204" pitchFamily="18" charset="0"/>
                <a:cs typeface="Open Sans" panose="020B0606030504020204" pitchFamily="34" charset="0"/>
              </a:rPr>
              <a:t>       </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Về sau, ông còn được giao chỉ huy nhiều trận đánh. Trận đánh nào ông cũng giành chiến thắng n</a:t>
            </a:r>
            <a:r>
              <a:rPr lang="en-US" altLang="en-US" sz="2400" dirty="0" err="1">
                <a:solidFill>
                  <a:srgbClr val="000000"/>
                </a:solidFill>
                <a:latin typeface="Cambria" panose="02040503050406030204" pitchFamily="18" charset="0"/>
                <a:ea typeface="Cambria" panose="02040503050406030204" pitchFamily="18" charset="0"/>
                <a:cs typeface="Open Sans" panose="020B0606030504020204" pitchFamily="34" charset="0"/>
              </a:rPr>
              <a:t>ên</a:t>
            </a:r>
            <a:r>
              <a:rPr kumimoji="0" lang="vi-VN"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được gọi là “vị tướng bách chiến bách thắng”.</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vi-VN" altLang="en-US" sz="24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(Phan Sơn tổng hợp)</a:t>
            </a:r>
            <a:endParaRPr kumimoji="0" lang="en-US" altLang="en-US" sz="2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8" name="Picture 17">
            <a:extLst>
              <a:ext uri="{FF2B5EF4-FFF2-40B4-BE49-F238E27FC236}">
                <a16:creationId xmlns:a16="http://schemas.microsoft.com/office/drawing/2014/main" id="{2FFB235B-A738-2F55-654A-F89FE1AC5477}"/>
              </a:ext>
            </a:extLst>
          </p:cNvPr>
          <p:cNvPicPr>
            <a:picLocks noChangeAspect="1"/>
          </p:cNvPicPr>
          <p:nvPr/>
        </p:nvPicPr>
        <p:blipFill>
          <a:blip r:embed="rId4"/>
          <a:stretch>
            <a:fillRect/>
          </a:stretch>
        </p:blipFill>
        <p:spPr>
          <a:xfrm>
            <a:off x="850774" y="627303"/>
            <a:ext cx="10784759" cy="1072989"/>
          </a:xfrm>
          <a:prstGeom prst="rect">
            <a:avLst/>
          </a:prstGeom>
        </p:spPr>
      </p:pic>
    </p:spTree>
    <p:extLst>
      <p:ext uri="{BB962C8B-B14F-4D97-AF65-F5344CB8AC3E}">
        <p14:creationId xmlns:p14="http://schemas.microsoft.com/office/powerpoint/2010/main" val="4072249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8897" y="-411874"/>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50" name="Rectangle: Rounded Corners 49">
            <a:extLst>
              <a:ext uri="{FF2B5EF4-FFF2-40B4-BE49-F238E27FC236}">
                <a16:creationId xmlns:a16="http://schemas.microsoft.com/office/drawing/2014/main" id="{F62887E3-90FF-BA6D-89E2-F5E683A2A1F9}"/>
              </a:ext>
            </a:extLst>
          </p:cNvPr>
          <p:cNvSpPr/>
          <p:nvPr/>
        </p:nvSpPr>
        <p:spPr>
          <a:xfrm>
            <a:off x="3701853" y="1856043"/>
            <a:ext cx="6892256" cy="647825"/>
          </a:xfrm>
          <a:prstGeom prst="roundRect">
            <a:avLst/>
          </a:prstGeom>
          <a:solidFill>
            <a:srgbClr val="AB9685"/>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dirty="0" err="1">
                <a:solidFill>
                  <a:schemeClr val="bg1"/>
                </a:solidFill>
                <a:latin typeface="Cambria" panose="02040503050406030204" pitchFamily="18" charset="0"/>
                <a:ea typeface="Cambria" panose="02040503050406030204" pitchFamily="18" charset="0"/>
              </a:rPr>
              <a:t>Từ</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đầu</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đến</a:t>
            </a:r>
            <a:r>
              <a:rPr lang="en-US" sz="3600"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chí</a:t>
            </a:r>
            <a:r>
              <a:rPr lang="en-US" sz="3600" b="1" i="1"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khí</a:t>
            </a:r>
            <a:r>
              <a:rPr lang="en-US" sz="3600" b="1" i="1"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khác</a:t>
            </a:r>
            <a:r>
              <a:rPr lang="en-US" sz="3600" b="1" i="1"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thường</a:t>
            </a:r>
            <a:r>
              <a:rPr lang="en-US" sz="3600" b="1" i="1" dirty="0">
                <a:solidFill>
                  <a:schemeClr val="bg1"/>
                </a:solidFill>
                <a:latin typeface="Cambria" panose="02040503050406030204" pitchFamily="18" charset="0"/>
                <a:ea typeface="Cambria" panose="02040503050406030204" pitchFamily="18" charset="0"/>
              </a:rPr>
              <a:t>.</a:t>
            </a:r>
          </a:p>
        </p:txBody>
      </p:sp>
      <p:sp>
        <p:nvSpPr>
          <p:cNvPr id="51" name="Rectangle: Rounded Corners 50">
            <a:extLst>
              <a:ext uri="{FF2B5EF4-FFF2-40B4-BE49-F238E27FC236}">
                <a16:creationId xmlns:a16="http://schemas.microsoft.com/office/drawing/2014/main" id="{D8B21DD4-4095-2974-5247-06F0440EAC9D}"/>
              </a:ext>
            </a:extLst>
          </p:cNvPr>
          <p:cNvSpPr/>
          <p:nvPr/>
        </p:nvSpPr>
        <p:spPr>
          <a:xfrm>
            <a:off x="3701853" y="2793899"/>
            <a:ext cx="6892256" cy="647825"/>
          </a:xfrm>
          <a:prstGeom prst="roundRect">
            <a:avLst/>
          </a:prstGeom>
          <a:solidFill>
            <a:srgbClr val="AB9685"/>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dirty="0" err="1">
                <a:solidFill>
                  <a:schemeClr val="bg1"/>
                </a:solidFill>
                <a:latin typeface="Cambria" panose="02040503050406030204" pitchFamily="18" charset="0"/>
                <a:ea typeface="Cambria" panose="02040503050406030204" pitchFamily="18" charset="0"/>
              </a:rPr>
              <a:t>Tiếp</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đến</a:t>
            </a:r>
            <a:r>
              <a:rPr lang="en-US" sz="3600"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xá</a:t>
            </a:r>
            <a:r>
              <a:rPr lang="en-US" sz="3600" b="1" i="1"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tội</a:t>
            </a:r>
            <a:r>
              <a:rPr lang="en-US" sz="3600" i="1" dirty="0">
                <a:solidFill>
                  <a:schemeClr val="bg1"/>
                </a:solidFill>
                <a:latin typeface="Cambria" panose="02040503050406030204" pitchFamily="18" charset="0"/>
                <a:ea typeface="Cambria" panose="02040503050406030204" pitchFamily="18" charset="0"/>
              </a:rPr>
              <a:t>.</a:t>
            </a:r>
          </a:p>
        </p:txBody>
      </p:sp>
      <p:sp>
        <p:nvSpPr>
          <p:cNvPr id="52" name="Rectangle: Rounded Corners 51">
            <a:extLst>
              <a:ext uri="{FF2B5EF4-FFF2-40B4-BE49-F238E27FC236}">
                <a16:creationId xmlns:a16="http://schemas.microsoft.com/office/drawing/2014/main" id="{90EA051F-415F-A305-7BFE-9161279500EA}"/>
              </a:ext>
            </a:extLst>
          </p:cNvPr>
          <p:cNvSpPr/>
          <p:nvPr/>
        </p:nvSpPr>
        <p:spPr>
          <a:xfrm>
            <a:off x="3701853" y="3667055"/>
            <a:ext cx="6892256" cy="647825"/>
          </a:xfrm>
          <a:prstGeom prst="roundRect">
            <a:avLst/>
          </a:prstGeom>
          <a:solidFill>
            <a:srgbClr val="AB9685"/>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dirty="0" err="1">
                <a:solidFill>
                  <a:schemeClr val="bg1"/>
                </a:solidFill>
                <a:latin typeface="Cambria" panose="02040503050406030204" pitchFamily="18" charset="0"/>
                <a:ea typeface="Cambria" panose="02040503050406030204" pitchFamily="18" charset="0"/>
              </a:rPr>
              <a:t>Tiếp</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đến</a:t>
            </a:r>
            <a:r>
              <a:rPr lang="en-US" sz="3600"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về</a:t>
            </a:r>
            <a:r>
              <a:rPr lang="en-US" sz="3600" b="1" i="1"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kinh</a:t>
            </a:r>
            <a:r>
              <a:rPr lang="en-US" sz="3600" b="1" i="1"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đô</a:t>
            </a:r>
            <a:r>
              <a:rPr lang="en-US" sz="3600" i="1" dirty="0">
                <a:solidFill>
                  <a:schemeClr val="bg1"/>
                </a:solidFill>
                <a:latin typeface="Cambria" panose="02040503050406030204" pitchFamily="18" charset="0"/>
                <a:ea typeface="Cambria" panose="02040503050406030204" pitchFamily="18" charset="0"/>
              </a:rPr>
              <a:t>.</a:t>
            </a:r>
          </a:p>
        </p:txBody>
      </p:sp>
      <p:sp>
        <p:nvSpPr>
          <p:cNvPr id="53" name="Rectangle: Rounded Corners 52">
            <a:extLst>
              <a:ext uri="{FF2B5EF4-FFF2-40B4-BE49-F238E27FC236}">
                <a16:creationId xmlns:a16="http://schemas.microsoft.com/office/drawing/2014/main" id="{C8C56F3F-0C6A-5E2F-84B6-2DED304EC666}"/>
              </a:ext>
            </a:extLst>
          </p:cNvPr>
          <p:cNvSpPr/>
          <p:nvPr/>
        </p:nvSpPr>
        <p:spPr>
          <a:xfrm>
            <a:off x="3701853" y="4590811"/>
            <a:ext cx="6892256" cy="647825"/>
          </a:xfrm>
          <a:prstGeom prst="roundRect">
            <a:avLst/>
          </a:prstGeom>
          <a:solidFill>
            <a:srgbClr val="AB9685"/>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dirty="0" err="1">
                <a:solidFill>
                  <a:schemeClr val="bg1"/>
                </a:solidFill>
                <a:latin typeface="Cambria" panose="02040503050406030204" pitchFamily="18" charset="0"/>
                <a:ea typeface="Cambria" panose="02040503050406030204" pitchFamily="18" charset="0"/>
              </a:rPr>
              <a:t>Tiếp</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đến</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đến</a:t>
            </a:r>
            <a:r>
              <a:rPr lang="en-US" sz="3600"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mới</a:t>
            </a:r>
            <a:r>
              <a:rPr lang="en-US" sz="3600" b="1" i="1" dirty="0">
                <a:solidFill>
                  <a:schemeClr val="bg1"/>
                </a:solidFill>
                <a:latin typeface="Cambria" panose="02040503050406030204" pitchFamily="18" charset="0"/>
                <a:ea typeface="Cambria" panose="02040503050406030204" pitchFamily="18" charset="0"/>
              </a:rPr>
              <a:t> </a:t>
            </a:r>
            <a:r>
              <a:rPr lang="en-US" sz="3600" b="1" i="1" dirty="0" err="1">
                <a:solidFill>
                  <a:schemeClr val="bg1"/>
                </a:solidFill>
                <a:latin typeface="Cambria" panose="02040503050406030204" pitchFamily="18" charset="0"/>
                <a:ea typeface="Cambria" panose="02040503050406030204" pitchFamily="18" charset="0"/>
              </a:rPr>
              <a:t>ngoài</a:t>
            </a:r>
            <a:r>
              <a:rPr lang="en-US" sz="3600" b="1" i="1" dirty="0">
                <a:solidFill>
                  <a:schemeClr val="bg1"/>
                </a:solidFill>
                <a:latin typeface="Cambria" panose="02040503050406030204" pitchFamily="18" charset="0"/>
                <a:ea typeface="Cambria" panose="02040503050406030204" pitchFamily="18" charset="0"/>
              </a:rPr>
              <a:t> 30 </a:t>
            </a:r>
            <a:r>
              <a:rPr lang="en-US" sz="3600" b="1" i="1" dirty="0" err="1">
                <a:solidFill>
                  <a:schemeClr val="bg1"/>
                </a:solidFill>
                <a:latin typeface="Cambria" panose="02040503050406030204" pitchFamily="18" charset="0"/>
                <a:ea typeface="Cambria" panose="02040503050406030204" pitchFamily="18" charset="0"/>
              </a:rPr>
              <a:t>tuổi</a:t>
            </a:r>
            <a:r>
              <a:rPr lang="en-US" sz="3600" i="1" dirty="0">
                <a:solidFill>
                  <a:schemeClr val="bg1"/>
                </a:solidFill>
                <a:latin typeface="Cambria" panose="02040503050406030204" pitchFamily="18" charset="0"/>
                <a:ea typeface="Cambria" panose="02040503050406030204" pitchFamily="18" charset="0"/>
              </a:rPr>
              <a:t>.</a:t>
            </a:r>
          </a:p>
        </p:txBody>
      </p:sp>
      <p:sp>
        <p:nvSpPr>
          <p:cNvPr id="55" name="Rectangle: Rounded Corners 54">
            <a:extLst>
              <a:ext uri="{FF2B5EF4-FFF2-40B4-BE49-F238E27FC236}">
                <a16:creationId xmlns:a16="http://schemas.microsoft.com/office/drawing/2014/main" id="{C0D8EAA4-8059-AD03-CF90-A7D424FE5DFA}"/>
              </a:ext>
            </a:extLst>
          </p:cNvPr>
          <p:cNvSpPr/>
          <p:nvPr/>
        </p:nvSpPr>
        <p:spPr>
          <a:xfrm>
            <a:off x="3701853" y="5483187"/>
            <a:ext cx="6892256" cy="647825"/>
          </a:xfrm>
          <a:prstGeom prst="roundRect">
            <a:avLst/>
          </a:prstGeom>
          <a:solidFill>
            <a:srgbClr val="AB9685"/>
          </a:solidFill>
          <a:ln w="19050">
            <a:solidFill>
              <a:srgbClr val="745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dirty="0" err="1">
                <a:solidFill>
                  <a:schemeClr val="bg1"/>
                </a:solidFill>
                <a:latin typeface="Cambria" panose="02040503050406030204" pitchFamily="18" charset="0"/>
                <a:ea typeface="Cambria" panose="02040503050406030204" pitchFamily="18" charset="0"/>
              </a:rPr>
              <a:t>Còn</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lại</a:t>
            </a:r>
            <a:endParaRPr lang="en-US" sz="3600" i="1" dirty="0">
              <a:solidFill>
                <a:schemeClr val="bg1"/>
              </a:solidFill>
              <a:latin typeface="Cambria" panose="02040503050406030204" pitchFamily="18" charset="0"/>
              <a:ea typeface="Cambria" panose="02040503050406030204" pitchFamily="18" charset="0"/>
            </a:endParaRPr>
          </a:p>
        </p:txBody>
      </p:sp>
      <p:pic>
        <p:nvPicPr>
          <p:cNvPr id="17" name="Picture 16">
            <a:extLst>
              <a:ext uri="{FF2B5EF4-FFF2-40B4-BE49-F238E27FC236}">
                <a16:creationId xmlns:a16="http://schemas.microsoft.com/office/drawing/2014/main" id="{1E9238DE-929D-95EA-015C-941C9844F158}"/>
              </a:ext>
            </a:extLst>
          </p:cNvPr>
          <p:cNvPicPr>
            <a:picLocks noChangeAspect="1"/>
          </p:cNvPicPr>
          <p:nvPr/>
        </p:nvPicPr>
        <p:blipFill>
          <a:blip r:embed="rId4"/>
          <a:stretch>
            <a:fillRect/>
          </a:stretch>
        </p:blipFill>
        <p:spPr>
          <a:xfrm>
            <a:off x="2794180" y="269764"/>
            <a:ext cx="6724471" cy="1926503"/>
          </a:xfrm>
          <a:prstGeom prst="rect">
            <a:avLst/>
          </a:prstGeom>
        </p:spPr>
      </p:pic>
      <p:pic>
        <p:nvPicPr>
          <p:cNvPr id="18" name="Picture 17">
            <a:extLst>
              <a:ext uri="{FF2B5EF4-FFF2-40B4-BE49-F238E27FC236}">
                <a16:creationId xmlns:a16="http://schemas.microsoft.com/office/drawing/2014/main" id="{94A1F15D-A622-5C1D-0C72-23A1E5FC1B01}"/>
              </a:ext>
            </a:extLst>
          </p:cNvPr>
          <p:cNvPicPr>
            <a:picLocks noChangeAspect="1"/>
          </p:cNvPicPr>
          <p:nvPr/>
        </p:nvPicPr>
        <p:blipFill>
          <a:blip r:embed="rId5"/>
          <a:stretch>
            <a:fillRect/>
          </a:stretch>
        </p:blipFill>
        <p:spPr>
          <a:xfrm>
            <a:off x="1399114" y="1764163"/>
            <a:ext cx="2444708" cy="1072989"/>
          </a:xfrm>
          <a:prstGeom prst="rect">
            <a:avLst/>
          </a:prstGeom>
        </p:spPr>
      </p:pic>
      <p:pic>
        <p:nvPicPr>
          <p:cNvPr id="19" name="Picture 18">
            <a:extLst>
              <a:ext uri="{FF2B5EF4-FFF2-40B4-BE49-F238E27FC236}">
                <a16:creationId xmlns:a16="http://schemas.microsoft.com/office/drawing/2014/main" id="{7C5FC3CB-C80C-375A-D8A3-B5A810544C9D}"/>
              </a:ext>
            </a:extLst>
          </p:cNvPr>
          <p:cNvPicPr>
            <a:picLocks noChangeAspect="1"/>
          </p:cNvPicPr>
          <p:nvPr/>
        </p:nvPicPr>
        <p:blipFill>
          <a:blip r:embed="rId6"/>
          <a:stretch>
            <a:fillRect/>
          </a:stretch>
        </p:blipFill>
        <p:spPr>
          <a:xfrm>
            <a:off x="1319859" y="2757462"/>
            <a:ext cx="2523963" cy="1072989"/>
          </a:xfrm>
          <a:prstGeom prst="rect">
            <a:avLst/>
          </a:prstGeom>
        </p:spPr>
      </p:pic>
      <p:pic>
        <p:nvPicPr>
          <p:cNvPr id="20" name="Picture 19">
            <a:extLst>
              <a:ext uri="{FF2B5EF4-FFF2-40B4-BE49-F238E27FC236}">
                <a16:creationId xmlns:a16="http://schemas.microsoft.com/office/drawing/2014/main" id="{8CEA8DBD-F6D0-6D15-DDB6-0A5730DA3728}"/>
              </a:ext>
            </a:extLst>
          </p:cNvPr>
          <p:cNvPicPr>
            <a:picLocks noChangeAspect="1"/>
          </p:cNvPicPr>
          <p:nvPr/>
        </p:nvPicPr>
        <p:blipFill>
          <a:blip r:embed="rId7"/>
          <a:stretch>
            <a:fillRect/>
          </a:stretch>
        </p:blipFill>
        <p:spPr>
          <a:xfrm>
            <a:off x="1334510" y="3703941"/>
            <a:ext cx="2536156" cy="1072989"/>
          </a:xfrm>
          <a:prstGeom prst="rect">
            <a:avLst/>
          </a:prstGeom>
        </p:spPr>
      </p:pic>
      <p:pic>
        <p:nvPicPr>
          <p:cNvPr id="21" name="Picture 20">
            <a:extLst>
              <a:ext uri="{FF2B5EF4-FFF2-40B4-BE49-F238E27FC236}">
                <a16:creationId xmlns:a16="http://schemas.microsoft.com/office/drawing/2014/main" id="{7CC96AFC-64C8-6BA3-F4E4-4D7B7828F0B2}"/>
              </a:ext>
            </a:extLst>
          </p:cNvPr>
          <p:cNvPicPr>
            <a:picLocks noChangeAspect="1"/>
          </p:cNvPicPr>
          <p:nvPr/>
        </p:nvPicPr>
        <p:blipFill>
          <a:blip r:embed="rId8"/>
          <a:stretch>
            <a:fillRect/>
          </a:stretch>
        </p:blipFill>
        <p:spPr>
          <a:xfrm>
            <a:off x="1245995" y="4685257"/>
            <a:ext cx="2560542" cy="1072989"/>
          </a:xfrm>
          <a:prstGeom prst="rect">
            <a:avLst/>
          </a:prstGeom>
        </p:spPr>
      </p:pic>
      <p:pic>
        <p:nvPicPr>
          <p:cNvPr id="22" name="Picture 21">
            <a:extLst>
              <a:ext uri="{FF2B5EF4-FFF2-40B4-BE49-F238E27FC236}">
                <a16:creationId xmlns:a16="http://schemas.microsoft.com/office/drawing/2014/main" id="{A0A2A21F-6A47-4E8F-9B03-DB66F42A42B9}"/>
              </a:ext>
            </a:extLst>
          </p:cNvPr>
          <p:cNvPicPr>
            <a:picLocks noChangeAspect="1"/>
          </p:cNvPicPr>
          <p:nvPr/>
        </p:nvPicPr>
        <p:blipFill>
          <a:blip r:embed="rId9"/>
          <a:stretch>
            <a:fillRect/>
          </a:stretch>
        </p:blipFill>
        <p:spPr>
          <a:xfrm>
            <a:off x="1252092" y="5572750"/>
            <a:ext cx="2554445" cy="10729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left)">
                                      <p:cBhvr>
                                        <p:cTn id="36" dur="500"/>
                                        <p:tgtEl>
                                          <p:spTgt spid="5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left)">
                                      <p:cBhvr>
                                        <p:cTn id="41" dur="500"/>
                                        <p:tgtEl>
                                          <p:spTgt spid="5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left)">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ipe(left)">
                                      <p:cBhvr>
                                        <p:cTn id="51" dur="500"/>
                                        <p:tgtEl>
                                          <p:spTgt spid="5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left)">
                                      <p:cBhvr>
                                        <p:cTn id="5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1451" y="-425769"/>
            <a:ext cx="11574206" cy="7021176"/>
            <a:chOff x="0" y="0"/>
            <a:chExt cx="23148412" cy="14042351"/>
          </a:xfrm>
        </p:grpSpPr>
        <p:grpSp>
          <p:nvGrpSpPr>
            <p:cNvPr id="3" name="Group 3"/>
            <p:cNvGrpSpPr/>
            <p:nvPr/>
          </p:nvGrpSpPr>
          <p:grpSpPr>
            <a:xfrm rot="5400000">
              <a:off x="15464691" y="11328636"/>
              <a:ext cx="4114800" cy="1312630"/>
              <a:chOff x="0" y="0"/>
              <a:chExt cx="812800" cy="259285"/>
            </a:xfrm>
          </p:grpSpPr>
          <p:sp>
            <p:nvSpPr>
              <p:cNvPr id="4" name="Freeform 4"/>
              <p:cNvSpPr/>
              <p:nvPr/>
            </p:nvSpPr>
            <p:spPr>
              <a:xfrm>
                <a:off x="0" y="0"/>
                <a:ext cx="812800" cy="259285"/>
              </a:xfrm>
              <a:custGeom>
                <a:avLst/>
                <a:gdLst/>
                <a:ahLst/>
                <a:cxnLst/>
                <a:rect l="l" t="t" r="r" b="b"/>
                <a:pathLst>
                  <a:path w="812800" h="259285">
                    <a:moveTo>
                      <a:pt x="812800" y="0"/>
                    </a:moveTo>
                    <a:lnTo>
                      <a:pt x="0" y="0"/>
                    </a:lnTo>
                    <a:lnTo>
                      <a:pt x="101600" y="129642"/>
                    </a:lnTo>
                    <a:lnTo>
                      <a:pt x="0" y="259285"/>
                    </a:lnTo>
                    <a:lnTo>
                      <a:pt x="812800" y="259285"/>
                    </a:lnTo>
                    <a:lnTo>
                      <a:pt x="711200" y="129642"/>
                    </a:lnTo>
                    <a:lnTo>
                      <a:pt x="812800" y="0"/>
                    </a:lnTo>
                    <a:close/>
                  </a:path>
                </a:pathLst>
              </a:custGeom>
              <a:solidFill>
                <a:srgbClr val="F7BEC0"/>
              </a:solidFill>
            </p:spPr>
          </p:sp>
          <p:sp>
            <p:nvSpPr>
              <p:cNvPr id="5" name="TextBox 5"/>
              <p:cNvSpPr txBox="1"/>
              <p:nvPr/>
            </p:nvSpPr>
            <p:spPr>
              <a:xfrm>
                <a:off x="88900" y="-47625"/>
                <a:ext cx="6350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rot="5400000">
              <a:off x="13635426" y="11230640"/>
              <a:ext cx="4114800" cy="1508622"/>
              <a:chOff x="0" y="0"/>
              <a:chExt cx="812800" cy="297999"/>
            </a:xfrm>
          </p:grpSpPr>
          <p:sp>
            <p:nvSpPr>
              <p:cNvPr id="7" name="Freeform 7"/>
              <p:cNvSpPr/>
              <p:nvPr/>
            </p:nvSpPr>
            <p:spPr>
              <a:xfrm>
                <a:off x="0" y="0"/>
                <a:ext cx="812800" cy="297999"/>
              </a:xfrm>
              <a:custGeom>
                <a:avLst/>
                <a:gdLst/>
                <a:ahLst/>
                <a:cxnLst/>
                <a:rect l="l" t="t" r="r" b="b"/>
                <a:pathLst>
                  <a:path w="812800" h="297999">
                    <a:moveTo>
                      <a:pt x="0" y="0"/>
                    </a:moveTo>
                    <a:lnTo>
                      <a:pt x="609600" y="0"/>
                    </a:lnTo>
                    <a:lnTo>
                      <a:pt x="812800" y="149000"/>
                    </a:lnTo>
                    <a:lnTo>
                      <a:pt x="609600" y="297999"/>
                    </a:lnTo>
                    <a:lnTo>
                      <a:pt x="0" y="297999"/>
                    </a:lnTo>
                    <a:lnTo>
                      <a:pt x="203200" y="149000"/>
                    </a:lnTo>
                    <a:lnTo>
                      <a:pt x="0" y="0"/>
                    </a:lnTo>
                    <a:close/>
                  </a:path>
                </a:pathLst>
              </a:custGeom>
              <a:solidFill>
                <a:srgbClr val="E2AF82"/>
              </a:solidFill>
            </p:spPr>
          </p:sp>
          <p:sp>
            <p:nvSpPr>
              <p:cNvPr id="8" name="TextBox 8"/>
              <p:cNvSpPr txBox="1"/>
              <p:nvPr/>
            </p:nvSpPr>
            <p:spPr>
              <a:xfrm>
                <a:off x="177800" y="-47625"/>
                <a:ext cx="558800" cy="34562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rot="5400000">
              <a:off x="11805699" y="11328636"/>
              <a:ext cx="4114800" cy="1312630"/>
              <a:chOff x="0" y="0"/>
              <a:chExt cx="812800" cy="259285"/>
            </a:xfrm>
          </p:grpSpPr>
          <p:sp>
            <p:nvSpPr>
              <p:cNvPr id="10" name="Freeform 10"/>
              <p:cNvSpPr/>
              <p:nvPr/>
            </p:nvSpPr>
            <p:spPr>
              <a:xfrm>
                <a:off x="0" y="0"/>
                <a:ext cx="812800" cy="259285"/>
              </a:xfrm>
              <a:custGeom>
                <a:avLst/>
                <a:gdLst/>
                <a:ahLst/>
                <a:cxnLst/>
                <a:rect l="l" t="t" r="r" b="b"/>
                <a:pathLst>
                  <a:path w="812800" h="259285">
                    <a:moveTo>
                      <a:pt x="609600" y="0"/>
                    </a:moveTo>
                    <a:cubicBezTo>
                      <a:pt x="721824" y="0"/>
                      <a:pt x="812800" y="58043"/>
                      <a:pt x="812800" y="129642"/>
                    </a:cubicBezTo>
                    <a:cubicBezTo>
                      <a:pt x="812800" y="201242"/>
                      <a:pt x="721824" y="259285"/>
                      <a:pt x="609600" y="259285"/>
                    </a:cubicBezTo>
                    <a:lnTo>
                      <a:pt x="203200" y="259285"/>
                    </a:lnTo>
                    <a:cubicBezTo>
                      <a:pt x="90976" y="259285"/>
                      <a:pt x="0" y="201242"/>
                      <a:pt x="0" y="129642"/>
                    </a:cubicBezTo>
                    <a:cubicBezTo>
                      <a:pt x="0" y="58043"/>
                      <a:pt x="90976" y="0"/>
                      <a:pt x="203200" y="0"/>
                    </a:cubicBezTo>
                    <a:close/>
                  </a:path>
                </a:pathLst>
              </a:custGeom>
              <a:solidFill>
                <a:srgbClr val="D5BBAA"/>
              </a:solidFill>
            </p:spPr>
          </p:sp>
          <p:sp>
            <p:nvSpPr>
              <p:cNvPr id="11" name="TextBox 11"/>
              <p:cNvSpPr txBox="1"/>
              <p:nvPr/>
            </p:nvSpPr>
            <p:spPr>
              <a:xfrm>
                <a:off x="0" y="-47625"/>
                <a:ext cx="812800" cy="3069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a:off x="0" y="1232800"/>
              <a:ext cx="23148412" cy="12809551"/>
              <a:chOff x="0" y="0"/>
              <a:chExt cx="4572526" cy="2530282"/>
            </a:xfrm>
          </p:grpSpPr>
          <p:sp>
            <p:nvSpPr>
              <p:cNvPr id="13" name="Freeform 13"/>
              <p:cNvSpPr/>
              <p:nvPr/>
            </p:nvSpPr>
            <p:spPr>
              <a:xfrm>
                <a:off x="0" y="0"/>
                <a:ext cx="4572526" cy="2530282"/>
              </a:xfrm>
              <a:custGeom>
                <a:avLst/>
                <a:gdLst/>
                <a:ahLst/>
                <a:cxnLst/>
                <a:rect l="l" t="t" r="r" b="b"/>
                <a:pathLst>
                  <a:path w="4572526" h="2530282">
                    <a:moveTo>
                      <a:pt x="22742" y="0"/>
                    </a:moveTo>
                    <a:lnTo>
                      <a:pt x="4549784" y="0"/>
                    </a:lnTo>
                    <a:cubicBezTo>
                      <a:pt x="4562344" y="0"/>
                      <a:pt x="4572526" y="10182"/>
                      <a:pt x="4572526" y="22742"/>
                    </a:cubicBezTo>
                    <a:lnTo>
                      <a:pt x="4572526" y="2507539"/>
                    </a:lnTo>
                    <a:cubicBezTo>
                      <a:pt x="4572526" y="2520100"/>
                      <a:pt x="4562344" y="2530282"/>
                      <a:pt x="4549784" y="2530282"/>
                    </a:cubicBezTo>
                    <a:lnTo>
                      <a:pt x="22742" y="2530282"/>
                    </a:lnTo>
                    <a:cubicBezTo>
                      <a:pt x="10182" y="2530282"/>
                      <a:pt x="0" y="2520100"/>
                      <a:pt x="0" y="2507539"/>
                    </a:cubicBezTo>
                    <a:lnTo>
                      <a:pt x="0" y="22742"/>
                    </a:lnTo>
                    <a:cubicBezTo>
                      <a:pt x="0" y="10182"/>
                      <a:pt x="10182" y="0"/>
                      <a:pt x="22742" y="0"/>
                    </a:cubicBezTo>
                    <a:close/>
                  </a:path>
                </a:pathLst>
              </a:custGeom>
              <a:solidFill>
                <a:srgbClr val="FFFFFF"/>
              </a:solidFill>
              <a:ln w="76200" cap="rnd">
                <a:solidFill>
                  <a:srgbClr val="AB9685"/>
                </a:solidFill>
                <a:prstDash val="dash"/>
                <a:round/>
              </a:ln>
            </p:spPr>
          </p:sp>
          <p:sp>
            <p:nvSpPr>
              <p:cNvPr id="14" name="TextBox 14"/>
              <p:cNvSpPr txBox="1"/>
              <p:nvPr/>
            </p:nvSpPr>
            <p:spPr>
              <a:xfrm>
                <a:off x="0" y="-47625"/>
                <a:ext cx="4572526" cy="257790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5400000">
              <a:off x="10943727" y="-8679197"/>
              <a:ext cx="2000410" cy="19358803"/>
            </a:xfrm>
            <a:custGeom>
              <a:avLst/>
              <a:gdLst/>
              <a:ahLst/>
              <a:cxnLst/>
              <a:rect l="l" t="t" r="r" b="b"/>
              <a:pathLst>
                <a:path w="2000410" h="19358803">
                  <a:moveTo>
                    <a:pt x="0" y="0"/>
                  </a:moveTo>
                  <a:lnTo>
                    <a:pt x="2000410" y="0"/>
                  </a:lnTo>
                  <a:lnTo>
                    <a:pt x="2000410" y="19358804"/>
                  </a:lnTo>
                  <a:lnTo>
                    <a:pt x="0" y="193588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8" name="Rectangle 17">
            <a:extLst>
              <a:ext uri="{FF2B5EF4-FFF2-40B4-BE49-F238E27FC236}">
                <a16:creationId xmlns:a16="http://schemas.microsoft.com/office/drawing/2014/main" id="{0CF41105-BAA8-9CCB-7543-7C14DF912911}"/>
              </a:ext>
            </a:extLst>
          </p:cNvPr>
          <p:cNvSpPr/>
          <p:nvPr/>
        </p:nvSpPr>
        <p:spPr>
          <a:xfrm>
            <a:off x="541117" y="1350299"/>
            <a:ext cx="11065566" cy="1123406"/>
          </a:xfrm>
          <a:prstGeom prst="rect">
            <a:avLst/>
          </a:prstGeom>
          <a:solidFill>
            <a:srgbClr val="FFF6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A7FC6F5-AE2A-52EF-6BEF-B5AEA165F066}"/>
              </a:ext>
            </a:extLst>
          </p:cNvPr>
          <p:cNvSpPr/>
          <p:nvPr/>
        </p:nvSpPr>
        <p:spPr>
          <a:xfrm>
            <a:off x="556465" y="2571021"/>
            <a:ext cx="11034871" cy="329737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717A601D-F38A-E67C-377E-358F5BF9FD0F}"/>
              </a:ext>
            </a:extLst>
          </p:cNvPr>
          <p:cNvPicPr>
            <a:picLocks noChangeAspect="1"/>
          </p:cNvPicPr>
          <p:nvPr/>
        </p:nvPicPr>
        <p:blipFill>
          <a:blip r:embed="rId4"/>
          <a:stretch>
            <a:fillRect/>
          </a:stretch>
        </p:blipFill>
        <p:spPr>
          <a:xfrm>
            <a:off x="866123" y="332803"/>
            <a:ext cx="10784759" cy="1072989"/>
          </a:xfrm>
          <a:prstGeom prst="rect">
            <a:avLst/>
          </a:prstGeom>
        </p:spPr>
      </p:pic>
      <p:sp>
        <p:nvSpPr>
          <p:cNvPr id="17" name="Rectangle 1">
            <a:extLst>
              <a:ext uri="{FF2B5EF4-FFF2-40B4-BE49-F238E27FC236}">
                <a16:creationId xmlns:a16="http://schemas.microsoft.com/office/drawing/2014/main" id="{9BC71D01-2C17-AA4F-FD89-7A5340E42DAC}"/>
              </a:ext>
            </a:extLst>
          </p:cNvPr>
          <p:cNvSpPr>
            <a:spLocks noChangeArrowheads="1"/>
          </p:cNvSpPr>
          <p:nvPr/>
        </p:nvSpPr>
        <p:spPr bwMode="auto">
          <a:xfrm>
            <a:off x="569967" y="1341722"/>
            <a:ext cx="1105206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Phạm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Ngũ</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Lão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là</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một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danh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tướng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đời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nhà</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sinh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ra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trong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một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gia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đình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dân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nghèo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ở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làng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Phù</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Ủng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Từ</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nhỏ</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đã</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nổi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tiếng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minh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văn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võ</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song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toàn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chí</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khí</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khác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thường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a:t>
            </a:r>
            <a:endParaRPr kumimoji="0" lang="en-US" alt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Một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hôm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Phạm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Ngũ</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Lão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ngồi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bên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vệ</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đường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đan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sọt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ngờ</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Hưng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Đạo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quân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tập</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trận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ngang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qua.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Quân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lính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trước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dẹp</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đường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chiêng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trống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loa,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kèn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huyền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não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vậy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mà</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chàng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trai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vẫn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mải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mê</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đan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sọt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hề</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hay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biết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Một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người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lính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dẹp</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đường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tức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giận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lấy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giáo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đâm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vào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đùi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chàng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trai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máu</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chảy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nhưng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chàng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vẫn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ngồi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yên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Đến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lúc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ngựa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của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Hưng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Đạo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qua,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chàng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trai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như</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mới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sực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tỉnh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vội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đứng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dậy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vái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chào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Trần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Hưng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Đạo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hỏi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a:t>
            </a:r>
            <a:endParaRPr kumimoji="0" lang="en-US" alt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Nhà</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ngươi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bị</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giáo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đâm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như</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thế</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mà</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thấy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đau</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sao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a:t>
            </a:r>
            <a:endParaRPr kumimoji="0" lang="en-US" alt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Phạm</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Ngũ</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Lão</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kính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cẩn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thưa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Thưa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đức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thần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mải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nghĩ</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mấy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câu</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trong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binh</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thư</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nên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không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biết</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có</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quân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của</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đức</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ông</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qua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đây</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xin</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ngài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xá</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tội</a:t>
            </a:r>
            <a:r>
              <a:rPr kumimoji="0" lang="en-US" alt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a:t>
            </a:r>
            <a:endParaRPr kumimoji="0" lang="en-US" alt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6488152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2027</Words>
  <Application>Microsoft Macintosh PowerPoint</Application>
  <PresentationFormat>Widescreen</PresentationFormat>
  <Paragraphs>81</Paragraphs>
  <Slides>33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#9Slide07 HoneyCream</vt:lpstr>
      <vt:lpstr>Arial</vt:lpstr>
      <vt:lpstr>Calibri</vt:lpstr>
      <vt:lpstr>Calibri Light</vt:lpstr>
      <vt:lpstr>Cambria</vt:lpstr>
      <vt:lpstr>SVN-Ready</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Hoang Quynh Hoa</cp:lastModifiedBy>
  <cp:revision>32</cp:revision>
  <dcterms:created xsi:type="dcterms:W3CDTF">2024-01-01T14:04:49Z</dcterms:created>
  <dcterms:modified xsi:type="dcterms:W3CDTF">2025-04-13T17:00:43Z</dcterms:modified>
</cp:coreProperties>
</file>