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6" r:id="rId3"/>
    <p:sldMasterId id="2147483749" r:id="rId4"/>
    <p:sldMasterId id="2147483780" r:id="rId5"/>
  </p:sldMasterIdLst>
  <p:notesMasterIdLst>
    <p:notesMasterId r:id="rId26"/>
  </p:notesMasterIdLst>
  <p:sldIdLst>
    <p:sldId id="284" r:id="rId6"/>
    <p:sldId id="259" r:id="rId7"/>
    <p:sldId id="295" r:id="rId8"/>
    <p:sldId id="292" r:id="rId9"/>
    <p:sldId id="296" r:id="rId10"/>
    <p:sldId id="299" r:id="rId11"/>
    <p:sldId id="300" r:id="rId12"/>
    <p:sldId id="298" r:id="rId13"/>
    <p:sldId id="301" r:id="rId14"/>
    <p:sldId id="302" r:id="rId15"/>
    <p:sldId id="303" r:id="rId16"/>
    <p:sldId id="305" r:id="rId17"/>
    <p:sldId id="306" r:id="rId18"/>
    <p:sldId id="285" r:id="rId19"/>
    <p:sldId id="286" r:id="rId20"/>
    <p:sldId id="287" r:id="rId21"/>
    <p:sldId id="288" r:id="rId22"/>
    <p:sldId id="289" r:id="rId23"/>
    <p:sldId id="290" r:id="rId24"/>
    <p:sldId id="291"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856" autoAdjust="0"/>
  </p:normalViewPr>
  <p:slideViewPr>
    <p:cSldViewPr snapToGrid="0">
      <p:cViewPr varScale="1">
        <p:scale>
          <a:sx n="77" d="100"/>
          <a:sy n="7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785A3-D98E-40BC-B206-51012B3A6E7F}"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CD6C8-FA4B-4AD9-91E6-A3EB63C49412}" type="slidenum">
              <a:rPr lang="en-US" smtClean="0"/>
              <a:t>‹#›</a:t>
            </a:fld>
            <a:endParaRPr lang="en-US"/>
          </a:p>
        </p:txBody>
      </p:sp>
    </p:spTree>
    <p:extLst>
      <p:ext uri="{BB962C8B-B14F-4D97-AF65-F5344CB8AC3E}">
        <p14:creationId xmlns:p14="http://schemas.microsoft.com/office/powerpoint/2010/main" val="74844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THẢO LUẬN NHÓM 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21B1E-D82F-41D4-833B-D1D9EFC2D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14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70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THẢO LUẬN NHÓM 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21B1E-D82F-41D4-833B-D1D9EFC2D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705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Làm</a:t>
            </a:r>
            <a:r>
              <a:rPr lang="en-US" baseline="0" dirty="0"/>
              <a:t> </a:t>
            </a:r>
            <a:r>
              <a:rPr lang="en-US" baseline="0" dirty="0" err="1"/>
              <a:t>việc</a:t>
            </a:r>
            <a:r>
              <a:rPr lang="en-US" baseline="0" dirty="0"/>
              <a:t> </a:t>
            </a:r>
            <a:r>
              <a:rPr lang="en-US" baseline="0" dirty="0" err="1"/>
              <a:t>cá</a:t>
            </a:r>
            <a:r>
              <a:rPr lang="en-US" baseline="0" dirty="0"/>
              <a:t> </a:t>
            </a:r>
            <a:r>
              <a:rPr lang="en-US" baseline="0" dirty="0" err="1"/>
              <a:t>nhân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21B1E-D82F-41D4-833B-D1D9EFC2D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2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Làm</a:t>
            </a:r>
            <a:r>
              <a:rPr lang="en-US" baseline="0" dirty="0"/>
              <a:t> </a:t>
            </a:r>
            <a:r>
              <a:rPr lang="en-US" baseline="0" dirty="0" err="1"/>
              <a:t>việc</a:t>
            </a:r>
            <a:r>
              <a:rPr lang="en-US" baseline="0" dirty="0"/>
              <a:t> </a:t>
            </a:r>
            <a:r>
              <a:rPr lang="en-US" baseline="0" dirty="0" err="1"/>
              <a:t>cá</a:t>
            </a:r>
            <a:r>
              <a:rPr lang="en-US" baseline="0" dirty="0"/>
              <a:t> </a:t>
            </a:r>
            <a:r>
              <a:rPr lang="en-US" baseline="0" dirty="0" err="1"/>
              <a:t>nhân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21B1E-D82F-41D4-833B-D1D9EFC2D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3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4690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570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35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178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645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8558561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4234049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8EF1E-3BD8-4934-8039-7F14A4D7407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8EEE46E-57F4-4F7C-BFF0-D50360F288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789487D-EA32-425C-955F-90D27400D4BF}"/>
              </a:ext>
            </a:extLst>
          </p:cNvPr>
          <p:cNvSpPr>
            <a:spLocks noGrp="1"/>
          </p:cNvSpPr>
          <p:nvPr>
            <p:ph sz="half" idx="2"/>
          </p:nvPr>
        </p:nvSpPr>
        <p:spPr>
          <a:xfrm>
            <a:off x="839788" y="2505075"/>
            <a:ext cx="5157787" cy="368458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ACE4232A-CC4E-46BD-A68E-CE8E72D721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C888A1-504C-4C45-99D9-8E22409C94A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E345F4F-D6EB-4FA3-945B-86B0672165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C5A1F60E-28DF-46A8-9117-36993E9BC31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80C9736-8B59-4072-BD81-2027E196F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10150564" y="-567002"/>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1605686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CDECA6-AC26-4FC2-A84C-971DBB93BAA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90DFAC-6847-412B-B663-4DDEB5F77D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FE15E20C-7BE4-4E68-B897-175190AE155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9B79E440-F62B-46D3-8282-4261A0339B7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8204174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7442101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7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1582352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6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0091376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5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7598139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4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807829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3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4066515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2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0530597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7353317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7607737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0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8242843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9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984093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8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5373534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7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9443368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6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51734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5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738124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4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560903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3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0232975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2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2639333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2467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9126573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E8D3E-1235-4D1B-B396-C02A2E103F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74CF82D-D2A9-4183-9771-46DF965DB2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17AB676-8D6C-4E40-B502-7671C9B5B8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FBB78A-98BD-4790-A9D4-8522F3C4B6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06753FA-8AFD-4973-8DEB-CF1932D6D0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F4BEAF-5026-4888-9AEC-0413C6DB7D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336715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6D870-5F0C-4FB3-BAEB-2F21DE4AC4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7C6115-D9A1-45B3-BB61-639D52E745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48E45E3-635D-4F66-9B17-7D7693C07B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C4F6E1-59C0-4E99-92C2-B9FE8A4B8D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03AD742-09E8-4487-BE23-3032DCC9BC8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BC9B033-E454-4750-B88E-C3B09FBB32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987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584C4B-32CC-48FF-8C78-85FE633D3C9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DE3FFF-EBF6-4A11-AC7B-29789876DF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72901C-D47F-4509-A3E3-29C3F170BF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B983945-CCE5-4648-AE64-22B4AE5493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EB29BA8-C80F-42C3-AA29-4A542E1724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9742109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9C0E46E-FFB1-4708-AF90-FA2FCF92FF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67F84C1-0390-4D68-91D2-53817C5C8D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EA245D-6AAC-48A2-978E-ADD27A1F9A4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E3CECAE-C19E-4D89-A83D-1E3478567E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F1583DC-753A-4E09-ADC3-4DCA71AEC45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7614708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609416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150042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723620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68348108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39631021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40780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3784443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377615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8870785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7136258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3860200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8359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888790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205598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2782501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3714227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583509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9347280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2420205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6769385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9488067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426064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9089862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891903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97782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218685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8979723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907209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2473546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772526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8788067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689495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669433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23530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48550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19843675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1607729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0134867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15807028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0833621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960667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8078325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41866807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201040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5975825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6599837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9952897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p:nvPr userDrawn="1"/>
        </p:nvGrpSpPr>
        <p:grpSpPr>
          <a:xfrm>
            <a:off x="17848" y="2298769"/>
            <a:ext cx="12174152" cy="4389180"/>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937152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34838190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38122194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3660024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12633834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10324556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36517260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Tree>
    <p:extLst>
      <p:ext uri="{BB962C8B-B14F-4D97-AF65-F5344CB8AC3E}">
        <p14:creationId xmlns:p14="http://schemas.microsoft.com/office/powerpoint/2010/main" val="7954893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E52C"/>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76015"/>
            <a:ext cx="2662621" cy="235431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9515366" y="294289"/>
            <a:ext cx="2662621" cy="2354319"/>
          </a:xfrm>
          <a:prstGeom prst="rect">
            <a:avLst/>
          </a:prstGeom>
        </p:spPr>
      </p:pic>
      <p:sp>
        <p:nvSpPr>
          <p:cNvPr id="6" name="圆角矩形 5"/>
          <p:cNvSpPr/>
          <p:nvPr userDrawn="1"/>
        </p:nvSpPr>
        <p:spPr>
          <a:xfrm>
            <a:off x="494186" y="322317"/>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4" name="圆角矩形 13"/>
          <p:cNvSpPr/>
          <p:nvPr userDrawn="1"/>
        </p:nvSpPr>
        <p:spPr>
          <a:xfrm>
            <a:off x="1656256" y="706453"/>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5" name="矩形 4"/>
          <p:cNvSpPr/>
          <p:nvPr userDrawn="1"/>
        </p:nvSpPr>
        <p:spPr>
          <a:xfrm>
            <a:off x="-3" y="5479393"/>
            <a:ext cx="12192003" cy="1378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2" name="Date Placeholder 1"/>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17" name="任意多边形 16"/>
          <p:cNvSpPr/>
          <p:nvPr userDrawn="1"/>
        </p:nvSpPr>
        <p:spPr>
          <a:xfrm>
            <a:off x="-3" y="0"/>
            <a:ext cx="12192003" cy="68580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DFPOP1-W9"/>
              <a:cs typeface="+mn-cs"/>
            </a:endParaRPr>
          </a:p>
        </p:txBody>
      </p:sp>
      <p:sp>
        <p:nvSpPr>
          <p:cNvPr id="12" name="任意多边形 11"/>
          <p:cNvSpPr/>
          <p:nvPr userDrawn="1"/>
        </p:nvSpPr>
        <p:spPr>
          <a:xfrm>
            <a:off x="-3" y="1"/>
            <a:ext cx="12192003" cy="2612060"/>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3" name="矩形 12"/>
          <p:cNvSpPr/>
          <p:nvPr userDrawn="1"/>
        </p:nvSpPr>
        <p:spPr>
          <a:xfrm>
            <a:off x="8215358" y="706453"/>
            <a:ext cx="467169" cy="71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5" name="圆角矩形 14"/>
          <p:cNvSpPr/>
          <p:nvPr userDrawn="1"/>
        </p:nvSpPr>
        <p:spPr>
          <a:xfrm>
            <a:off x="10881617" y="527887"/>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7286283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FE52C"/>
        </a:solidFill>
        <a:effectLst/>
      </p:bgPr>
    </p:bg>
    <p:spTree>
      <p:nvGrpSpPr>
        <p:cNvPr id="1" name=""/>
        <p:cNvGrpSpPr/>
        <p:nvPr/>
      </p:nvGrpSpPr>
      <p:grpSpPr>
        <a:xfrm>
          <a:off x="0" y="0"/>
          <a:ext cx="0" cy="0"/>
          <a:chOff x="0" y="0"/>
          <a:chExt cx="0" cy="0"/>
        </a:xfrm>
      </p:grpSpPr>
      <p:sp>
        <p:nvSpPr>
          <p:cNvPr id="18" name="任意多边形 17"/>
          <p:cNvSpPr/>
          <p:nvPr userDrawn="1"/>
        </p:nvSpPr>
        <p:spPr>
          <a:xfrm>
            <a:off x="0" y="-11115"/>
            <a:ext cx="12192000" cy="6869116"/>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2" name="圆角矩形 11"/>
          <p:cNvSpPr/>
          <p:nvPr userDrawn="1"/>
        </p:nvSpPr>
        <p:spPr>
          <a:xfrm>
            <a:off x="2329987" y="509942"/>
            <a:ext cx="991015" cy="17661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3" name="任意多边形 12"/>
          <p:cNvSpPr/>
          <p:nvPr userDrawn="1"/>
        </p:nvSpPr>
        <p:spPr>
          <a:xfrm>
            <a:off x="0" y="114880"/>
            <a:ext cx="572512" cy="176619"/>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userDrawn="1"/>
        </p:nvSpPr>
        <p:spPr>
          <a:xfrm>
            <a:off x="8855076" y="90653"/>
            <a:ext cx="1248139" cy="225524"/>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5" name="任意多边形 14"/>
          <p:cNvSpPr/>
          <p:nvPr userDrawn="1"/>
        </p:nvSpPr>
        <p:spPr>
          <a:xfrm>
            <a:off x="11696493" y="656367"/>
            <a:ext cx="495508" cy="176619"/>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23187693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198921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060630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5081853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319C28">
                    <a:lumMod val="20000"/>
                    <a:lumOff val="80000"/>
                  </a:srgbClr>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319C28">
                    <a:lumMod val="20000"/>
                    <a:lumOff val="8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8919313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2613933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Tree>
    <p:extLst>
      <p:ext uri="{BB962C8B-B14F-4D97-AF65-F5344CB8AC3E}">
        <p14:creationId xmlns:p14="http://schemas.microsoft.com/office/powerpoint/2010/main" val="1335539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A77CF-D36A-42FD-92FF-7B0E38E1E9D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5BA3CE-F2F8-40BC-AE1A-14833849AF0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99FBF3D-5B03-4191-B4C1-ACA81C8669C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89E68B-17EA-4399-B28A-64E41EB6CB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FD548E3-CF3E-4E30-B974-27DEF5F3309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0F2AA9E-A83C-4FB3-9E52-6BA7DDD5DE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289469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5777632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8EF1E-3BD8-4934-8039-7F14A4D7407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8EEE46E-57F4-4F7C-BFF0-D50360F288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789487D-EA32-425C-955F-90D27400D4BF}"/>
              </a:ext>
            </a:extLst>
          </p:cNvPr>
          <p:cNvSpPr>
            <a:spLocks noGrp="1"/>
          </p:cNvSpPr>
          <p:nvPr>
            <p:ph sz="half" idx="2"/>
          </p:nvPr>
        </p:nvSpPr>
        <p:spPr>
          <a:xfrm>
            <a:off x="839788" y="2505075"/>
            <a:ext cx="5157787" cy="368458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ACE4232A-CC4E-46BD-A68E-CE8E72D721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C888A1-504C-4C45-99D9-8E22409C94A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E345F4F-D6EB-4FA3-945B-86B0672165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C5A1F60E-28DF-46A8-9117-36993E9BC31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80C9736-8B59-4072-BD81-2027E196F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10150564" y="-567002"/>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6265824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CDECA6-AC26-4FC2-A84C-971DBB93BAA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90DFAC-6847-412B-B663-4DDEB5F77D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FE15E20C-7BE4-4E68-B897-175190AE155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9B79E440-F62B-46D3-8282-4261A0339B7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8546423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251728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7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009514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6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4651047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5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620643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4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239486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3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691746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2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8559830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01896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4847454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0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7170808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9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347242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8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5869857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7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066115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6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917835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5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560747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4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7071051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3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7103980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2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949242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360422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8124752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E8D3E-1235-4D1B-B396-C02A2E103F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74CF82D-D2A9-4183-9771-46DF965DB2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17AB676-8D6C-4E40-B502-7671C9B5B8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FBB78A-98BD-4790-A9D4-8522F3C4B6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06753FA-8AFD-4973-8DEB-CF1932D6D0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F4BEAF-5026-4888-9AEC-0413C6DB7D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44173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6D870-5F0C-4FB3-BAEB-2F21DE4AC4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7C6115-D9A1-45B3-BB61-639D52E745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48E45E3-635D-4F66-9B17-7D7693C07B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C4F6E1-59C0-4E99-92C2-B9FE8A4B8D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03AD742-09E8-4487-BE23-3032DCC9BC8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BC9B033-E454-4750-B88E-C3B09FBB32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029717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584C4B-32CC-48FF-8C78-85FE633D3C9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DE3FFF-EBF6-4A11-AC7B-29789876DF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72901C-D47F-4509-A3E3-29C3F170BF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B983945-CCE5-4648-AE64-22B4AE5493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EB29BA8-C80F-42C3-AA29-4A542E1724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2047117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9C0E46E-FFB1-4708-AF90-FA2FCF92FF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67F84C1-0390-4D68-91D2-53817C5C8D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EA245D-6AAC-48A2-978E-ADD27A1F9A4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E3CECAE-C19E-4D89-A83D-1E3478567E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F1583DC-753A-4E09-ADC3-4DCA71AEC45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0831479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7668079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95791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319C28">
                    <a:lumMod val="20000"/>
                    <a:lumOff val="80000"/>
                  </a:srgbClr>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319C28">
                    <a:lumMod val="20000"/>
                    <a:lumOff val="8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809932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8853735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Tree>
    <p:extLst>
      <p:ext uri="{BB962C8B-B14F-4D97-AF65-F5344CB8AC3E}">
        <p14:creationId xmlns:p14="http://schemas.microsoft.com/office/powerpoint/2010/main" val="18784316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A77CF-D36A-42FD-92FF-7B0E38E1E9D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5BA3CE-F2F8-40BC-AE1A-14833849AF0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99FBF3D-5B03-4191-B4C1-ACA81C8669C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89E68B-17EA-4399-B28A-64E41EB6CB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FD548E3-CF3E-4E30-B974-27DEF5F3309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0F2AA9E-A83C-4FB3-9E52-6BA7DDD5DE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319C28">
                    <a:lumMod val="40000"/>
                    <a:lumOff val="60000"/>
                  </a:srgb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rgbClr val="319C28">
                    <a:lumMod val="40000"/>
                    <a:lumOff val="60000"/>
                  </a:srgb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5940699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1.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image" Target="../media/image3.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4.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3.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image" Target="../media/image1.png"/><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image" Target="../media/image9.png"/><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image" Target="../media/image8.png"/><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image" Target="../media/image2.png"/><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theme" Target="../theme/theme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34" Type="http://schemas.openxmlformats.org/officeDocument/2006/relationships/image" Target="../media/image1.png"/><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image" Target="../media/image9.png"/><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image" Target="../media/image8.png"/><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image" Target="../media/image2.png"/><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theme" Target="../theme/theme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2C38DA38-71FB-4CEB-B777-09292390EC4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7" name="Picture 26">
            <a:extLst>
              <a:ext uri="{FF2B5EF4-FFF2-40B4-BE49-F238E27FC236}">
                <a16:creationId xmlns:a16="http://schemas.microsoft.com/office/drawing/2014/main" id="{7B3E06E2-B8CD-4348-A929-48748D52322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8" name="Picture 27">
            <a:extLst>
              <a:ext uri="{FF2B5EF4-FFF2-40B4-BE49-F238E27FC236}">
                <a16:creationId xmlns:a16="http://schemas.microsoft.com/office/drawing/2014/main" id="{D1A0A433-1C81-43D6-86C9-906F9D1CD5C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9" name="Picture 28">
            <a:extLst>
              <a:ext uri="{FF2B5EF4-FFF2-40B4-BE49-F238E27FC236}">
                <a16:creationId xmlns:a16="http://schemas.microsoft.com/office/drawing/2014/main" id="{57AB7940-731C-4B6C-8537-33EBAD98DEB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3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4" name="Picture 3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5" name="Picture 3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6" name="Picture 3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156194636"/>
      </p:ext>
    </p:extLst>
  </p:cSld>
  <p:clrMap bg1="lt1" tx1="dk1" bg2="lt2" tx2="dk2" accent1="accent1" accent2="accent2" accent3="accent3" accent4="accent4" accent5="accent5" accent6="accent6" hlink="hlink" folHlink="folHlink"/>
  <p:sldLayoutIdLst>
    <p:sldLayoutId id="2147483649" r:id="rId1"/>
    <p:sldLayoutId id="2147483812" r:id="rId2"/>
    <p:sldLayoutId id="2147483811" r:id="rId3"/>
    <p:sldLayoutId id="2147483705" r:id="rId4"/>
    <p:sldLayoutId id="214748370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98179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4" r:id="rId8"/>
    <p:sldLayoutId id="2147483687" r:id="rId9"/>
    <p:sldLayoutId id="2147483686" r:id="rId10"/>
    <p:sldLayoutId id="2147483685" r:id="rId11"/>
    <p:sldLayoutId id="2147483684" r:id="rId12"/>
    <p:sldLayoutId id="2147483683" r:id="rId13"/>
    <p:sldLayoutId id="2147483682" r:id="rId14"/>
    <p:sldLayoutId id="2147483681" r:id="rId15"/>
    <p:sldLayoutId id="2147483680" r:id="rId16"/>
    <p:sldLayoutId id="2147483679" r:id="rId17"/>
    <p:sldLayoutId id="2147483678" r:id="rId18"/>
    <p:sldLayoutId id="2147483668" r:id="rId19"/>
    <p:sldLayoutId id="2147483669" r:id="rId20"/>
    <p:sldLayoutId id="2147483670" r:id="rId21"/>
    <p:sldLayoutId id="2147483671" r:id="rId22"/>
    <p:sldLayoutId id="2147483672" r:id="rId23"/>
    <p:sldLayoutId id="2147483673" r:id="rId24"/>
    <p:sldLayoutId id="2147483823" r:id="rId25"/>
    <p:sldLayoutId id="2147483815" r:id="rId26"/>
    <p:sldLayoutId id="2147483814" r:id="rId27"/>
    <p:sldLayoutId id="2147483813" r:id="rId28"/>
    <p:sldLayoutId id="2147483674" r:id="rId29"/>
    <p:sldLayoutId id="2147483675" r:id="rId30"/>
    <p:sldLayoutId id="2147483676" r:id="rId31"/>
    <p:sldLayoutId id="2147483677" r:id="rId3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5082C939-EDE6-40A2-BD7B-BC2EC79C6334}" type="datetimeFigureOut">
              <a:rPr lang="zh-CN" altLang="en-US" smtClean="0">
                <a:solidFill>
                  <a:prstClr val="black">
                    <a:tint val="75000"/>
                  </a:prstClr>
                </a:solidFill>
              </a:rPr>
              <a:pPr defTabSz="914377"/>
              <a:t>2025/9/24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2539" y="-1254534"/>
            <a:ext cx="1526540" cy="2598705"/>
          </a:xfrm>
          <a:prstGeom prst="rect">
            <a:avLst/>
          </a:prstGeom>
        </p:spPr>
      </p:pic>
      <p:sp>
        <p:nvSpPr>
          <p:cNvPr id="8" name="TextBox 7"/>
          <p:cNvSpPr txBox="1"/>
          <p:nvPr/>
        </p:nvSpPr>
        <p:spPr>
          <a:xfrm>
            <a:off x="10688767" y="44817"/>
            <a:ext cx="62869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9Slide03 AmpleSoft Bold" pitchFamily="2" charset="0"/>
                <a:cs typeface="+mn-cs"/>
              </a:rPr>
              <a:t>Hảo</a:t>
            </a:r>
            <a:r>
              <a:rPr kumimoji="0" lang="en-US" sz="1800" b="0" i="0" u="none" strike="noStrike" kern="1200" cap="none" spc="0" normalizeH="0" baseline="0" noProof="0" dirty="0">
                <a:ln>
                  <a:noFill/>
                </a:ln>
                <a:solidFill>
                  <a:prstClr val="black"/>
                </a:solidFill>
                <a:effectLst/>
                <a:uLnTx/>
                <a:uFillTx/>
                <a:latin typeface="#9Slide03 AmpleSoft Bold" pitchFamily="2" charset="0"/>
                <a:cs typeface="+mn-cs"/>
              </a:rPr>
              <a:t> </a:t>
            </a:r>
          </a:p>
        </p:txBody>
      </p:sp>
      <p:sp>
        <p:nvSpPr>
          <p:cNvPr id="9" name="TextBox 8"/>
          <p:cNvSpPr txBox="1"/>
          <p:nvPr/>
        </p:nvSpPr>
        <p:spPr>
          <a:xfrm>
            <a:off x="213197" y="6191617"/>
            <a:ext cx="62869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9Slide03 AmpleSoft Bold" pitchFamily="2" charset="0"/>
                <a:cs typeface="+mn-cs"/>
              </a:rPr>
              <a:t>Hảo</a:t>
            </a:r>
            <a:r>
              <a:rPr kumimoji="0" lang="en-US" sz="1800" b="0" i="0" u="none" strike="noStrike" kern="1200" cap="none" spc="0" normalizeH="0" baseline="0" noProof="0" dirty="0">
                <a:ln>
                  <a:noFill/>
                </a:ln>
                <a:solidFill>
                  <a:prstClr val="black"/>
                </a:solidFill>
                <a:effectLst/>
                <a:uLnTx/>
                <a:uFillTx/>
                <a:latin typeface="#9Slide03 AmpleSoft Bold" pitchFamily="2" charset="0"/>
                <a:cs typeface="+mn-cs"/>
              </a:rPr>
              <a:t> </a:t>
            </a:r>
          </a:p>
        </p:txBody>
      </p:sp>
      <p:sp>
        <p:nvSpPr>
          <p:cNvPr id="10" name="TextBox 9"/>
          <p:cNvSpPr txBox="1"/>
          <p:nvPr/>
        </p:nvSpPr>
        <p:spPr>
          <a:xfrm>
            <a:off x="1324000" y="41672"/>
            <a:ext cx="125867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9Slide03 AmpleSoft Bold" pitchFamily="2" charset="0"/>
                <a:cs typeface="+mn-cs"/>
              </a:rPr>
              <a:t>Măng</a:t>
            </a:r>
            <a:r>
              <a:rPr kumimoji="0" lang="en-US" sz="1800" b="0" i="0" u="none" strike="noStrike" kern="1200" cap="none" spc="0" normalizeH="0" baseline="0" noProof="0" dirty="0">
                <a:ln>
                  <a:noFill/>
                </a:ln>
                <a:solidFill>
                  <a:prstClr val="black"/>
                </a:solidFill>
                <a:effectLst/>
                <a:uLnTx/>
                <a:uFillTx/>
                <a:latin typeface="#9Slide03 AmpleSoft Bold" pitchFamily="2" charset="0"/>
                <a:cs typeface="+mn-cs"/>
              </a:rPr>
              <a:t> Non </a:t>
            </a:r>
          </a:p>
        </p:txBody>
      </p:sp>
    </p:spTree>
    <p:extLst>
      <p:ext uri="{BB962C8B-B14F-4D97-AF65-F5344CB8AC3E}">
        <p14:creationId xmlns:p14="http://schemas.microsoft.com/office/powerpoint/2010/main" val="447930007"/>
      </p:ext>
    </p:extLst>
  </p:cSld>
  <p:clrMap bg1="lt1" tx1="dk1" bg2="lt2" tx2="dk2" accent1="accent1" accent2="accent2" accent3="accent3" accent4="accent4" accent5="accent5" accent6="accent6" hlink="hlink" folHlink="folHlink"/>
  <p:sldLayoutIdLst>
    <p:sldLayoutId id="2147483707" r:id="rId1"/>
    <p:sldLayoutId id="2147483822" r:id="rId2"/>
    <p:sldLayoutId id="2147483708" r:id="rId3"/>
    <p:sldLayoutId id="2147483709" r:id="rId4"/>
    <p:sldLayoutId id="2147483710" r:id="rId5"/>
    <p:sldLayoutId id="2147483711" r:id="rId6"/>
    <p:sldLayoutId id="2147483712" r:id="rId7"/>
    <p:sldLayoutId id="2147483821" r:id="rId8"/>
    <p:sldLayoutId id="2147483820" r:id="rId9"/>
    <p:sldLayoutId id="2147483819" r:id="rId10"/>
    <p:sldLayoutId id="2147483818" r:id="rId11"/>
    <p:sldLayoutId id="2147483817" r:id="rId12"/>
    <p:sldLayoutId id="2147483816" r:id="rId13"/>
    <p:sldLayoutId id="2147483713" r:id="rId14"/>
    <p:sldLayoutId id="2147483714" r:id="rId15"/>
    <p:sldLayoutId id="2147483715" r:id="rId16"/>
    <p:sldLayoutId id="2147483716" r:id="rId17"/>
    <p:sldLayoutId id="2147483717" r:id="rId1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2560D5-77B9-43F8-A70D-A23AB3EF17EA}"/>
              </a:ext>
            </a:extLst>
          </p:cNvPr>
          <p:cNvPicPr>
            <a:picLocks noChangeAspect="1"/>
          </p:cNvPicPr>
          <p:nvPr userDrawn="1"/>
        </p:nvPicPr>
        <p:blipFill rotWithShape="1">
          <a:blip r:embed="rId3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5D5DECFE-6A6B-4BDC-9628-4D5FD19472E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771017"/>
            <a:ext cx="6096000" cy="1086983"/>
          </a:xfrm>
          <a:prstGeom prst="rect">
            <a:avLst/>
          </a:prstGeom>
        </p:spPr>
      </p:pic>
      <p:pic>
        <p:nvPicPr>
          <p:cNvPr id="9" name="图片 8">
            <a:extLst>
              <a:ext uri="{FF2B5EF4-FFF2-40B4-BE49-F238E27FC236}">
                <a16:creationId xmlns:a16="http://schemas.microsoft.com/office/drawing/2014/main" id="{001D409E-DCA4-48EF-B4AA-0715F4F716E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flipH="1">
            <a:off x="6096000" y="5771017"/>
            <a:ext cx="6096000" cy="1086983"/>
          </a:xfrm>
          <a:prstGeom prst="rect">
            <a:avLst/>
          </a:prstGeom>
        </p:spPr>
      </p:pic>
      <p:pic>
        <p:nvPicPr>
          <p:cNvPr id="5" name="Picture 4">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16" name="Picture 1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4"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17" name="Picture 1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18"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1" name="Picture 20">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2" name="Picture 21">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3" name="Picture 22">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24" name="Title 1">
            <a:extLst>
              <a:ext uri="{FF2B5EF4-FFF2-40B4-BE49-F238E27FC236}">
                <a16:creationId xmlns:a16="http://schemas.microsoft.com/office/drawing/2014/main" id="{6108D78E-8090-455C-81F2-F57D8860EAC5}"/>
              </a:ext>
            </a:extLst>
          </p:cNvPr>
          <p:cNvSpPr txBox="1">
            <a:spLocks/>
          </p:cNvSpPr>
          <p:nvPr userDrawn="1"/>
        </p:nvSpPr>
        <p:spPr>
          <a:xfrm>
            <a:off x="10389629" y="-9398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6"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28" name="Picture 2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29" name="Picture 2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0" name="Picture 2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26860869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2560D5-77B9-43F8-A70D-A23AB3EF17EA}"/>
              </a:ext>
            </a:extLst>
          </p:cNvPr>
          <p:cNvPicPr>
            <a:picLocks noChangeAspect="1"/>
          </p:cNvPicPr>
          <p:nvPr userDrawn="1"/>
        </p:nvPicPr>
        <p:blipFill rotWithShape="1">
          <a:blip r:embed="rId3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5D5DECFE-6A6B-4BDC-9628-4D5FD19472E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771017"/>
            <a:ext cx="6096000" cy="1086983"/>
          </a:xfrm>
          <a:prstGeom prst="rect">
            <a:avLst/>
          </a:prstGeom>
        </p:spPr>
      </p:pic>
      <p:pic>
        <p:nvPicPr>
          <p:cNvPr id="9" name="图片 8">
            <a:extLst>
              <a:ext uri="{FF2B5EF4-FFF2-40B4-BE49-F238E27FC236}">
                <a16:creationId xmlns:a16="http://schemas.microsoft.com/office/drawing/2014/main" id="{001D409E-DCA4-48EF-B4AA-0715F4F716E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flipH="1">
            <a:off x="6096000" y="5771017"/>
            <a:ext cx="6096000" cy="1086983"/>
          </a:xfrm>
          <a:prstGeom prst="rect">
            <a:avLst/>
          </a:prstGeom>
        </p:spPr>
      </p:pic>
      <p:pic>
        <p:nvPicPr>
          <p:cNvPr id="5" name="Picture 4">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16" name="Picture 1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4"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17" name="Picture 1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18"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2C38DA38-71FB-4CEB-B777-09292390EC4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1" name="Picture 20">
            <a:extLst>
              <a:ext uri="{FF2B5EF4-FFF2-40B4-BE49-F238E27FC236}">
                <a16:creationId xmlns:a16="http://schemas.microsoft.com/office/drawing/2014/main" id="{7B3E06E2-B8CD-4348-A929-48748D52322A}"/>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2" name="Picture 21">
            <a:extLst>
              <a:ext uri="{FF2B5EF4-FFF2-40B4-BE49-F238E27FC236}">
                <a16:creationId xmlns:a16="http://schemas.microsoft.com/office/drawing/2014/main" id="{D1A0A433-1C81-43D6-86C9-906F9D1CD5C6}"/>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3" name="Picture 22">
            <a:extLst>
              <a:ext uri="{FF2B5EF4-FFF2-40B4-BE49-F238E27FC236}">
                <a16:creationId xmlns:a16="http://schemas.microsoft.com/office/drawing/2014/main" id="{57AB7940-731C-4B6C-8537-33EBAD98DEBF}"/>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24" name="Title 1">
            <a:extLst>
              <a:ext uri="{FF2B5EF4-FFF2-40B4-BE49-F238E27FC236}">
                <a16:creationId xmlns:a16="http://schemas.microsoft.com/office/drawing/2014/main" id="{6108D78E-8090-455C-81F2-F57D8860EAC5}"/>
              </a:ext>
            </a:extLst>
          </p:cNvPr>
          <p:cNvSpPr txBox="1">
            <a:spLocks/>
          </p:cNvSpPr>
          <p:nvPr userDrawn="1"/>
        </p:nvSpPr>
        <p:spPr>
          <a:xfrm>
            <a:off x="10413076" y="-9398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6"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28" name="Picture 2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29" name="Picture 2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0" name="Picture 2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214962498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slideLayout" Target="../slideLayouts/slideLayout102.xml"/><Relationship Id="rId1" Type="http://schemas.openxmlformats.org/officeDocument/2006/relationships/tags" Target="../tags/tag4.xml"/><Relationship Id="rId6" Type="http://schemas.openxmlformats.org/officeDocument/2006/relationships/image" Target="../media/image39.png"/><Relationship Id="rId11" Type="http://schemas.microsoft.com/office/2007/relationships/hdphoto" Target="../media/hdphoto7.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slideLayout" Target="../slideLayouts/slideLayout102.xml"/><Relationship Id="rId1" Type="http://schemas.openxmlformats.org/officeDocument/2006/relationships/tags" Target="../tags/tag5.xml"/><Relationship Id="rId6" Type="http://schemas.openxmlformats.org/officeDocument/2006/relationships/image" Target="../media/image39.png"/><Relationship Id="rId11" Type="http://schemas.microsoft.com/office/2007/relationships/hdphoto" Target="../media/hdphoto7.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jp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4.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11.wdp"/><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53.png"/><Relationship Id="rId5" Type="http://schemas.microsoft.com/office/2007/relationships/hdphoto" Target="../media/hdphoto10.wdp"/><Relationship Id="rId4" Type="http://schemas.openxmlformats.org/officeDocument/2006/relationships/image" Target="../media/image52.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microsoft.com/office/2007/relationships/hdphoto" Target="../media/hdphoto10.wdp"/><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52.png"/><Relationship Id="rId5" Type="http://schemas.microsoft.com/office/2007/relationships/hdphoto" Target="../media/hdphoto11.wdp"/><Relationship Id="rId4" Type="http://schemas.openxmlformats.org/officeDocument/2006/relationships/image" Target="../media/image53.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png"/><Relationship Id="rId7" Type="http://schemas.microsoft.com/office/2007/relationships/hdphoto" Target="../media/hdphoto10.wdp"/><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52.png"/><Relationship Id="rId5" Type="http://schemas.microsoft.com/office/2007/relationships/hdphoto" Target="../media/hdphoto11.wdp"/><Relationship Id="rId4" Type="http://schemas.openxmlformats.org/officeDocument/2006/relationships/image" Target="../media/image53.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pn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52.png"/><Relationship Id="rId5" Type="http://schemas.microsoft.com/office/2007/relationships/hdphoto" Target="../media/hdphoto11.wdp"/><Relationship Id="rId4" Type="http://schemas.openxmlformats.org/officeDocument/2006/relationships/image" Target="../media/image53.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9.xml"/><Relationship Id="rId1" Type="http://schemas.openxmlformats.org/officeDocument/2006/relationships/tags" Target="../tags/tag2.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3.wdp"/><Relationship Id="rId18" Type="http://schemas.microsoft.com/office/2007/relationships/hdphoto" Target="../media/hdphoto15.wdp"/><Relationship Id="rId3" Type="http://schemas.openxmlformats.org/officeDocument/2006/relationships/slideLayout" Target="../slideLayouts/slideLayout48.xml"/><Relationship Id="rId7" Type="http://schemas.openxmlformats.org/officeDocument/2006/relationships/image" Target="../media/image6.png"/><Relationship Id="rId12" Type="http://schemas.openxmlformats.org/officeDocument/2006/relationships/image" Target="../media/image64.png"/><Relationship Id="rId17" Type="http://schemas.openxmlformats.org/officeDocument/2006/relationships/image" Target="../media/image67.png"/><Relationship Id="rId2" Type="http://schemas.microsoft.com/office/2007/relationships/media" Target="../media/media1.mp3"/><Relationship Id="rId16" Type="http://schemas.microsoft.com/office/2007/relationships/hdphoto" Target="../media/hdphoto14.wdp"/><Relationship Id="rId1" Type="http://schemas.openxmlformats.org/officeDocument/2006/relationships/audio" Target="NULL" TargetMode="External"/><Relationship Id="rId6" Type="http://schemas.openxmlformats.org/officeDocument/2006/relationships/image" Target="../media/image60.png"/><Relationship Id="rId11" Type="http://schemas.microsoft.com/office/2007/relationships/hdphoto" Target="../media/hdphoto12.wdp"/><Relationship Id="rId5" Type="http://schemas.openxmlformats.org/officeDocument/2006/relationships/image" Target="../media/image59.jpeg"/><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notesSlide" Target="../notesSlides/notesSlide10.xml"/><Relationship Id="rId9" Type="http://schemas.openxmlformats.org/officeDocument/2006/relationships/image" Target="../media/image62.pn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5.wdp"/><Relationship Id="rId12" Type="http://schemas.openxmlformats.org/officeDocument/2006/relationships/image" Target="../media/image42.png"/><Relationship Id="rId2" Type="http://schemas.openxmlformats.org/officeDocument/2006/relationships/slideLayout" Target="../slideLayouts/slideLayout102.xml"/><Relationship Id="rId1" Type="http://schemas.openxmlformats.org/officeDocument/2006/relationships/tags" Target="../tags/tag3.xml"/><Relationship Id="rId6" Type="http://schemas.openxmlformats.org/officeDocument/2006/relationships/image" Target="../media/image39.png"/><Relationship Id="rId11" Type="http://schemas.microsoft.com/office/2007/relationships/hdphoto" Target="../media/hdphoto7.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9000" r="-6000" b="-4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75" y="354307"/>
            <a:ext cx="12274079" cy="4972453"/>
          </a:xfrm>
          <a:prstGeom prst="rect">
            <a:avLst/>
          </a:prstGeom>
        </p:spPr>
      </p:pic>
      <p:sp>
        <p:nvSpPr>
          <p:cNvPr id="4" name="矩形 20"/>
          <p:cNvSpPr/>
          <p:nvPr/>
        </p:nvSpPr>
        <p:spPr>
          <a:xfrm>
            <a:off x="7541879" y="3082126"/>
            <a:ext cx="1792650" cy="47622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E7E6E6">
                    <a:lumMod val="50000"/>
                  </a:srgbClr>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a:t>
            </a:r>
            <a:r>
              <a:rPr kumimoji="0" lang="en-US" altLang="zh-CN" sz="3600" b="0" i="0" u="none" strike="noStrike" kern="1200" cap="none" spc="0" normalizeH="0" baseline="0" noProof="0" dirty="0" err="1">
                <a:ln>
                  <a:noFill/>
                </a:ln>
                <a:solidFill>
                  <a:srgbClr val="E7E6E6">
                    <a:lumMod val="50000"/>
                  </a:srgbClr>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Tiết</a:t>
            </a:r>
            <a:r>
              <a:rPr kumimoji="0" lang="en-US" altLang="zh-CN" sz="3600" b="0" i="0" u="none" strike="noStrike" kern="1200" cap="none" spc="0" normalizeH="0" baseline="0" noProof="0" dirty="0">
                <a:ln>
                  <a:noFill/>
                </a:ln>
                <a:solidFill>
                  <a:srgbClr val="E7E6E6">
                    <a:lumMod val="50000"/>
                  </a:srgbClr>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 2)</a:t>
            </a:r>
            <a:endParaRPr kumimoji="0" lang="zh-CN" altLang="en-US" sz="3600" b="0" i="0" u="none" strike="noStrike" kern="1200" cap="none" spc="0" normalizeH="0" baseline="0" noProof="0" dirty="0">
              <a:ln>
                <a:noFill/>
              </a:ln>
              <a:solidFill>
                <a:srgbClr val="E7E6E6">
                  <a:lumMod val="50000"/>
                </a:srgbClr>
              </a:solidFill>
              <a:effectLst/>
              <a:uLnTx/>
              <a:uFillTx/>
              <a:latin typeface="#9Slide05 FS Blonde Script" panose="03000503000000000000" pitchFamily="65" charset="0"/>
              <a:ea typeface="思源黑体 CN Bold" panose="020B0800000000000000"/>
              <a:cs typeface="思源黑体 CN Bold" panose="020B0800000000000000" pitchFamily="34" charset="-122"/>
            </a:endParaRPr>
          </a:p>
        </p:txBody>
      </p:sp>
      <p:sp>
        <p:nvSpPr>
          <p:cNvPr id="5" name="文本框 13"/>
          <p:cNvSpPr txBox="1"/>
          <p:nvPr/>
        </p:nvSpPr>
        <p:spPr>
          <a:xfrm rot="21417366">
            <a:off x="10340905" y="900047"/>
            <a:ext cx="2053375" cy="307777"/>
          </a:xfrm>
          <a:prstGeom prst="rect">
            <a:avLst/>
          </a:prstGeom>
          <a:noFill/>
        </p:spPr>
        <p:txBody>
          <a:bodyPr wrap="square" rtlCol="0">
            <a:prstTxWarp prst="textArchDown">
              <a:avLst/>
            </a:prstTxWarp>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Tự</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nhiên</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và</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xã</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hội</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3</a:t>
            </a:r>
            <a:endParaRPr kumimoji="0" lang="zh-CN" altLang="en-US"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3305" y="-118452"/>
            <a:ext cx="1326276" cy="13262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443" y="5183441"/>
            <a:ext cx="956368" cy="1625826"/>
          </a:xfrm>
          <a:prstGeom prst="rect">
            <a:avLst/>
          </a:prstGeom>
        </p:spPr>
      </p:pic>
      <p:pic>
        <p:nvPicPr>
          <p:cNvPr id="1026" name="Picture 2" descr="Mrnyxx's Profile - Fire PNG Gif – Stunning free transparent png clipart  images free download"/>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393" y="1959390"/>
            <a:ext cx="747323" cy="747323"/>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20"/>
          <p:cNvSpPr/>
          <p:nvPr/>
        </p:nvSpPr>
        <p:spPr>
          <a:xfrm rot="21257458">
            <a:off x="234246" y="815824"/>
            <a:ext cx="1792650" cy="47622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C00000"/>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Bài</a:t>
            </a:r>
            <a:r>
              <a:rPr kumimoji="0" lang="en-US" altLang="zh-CN" sz="4400" b="0" i="0" u="none" strike="noStrike" kern="1200" cap="none" spc="0" normalizeH="0" baseline="0" noProof="0" dirty="0">
                <a:ln>
                  <a:noFill/>
                </a:ln>
                <a:solidFill>
                  <a:srgbClr val="C00000"/>
                </a:solidFill>
                <a:effectLst/>
                <a:uLnTx/>
                <a:uFillTx/>
                <a:latin typeface="#9Slide05 FS Blonde Script" panose="03000503000000000000" pitchFamily="65" charset="0"/>
                <a:ea typeface="思源黑体 CN Bold" panose="020B0800000000000000"/>
                <a:cs typeface="思源黑体 CN Bold" panose="020B0800000000000000" pitchFamily="34" charset="-122"/>
              </a:rPr>
              <a:t> 2</a:t>
            </a:r>
            <a:endParaRPr kumimoji="0" lang="zh-CN" altLang="en-US" sz="4400" b="0" i="0" u="none" strike="noStrike" kern="1200" cap="none" spc="0" normalizeH="0" baseline="0" noProof="0" dirty="0">
              <a:ln>
                <a:noFill/>
              </a:ln>
              <a:solidFill>
                <a:srgbClr val="C00000"/>
              </a:solidFill>
              <a:effectLst/>
              <a:uLnTx/>
              <a:uFillTx/>
              <a:latin typeface="#9Slide05 FS Blonde Script" panose="03000503000000000000" pitchFamily="65" charset="0"/>
              <a:ea typeface="思源黑体 CN Bold" panose="020B0800000000000000"/>
              <a:cs typeface="思源黑体 CN Bold" panose="020B0800000000000000" pitchFamily="34" charset="-122"/>
            </a:endParaRPr>
          </a:p>
        </p:txBody>
      </p:sp>
    </p:spTree>
    <p:extLst>
      <p:ext uri="{BB962C8B-B14F-4D97-AF65-F5344CB8AC3E}">
        <p14:creationId xmlns:p14="http://schemas.microsoft.com/office/powerpoint/2010/main" val="3196834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E984945-33DF-44C9-A010-F64D3C304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44" y="-6246"/>
            <a:ext cx="4972865" cy="4972865"/>
          </a:xfrm>
          <a:prstGeom prst="rect">
            <a:avLst/>
          </a:prstGeom>
        </p:spPr>
      </p:pic>
      <p:pic>
        <p:nvPicPr>
          <p:cNvPr id="11" name="图片 10">
            <a:extLst>
              <a:ext uri="{FF2B5EF4-FFF2-40B4-BE49-F238E27FC236}">
                <a16:creationId xmlns:a16="http://schemas.microsoft.com/office/drawing/2014/main" id="{EA8A8486-9777-4F53-A097-22B2F4F16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979" y="4514698"/>
            <a:ext cx="3595312" cy="2374263"/>
          </a:xfrm>
          <a:prstGeom prst="rect">
            <a:avLst/>
          </a:prstGeom>
        </p:spPr>
      </p:pic>
      <p:pic>
        <p:nvPicPr>
          <p:cNvPr id="19" name="Picture 18"/>
          <p:cNvPicPr>
            <a:picLocks noChangeAspect="1"/>
          </p:cNvPicPr>
          <p:nvPr/>
        </p:nvPicPr>
        <p:blipFill rotWithShape="1">
          <a:blip r:embed="rId5"/>
          <a:srcRect l="945"/>
          <a:stretch/>
        </p:blipFill>
        <p:spPr>
          <a:xfrm>
            <a:off x="23446" y="-50176"/>
            <a:ext cx="12168554" cy="6880668"/>
          </a:xfrm>
          <a:prstGeom prst="rect">
            <a:avLst/>
          </a:prstGeom>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31800" l="29" r="34286">
                        <a14:foregroundMark x1="11200" y1="6067" x2="14686" y2="5889"/>
                        <a14:foregroundMark x1="28200" y1="23689" x2="30800" y2="23689"/>
                      </a14:backgroundRemoval>
                    </a14:imgEffect>
                  </a14:imgLayer>
                </a14:imgProps>
              </a:ext>
            </a:extLst>
          </a:blip>
          <a:srcRect l="-1" t="2136" r="64861" b="67730"/>
          <a:stretch/>
        </p:blipFill>
        <p:spPr>
          <a:xfrm>
            <a:off x="-82880" y="2381301"/>
            <a:ext cx="3529466" cy="4561723"/>
          </a:xfrm>
          <a:prstGeom prst="rect">
            <a:avLst/>
          </a:prstGeom>
        </p:spPr>
      </p:pic>
      <p:sp>
        <p:nvSpPr>
          <p:cNvPr id="21" name="Rounded Rectangle 20"/>
          <p:cNvSpPr/>
          <p:nvPr/>
        </p:nvSpPr>
        <p:spPr>
          <a:xfrm>
            <a:off x="254327" y="175644"/>
            <a:ext cx="11492196" cy="729653"/>
          </a:xfrm>
          <a:prstGeom prst="roundRect">
            <a:avLst/>
          </a:prstGeom>
          <a:solidFill>
            <a:schemeClr val="accent1">
              <a:lumMod val="60000"/>
              <a:lumOff val="4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Cambria" panose="02040503050406030204" pitchFamily="18" charset="0"/>
                <a:ea typeface="Cambria" panose="02040503050406030204" pitchFamily="18" charset="0"/>
              </a:rPr>
              <a:t>1/ </a:t>
            </a:r>
            <a:r>
              <a:rPr lang="nl-NL" sz="3200" b="1" dirty="0">
                <a:latin typeface="Cambria" panose="02040503050406030204" pitchFamily="18" charset="0"/>
                <a:ea typeface="Cambria" panose="02040503050406030204" pitchFamily="18" charset="0"/>
              </a:rPr>
              <a:t>Hai bạn nhỏ đang trao đổi với bố mẹ bạn ấy nội dung gì?</a:t>
            </a:r>
            <a:endParaRPr lang="en-US" sz="3200" b="1" dirty="0">
              <a:latin typeface="Cambria" panose="02040503050406030204" pitchFamily="18" charset="0"/>
              <a:ea typeface="Cambria" panose="02040503050406030204" pitchFamily="18" charset="0"/>
            </a:endParaRPr>
          </a:p>
        </p:txBody>
      </p:sp>
      <p:sp>
        <p:nvSpPr>
          <p:cNvPr id="3" name="Rounded Rectangle 2"/>
          <p:cNvSpPr/>
          <p:nvPr/>
        </p:nvSpPr>
        <p:spPr>
          <a:xfrm>
            <a:off x="3259015" y="2203938"/>
            <a:ext cx="8745415" cy="4504453"/>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082583" y="2860810"/>
            <a:ext cx="7399705" cy="4380312"/>
            <a:chOff x="6919048" y="2811379"/>
            <a:chExt cx="7399705" cy="4380312"/>
          </a:xfrm>
        </p:grpSpPr>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Lst>
            </a:blip>
            <a:stretch>
              <a:fillRect/>
            </a:stretch>
          </p:blipFill>
          <p:spPr>
            <a:xfrm>
              <a:off x="6919048" y="3661758"/>
              <a:ext cx="7399705" cy="3529933"/>
            </a:xfrm>
            <a:prstGeom prst="rect">
              <a:avLst/>
            </a:prstGeom>
          </p:spPr>
        </p:pic>
        <p:sp>
          <p:nvSpPr>
            <p:cNvPr id="12" name="Rounded Rectangular Callout 11"/>
            <p:cNvSpPr/>
            <p:nvPr/>
          </p:nvSpPr>
          <p:spPr>
            <a:xfrm flipH="1">
              <a:off x="8923837" y="2811379"/>
              <a:ext cx="3090599" cy="1264991"/>
            </a:xfrm>
            <a:prstGeom prst="wedgeRoundRectCallout">
              <a:avLst>
                <a:gd name="adj1" fmla="val -25840"/>
                <a:gd name="adj2" fmla="val 80251"/>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Bình</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xịt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côn</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trùng</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không</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để</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gần</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vì</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dễ</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gây</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cháy</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bố</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nhỉ</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7304871" y="2354055"/>
            <a:ext cx="4909083" cy="4854488"/>
            <a:chOff x="7143449" y="2219992"/>
            <a:chExt cx="4909083" cy="4854488"/>
          </a:xfrm>
        </p:grpSpPr>
        <p:pic>
          <p:nvPicPr>
            <p:cNvPr id="5" name="Picture 4"/>
            <p:cNvPicPr>
              <a:picLocks noChangeAspect="1"/>
            </p:cNvPicPr>
            <p:nvPr/>
          </p:nvPicPr>
          <p:blipFill rotWithShape="1">
            <a:blip r:embed="rId10">
              <a:extLst>
                <a:ext uri="{BEBA8EAE-BF5A-486C-A8C5-ECC9F3942E4B}">
                  <a14:imgProps xmlns:a14="http://schemas.microsoft.com/office/drawing/2010/main">
                    <a14:imgLayer r:embed="rId11">
                      <a14:imgEffect>
                        <a14:backgroundRemoval t="34013" b="82132" l="16109" r="71339">
                          <a14:foregroundMark x1="48013" y1="51724" x2="37971" y2="51332"/>
                          <a14:foregroundMark x1="45188" y1="66379" x2="37448" y2="79154"/>
                          <a14:foregroundMark x1="59623" y1="57915" x2="53138" y2="54859"/>
                          <a14:foregroundMark x1="49268" y1="64498" x2="43410" y2="79937"/>
                          <a14:foregroundMark x1="42364" y1="80486" x2="29498" y2="79702"/>
                          <a14:foregroundMark x1="42573" y1="80643" x2="28452" y2="81426"/>
                          <a14:foregroundMark x1="36192" y1="81034" x2="42573" y2="81818"/>
                          <a14:foregroundMark x1="47699" y1="46552" x2="36402" y2="48668"/>
                          <a14:foregroundMark x1="50105" y1="56191" x2="37971" y2="53292"/>
                          <a14:foregroundMark x1="49059" y1="61755" x2="43619" y2="59091"/>
                          <a14:foregroundMark x1="44351" y1="75627" x2="38703" y2="75470"/>
                          <a14:foregroundMark x1="22490" y1="43260" x2="20188" y2="44436"/>
                          <a14:foregroundMark x1="21967" y1="45376" x2="19142" y2="46160"/>
                          <a14:foregroundMark x1="19665" y1="47649" x2="19665" y2="47492"/>
                          <a14:foregroundMark x1="26360" y1="80643" x2="18096" y2="81270"/>
                          <a14:foregroundMark x1="43096" y1="72179" x2="43933" y2="74530"/>
                          <a14:foregroundMark x1="29184" y1="81661" x2="20921" y2="81661"/>
                          <a14:foregroundMark x1="25314" y1="61991" x2="20397" y2="60972"/>
                          <a14:foregroundMark x1="25314" y1="58072" x2="19874" y2="57132"/>
                          <a14:foregroundMark x1="21234" y1="43809" x2="18410" y2="44044"/>
                          <a14:foregroundMark x1="20921" y1="44592" x2="18933" y2="46317"/>
                          <a14:foregroundMark x1="22699" y1="46552" x2="19351" y2="47649"/>
                          <a14:foregroundMark x1="20397" y1="42633" x2="19665" y2="48433"/>
                        </a14:backgroundRemoval>
                      </a14:imgEffect>
                    </a14:imgLayer>
                  </a14:imgProps>
                </a:ext>
              </a:extLst>
            </a:blip>
            <a:srcRect l="13502" t="32060" r="22127" b="18895"/>
            <a:stretch/>
          </p:blipFill>
          <p:spPr>
            <a:xfrm rot="16200000">
              <a:off x="7184370" y="2206317"/>
              <a:ext cx="4827242" cy="4909083"/>
            </a:xfrm>
            <a:prstGeom prst="rect">
              <a:avLst/>
            </a:prstGeom>
          </p:spPr>
        </p:pic>
        <p:sp>
          <p:nvSpPr>
            <p:cNvPr id="15" name="Rounded Rectangular Callout 14"/>
            <p:cNvSpPr/>
            <p:nvPr/>
          </p:nvSpPr>
          <p:spPr>
            <a:xfrm flipH="1">
              <a:off x="9547356" y="2219992"/>
              <a:ext cx="1774759" cy="611023"/>
            </a:xfrm>
            <a:prstGeom prst="wedgeRoundRectCallout">
              <a:avLst>
                <a:gd name="adj1" fmla="val 38893"/>
                <a:gd name="adj2" fmla="val 130134"/>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rồi</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sp>
          <p:nvSpPr>
            <p:cNvPr id="22" name="Rounded Rectangular Callout 21"/>
            <p:cNvSpPr/>
            <p:nvPr/>
          </p:nvSpPr>
          <p:spPr>
            <a:xfrm flipH="1">
              <a:off x="7397248" y="2845715"/>
              <a:ext cx="1774759" cy="731411"/>
            </a:xfrm>
            <a:prstGeom prst="wedgeRoundRectCallout">
              <a:avLst>
                <a:gd name="adj1" fmla="val 4545"/>
                <a:gd name="adj2" fmla="val 145483"/>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đã</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chưa</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ạ?</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sp>
        <p:nvSpPr>
          <p:cNvPr id="7" name="Rectangle 6"/>
          <p:cNvSpPr/>
          <p:nvPr/>
        </p:nvSpPr>
        <p:spPr>
          <a:xfrm>
            <a:off x="718654" y="1058947"/>
            <a:ext cx="10405139" cy="1077218"/>
          </a:xfrm>
          <a:prstGeom prst="rect">
            <a:avLst/>
          </a:prstGeom>
          <a:solidFill>
            <a:schemeClr val="accent1">
              <a:lumMod val="60000"/>
              <a:lumOff val="40000"/>
            </a:schemeClr>
          </a:solidFill>
        </p:spPr>
        <p:txBody>
          <a:bodyPr wrap="square">
            <a:spAutoFit/>
          </a:bodyPr>
          <a:lstStyle/>
          <a:p>
            <a:pPr marL="285750" indent="-285750">
              <a:buFont typeface="Arial" panose="020B0604020202020204" pitchFamily="34" charset="0"/>
              <a:buChar char="•"/>
            </a:pPr>
            <a:r>
              <a:rPr lang="nl-NL" sz="3200" dirty="0">
                <a:latin typeface="Cambria" panose="02040503050406030204" pitchFamily="18" charset="0"/>
                <a:ea typeface="Cambria" panose="02040503050406030204" pitchFamily="18" charset="0"/>
              </a:rPr>
              <a:t>Về việc để vật dễ cháy xa nơi bếp nấu (bình xịt côn trùng) </a:t>
            </a:r>
          </a:p>
          <a:p>
            <a:pPr marL="285750" indent="-285750">
              <a:buFont typeface="Arial" panose="020B0604020202020204" pitchFamily="34" charset="0"/>
              <a:buChar char="•"/>
            </a:pPr>
            <a:r>
              <a:rPr lang="nl-NL" sz="3200" dirty="0">
                <a:latin typeface="Cambria" panose="02040503050406030204" pitchFamily="18" charset="0"/>
                <a:ea typeface="Cambria" panose="02040503050406030204" pitchFamily="18" charset="0"/>
              </a:rPr>
              <a:t>Nhắc mẹ đã tắt bếp ga trước khi ra khỏi nhà chưa.</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78485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E984945-33DF-44C9-A010-F64D3C304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44" y="-6246"/>
            <a:ext cx="4972865" cy="4972865"/>
          </a:xfrm>
          <a:prstGeom prst="rect">
            <a:avLst/>
          </a:prstGeom>
        </p:spPr>
      </p:pic>
      <p:pic>
        <p:nvPicPr>
          <p:cNvPr id="11" name="图片 10">
            <a:extLst>
              <a:ext uri="{FF2B5EF4-FFF2-40B4-BE49-F238E27FC236}">
                <a16:creationId xmlns:a16="http://schemas.microsoft.com/office/drawing/2014/main" id="{EA8A8486-9777-4F53-A097-22B2F4F16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979" y="4514698"/>
            <a:ext cx="3595312" cy="2374263"/>
          </a:xfrm>
          <a:prstGeom prst="rect">
            <a:avLst/>
          </a:prstGeom>
        </p:spPr>
      </p:pic>
      <p:pic>
        <p:nvPicPr>
          <p:cNvPr id="19" name="Picture 18"/>
          <p:cNvPicPr>
            <a:picLocks noChangeAspect="1"/>
          </p:cNvPicPr>
          <p:nvPr/>
        </p:nvPicPr>
        <p:blipFill rotWithShape="1">
          <a:blip r:embed="rId5"/>
          <a:srcRect l="945"/>
          <a:stretch/>
        </p:blipFill>
        <p:spPr>
          <a:xfrm>
            <a:off x="23446" y="-50176"/>
            <a:ext cx="12168554" cy="6880668"/>
          </a:xfrm>
          <a:prstGeom prst="rect">
            <a:avLst/>
          </a:prstGeom>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31800" l="29" r="34286">
                        <a14:foregroundMark x1="11200" y1="6067" x2="14686" y2="5889"/>
                        <a14:foregroundMark x1="28200" y1="23689" x2="30800" y2="23689"/>
                      </a14:backgroundRemoval>
                    </a14:imgEffect>
                  </a14:imgLayer>
                </a14:imgProps>
              </a:ext>
            </a:extLst>
          </a:blip>
          <a:srcRect l="-1" t="2136" r="64861" b="67730"/>
          <a:stretch/>
        </p:blipFill>
        <p:spPr>
          <a:xfrm>
            <a:off x="-82880" y="2381301"/>
            <a:ext cx="3529466" cy="4561723"/>
          </a:xfrm>
          <a:prstGeom prst="rect">
            <a:avLst/>
          </a:prstGeom>
        </p:spPr>
      </p:pic>
      <p:sp>
        <p:nvSpPr>
          <p:cNvPr id="21" name="Rounded Rectangle 20"/>
          <p:cNvSpPr/>
          <p:nvPr/>
        </p:nvSpPr>
        <p:spPr>
          <a:xfrm>
            <a:off x="254327" y="175644"/>
            <a:ext cx="8655211" cy="638167"/>
          </a:xfrm>
          <a:prstGeom prst="roundRect">
            <a:avLst/>
          </a:prstGeom>
          <a:solidFill>
            <a:srgbClr val="00B0F0"/>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Cambria" panose="02040503050406030204" pitchFamily="18" charset="0"/>
                <a:ea typeface="Cambria" panose="02040503050406030204" pitchFamily="18" charset="0"/>
              </a:rPr>
              <a:t>2/ </a:t>
            </a:r>
            <a:r>
              <a:rPr lang="nl-NL" sz="3600" dirty="0">
                <a:latin typeface="Cambria" panose="02040503050406030204" pitchFamily="18" charset="0"/>
                <a:ea typeface="Cambria" panose="02040503050406030204" pitchFamily="18" charset="0"/>
              </a:rPr>
              <a:t>Vì sao bạn lại góp ý với bố mẹ như vậy?</a:t>
            </a:r>
            <a:endParaRPr lang="en-US" sz="3600" dirty="0">
              <a:latin typeface="Cambria" panose="02040503050406030204" pitchFamily="18" charset="0"/>
              <a:ea typeface="Cambria" panose="02040503050406030204" pitchFamily="18" charset="0"/>
            </a:endParaRPr>
          </a:p>
        </p:txBody>
      </p:sp>
      <p:sp>
        <p:nvSpPr>
          <p:cNvPr id="3" name="Rounded Rectangle 2"/>
          <p:cNvSpPr/>
          <p:nvPr/>
        </p:nvSpPr>
        <p:spPr>
          <a:xfrm>
            <a:off x="3259015" y="2203938"/>
            <a:ext cx="8745415" cy="4504453"/>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082583" y="2860810"/>
            <a:ext cx="7399705" cy="4380312"/>
            <a:chOff x="6919048" y="2811379"/>
            <a:chExt cx="7399705" cy="4380312"/>
          </a:xfrm>
        </p:grpSpPr>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Lst>
            </a:blip>
            <a:stretch>
              <a:fillRect/>
            </a:stretch>
          </p:blipFill>
          <p:spPr>
            <a:xfrm>
              <a:off x="6919048" y="3661758"/>
              <a:ext cx="7399705" cy="3529933"/>
            </a:xfrm>
            <a:prstGeom prst="rect">
              <a:avLst/>
            </a:prstGeom>
          </p:spPr>
        </p:pic>
        <p:sp>
          <p:nvSpPr>
            <p:cNvPr id="12" name="Rounded Rectangular Callout 11"/>
            <p:cNvSpPr/>
            <p:nvPr/>
          </p:nvSpPr>
          <p:spPr>
            <a:xfrm flipH="1">
              <a:off x="8923837" y="2811379"/>
              <a:ext cx="3090599" cy="1264991"/>
            </a:xfrm>
            <a:prstGeom prst="wedgeRoundRectCallout">
              <a:avLst>
                <a:gd name="adj1" fmla="val -25840"/>
                <a:gd name="adj2" fmla="val 80251"/>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Bình</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xịt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côn</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trùng</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không</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để</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gần</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vì</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dễ</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gây</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cháy</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bố</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nhỉ</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7304871" y="2354055"/>
            <a:ext cx="4909083" cy="4854488"/>
            <a:chOff x="7143449" y="2219992"/>
            <a:chExt cx="4909083" cy="4854488"/>
          </a:xfrm>
        </p:grpSpPr>
        <p:pic>
          <p:nvPicPr>
            <p:cNvPr id="5" name="Picture 4"/>
            <p:cNvPicPr>
              <a:picLocks noChangeAspect="1"/>
            </p:cNvPicPr>
            <p:nvPr/>
          </p:nvPicPr>
          <p:blipFill rotWithShape="1">
            <a:blip r:embed="rId10">
              <a:extLst>
                <a:ext uri="{BEBA8EAE-BF5A-486C-A8C5-ECC9F3942E4B}">
                  <a14:imgProps xmlns:a14="http://schemas.microsoft.com/office/drawing/2010/main">
                    <a14:imgLayer r:embed="rId11">
                      <a14:imgEffect>
                        <a14:backgroundRemoval t="34013" b="82132" l="16109" r="71339">
                          <a14:foregroundMark x1="48013" y1="51724" x2="37971" y2="51332"/>
                          <a14:foregroundMark x1="45188" y1="66379" x2="37448" y2="79154"/>
                          <a14:foregroundMark x1="59623" y1="57915" x2="53138" y2="54859"/>
                          <a14:foregroundMark x1="49268" y1="64498" x2="43410" y2="79937"/>
                          <a14:foregroundMark x1="42364" y1="80486" x2="29498" y2="79702"/>
                          <a14:foregroundMark x1="42573" y1="80643" x2="28452" y2="81426"/>
                          <a14:foregroundMark x1="36192" y1="81034" x2="42573" y2="81818"/>
                          <a14:foregroundMark x1="47699" y1="46552" x2="36402" y2="48668"/>
                          <a14:foregroundMark x1="50105" y1="56191" x2="37971" y2="53292"/>
                          <a14:foregroundMark x1="49059" y1="61755" x2="43619" y2="59091"/>
                          <a14:foregroundMark x1="44351" y1="75627" x2="38703" y2="75470"/>
                          <a14:foregroundMark x1="22490" y1="43260" x2="20188" y2="44436"/>
                          <a14:foregroundMark x1="21967" y1="45376" x2="19142" y2="46160"/>
                          <a14:foregroundMark x1="19665" y1="47649" x2="19665" y2="47492"/>
                          <a14:foregroundMark x1="26360" y1="80643" x2="18096" y2="81270"/>
                          <a14:foregroundMark x1="43096" y1="72179" x2="43933" y2="74530"/>
                          <a14:foregroundMark x1="29184" y1="81661" x2="20921" y2="81661"/>
                          <a14:foregroundMark x1="25314" y1="61991" x2="20397" y2="60972"/>
                          <a14:foregroundMark x1="25314" y1="58072" x2="19874" y2="57132"/>
                          <a14:foregroundMark x1="21234" y1="43809" x2="18410" y2="44044"/>
                          <a14:foregroundMark x1="20921" y1="44592" x2="18933" y2="46317"/>
                          <a14:foregroundMark x1="22699" y1="46552" x2="19351" y2="47649"/>
                          <a14:foregroundMark x1="20397" y1="42633" x2="19665" y2="48433"/>
                        </a14:backgroundRemoval>
                      </a14:imgEffect>
                    </a14:imgLayer>
                  </a14:imgProps>
                </a:ext>
              </a:extLst>
            </a:blip>
            <a:srcRect l="13502" t="32060" r="22127" b="18895"/>
            <a:stretch/>
          </p:blipFill>
          <p:spPr>
            <a:xfrm rot="16200000">
              <a:off x="7184370" y="2206317"/>
              <a:ext cx="4827242" cy="4909083"/>
            </a:xfrm>
            <a:prstGeom prst="rect">
              <a:avLst/>
            </a:prstGeom>
          </p:spPr>
        </p:pic>
        <p:sp>
          <p:nvSpPr>
            <p:cNvPr id="15" name="Rounded Rectangular Callout 14"/>
            <p:cNvSpPr/>
            <p:nvPr/>
          </p:nvSpPr>
          <p:spPr>
            <a:xfrm flipH="1">
              <a:off x="9547356" y="2219992"/>
              <a:ext cx="1774759" cy="611023"/>
            </a:xfrm>
            <a:prstGeom prst="wedgeRoundRectCallout">
              <a:avLst>
                <a:gd name="adj1" fmla="val 38893"/>
                <a:gd name="adj2" fmla="val 130134"/>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rồi</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sp>
          <p:nvSpPr>
            <p:cNvPr id="22" name="Rounded Rectangular Callout 21"/>
            <p:cNvSpPr/>
            <p:nvPr/>
          </p:nvSpPr>
          <p:spPr>
            <a:xfrm flipH="1">
              <a:off x="7397248" y="2845715"/>
              <a:ext cx="1774759" cy="731411"/>
            </a:xfrm>
            <a:prstGeom prst="wedgeRoundRectCallout">
              <a:avLst>
                <a:gd name="adj1" fmla="val 4545"/>
                <a:gd name="adj2" fmla="val 145483"/>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đã</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chưa</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ạ?</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sp>
        <p:nvSpPr>
          <p:cNvPr id="7" name="Rectangle 6"/>
          <p:cNvSpPr/>
          <p:nvPr/>
        </p:nvSpPr>
        <p:spPr>
          <a:xfrm>
            <a:off x="718654" y="1058947"/>
            <a:ext cx="11027869" cy="954107"/>
          </a:xfrm>
          <a:prstGeom prst="rect">
            <a:avLst/>
          </a:prstGeom>
          <a:solidFill>
            <a:srgbClr val="0070C0"/>
          </a:solidFill>
        </p:spPr>
        <p:txBody>
          <a:bodyPr wrap="square">
            <a:spAutoFit/>
          </a:bodyPr>
          <a:lstStyle/>
          <a:p>
            <a:r>
              <a:rPr lang="nl-NL" sz="2800" dirty="0">
                <a:solidFill>
                  <a:schemeClr val="bg1"/>
                </a:solidFill>
                <a:latin typeface="Cambria" panose="02040503050406030204" pitchFamily="18" charset="0"/>
                <a:ea typeface="Cambria" panose="02040503050406030204" pitchFamily="18" charset="0"/>
              </a:rPr>
              <a:t>Vì các bạn đã được tìm hiểu về phòng cháy nên các bạn góp ý với bố mẹ như vậy để phòng tránh cháy nổ.</a:t>
            </a:r>
            <a:endParaRPr lang="en-US" sz="44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526791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45"/>
          <a:stretch/>
        </p:blipFill>
        <p:spPr>
          <a:xfrm>
            <a:off x="23446" y="-50176"/>
            <a:ext cx="12168554" cy="6880668"/>
          </a:xfrm>
          <a:prstGeom prst="rect">
            <a:avLst/>
          </a:prstGeom>
        </p:spPr>
      </p:pic>
      <p:sp>
        <p:nvSpPr>
          <p:cNvPr id="37" name="矩形: 圆角 3"/>
          <p:cNvSpPr/>
          <p:nvPr/>
        </p:nvSpPr>
        <p:spPr>
          <a:xfrm>
            <a:off x="324198" y="506874"/>
            <a:ext cx="11582400" cy="5954886"/>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93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9188" y="1943119"/>
            <a:ext cx="3219954" cy="5075691"/>
          </a:xfrm>
          <a:prstGeom prst="rect">
            <a:avLst/>
          </a:prstGeom>
        </p:spPr>
      </p:pic>
      <p:sp>
        <p:nvSpPr>
          <p:cNvPr id="2" name="Rectangle 1"/>
          <p:cNvSpPr/>
          <p:nvPr/>
        </p:nvSpPr>
        <p:spPr>
          <a:xfrm>
            <a:off x="3729857" y="829449"/>
            <a:ext cx="6961589" cy="4401205"/>
          </a:xfrm>
          <a:prstGeom prst="rect">
            <a:avLst/>
          </a:prstGeom>
          <a:noFill/>
        </p:spPr>
        <p:txBody>
          <a:bodyPr wrap="square">
            <a:spAutoFit/>
          </a:bodyPr>
          <a:lstStyle/>
          <a:p>
            <a:pPr algn="just"/>
            <a:r>
              <a:rPr lang="nl-NL" sz="4000" dirty="0">
                <a:latin typeface="Cambria" panose="02040503050406030204" pitchFamily="18" charset="0"/>
                <a:ea typeface="Cambria" panose="02040503050406030204" pitchFamily="18" charset="0"/>
              </a:rPr>
              <a:t>Để phòng tránh hỏa hoạn, không đặt những thứ dễ gây cháy gần bếp, tắt bếp khi nấu xong, cắt nguồn điện khi không sử dụng,... Nếu có cháy xảy ra, em cần kêu cứu và tìm cách thoát nhanh khỏi đám cháy.</a:t>
            </a:r>
            <a:endParaRPr lang="en-US" sz="4000" dirty="0">
              <a:latin typeface="Cambria" panose="02040503050406030204" pitchFamily="18" charset="0"/>
              <a:ea typeface="Cambria" panose="02040503050406030204" pitchFamily="18" charset="0"/>
            </a:endParaRPr>
          </a:p>
        </p:txBody>
      </p:sp>
      <p:pic>
        <p:nvPicPr>
          <p:cNvPr id="1026" name="Picture 2" descr="Flame, Fire 02 Png - Clipart Transparent Background Fire, Png Download -  kind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30" b="99502" l="10000" r="90000"/>
                    </a14:imgEffect>
                  </a14:imgLayer>
                </a14:imgProps>
              </a:ext>
              <a:ext uri="{28A0092B-C50C-407E-A947-70E740481C1C}">
                <a14:useLocalDpi xmlns:a14="http://schemas.microsoft.com/office/drawing/2010/main" val="0"/>
              </a:ext>
            </a:extLst>
          </a:blip>
          <a:srcRect/>
          <a:stretch>
            <a:fillRect/>
          </a:stretch>
        </p:blipFill>
        <p:spPr bwMode="auto">
          <a:xfrm>
            <a:off x="10128738" y="3997439"/>
            <a:ext cx="1920561" cy="2691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mmable Combustibility And Flammability Clip Art, PNG, 512x512px,  Flammable, Area, Artwork, Combustibility And Flammability, Combustion  Download"/>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414" l="10000" r="90000"/>
                    </a14:imgEffect>
                  </a14:imgLayer>
                </a14:imgProps>
              </a:ext>
              <a:ext uri="{28A0092B-C50C-407E-A947-70E740481C1C}">
                <a14:useLocalDpi xmlns:a14="http://schemas.microsoft.com/office/drawing/2010/main" val="0"/>
              </a:ext>
            </a:extLst>
          </a:blip>
          <a:srcRect/>
          <a:stretch>
            <a:fillRect/>
          </a:stretch>
        </p:blipFill>
        <p:spPr bwMode="auto">
          <a:xfrm>
            <a:off x="10263200" y="280176"/>
            <a:ext cx="2071645" cy="12935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474311" y="311709"/>
            <a:ext cx="3255546" cy="2523963"/>
          </a:xfrm>
          <a:prstGeom prst="rect">
            <a:avLst/>
          </a:prstGeom>
        </p:spPr>
      </p:pic>
    </p:spTree>
    <p:extLst>
      <p:ext uri="{BB962C8B-B14F-4D97-AF65-F5344CB8AC3E}">
        <p14:creationId xmlns:p14="http://schemas.microsoft.com/office/powerpoint/2010/main" val="19019645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8593" y="174095"/>
            <a:ext cx="3261643" cy="2523963"/>
          </a:xfrm>
          <a:prstGeom prst="rect">
            <a:avLst/>
          </a:prstGeom>
        </p:spPr>
      </p:pic>
    </p:spTree>
    <p:extLst>
      <p:ext uri="{BB962C8B-B14F-4D97-AF65-F5344CB8AC3E}">
        <p14:creationId xmlns:p14="http://schemas.microsoft.com/office/powerpoint/2010/main" val="4924025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P\Desktop\473070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667" b="10370"/>
          <a:stretch/>
        </p:blipFill>
        <p:spPr bwMode="auto">
          <a:xfrm>
            <a:off x="-393699" y="0"/>
            <a:ext cx="12585700" cy="7240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30" y="-1323984"/>
            <a:ext cx="1678940" cy="2858143"/>
          </a:xfrm>
          <a:prstGeom prst="rect">
            <a:avLst/>
          </a:prstGeom>
        </p:spPr>
      </p:pic>
      <p:sp>
        <p:nvSpPr>
          <p:cNvPr id="6" name="TextBox 5"/>
          <p:cNvSpPr txBox="1"/>
          <p:nvPr/>
        </p:nvSpPr>
        <p:spPr>
          <a:xfrm>
            <a:off x="11277600" y="92387"/>
            <a:ext cx="590226" cy="369332"/>
          </a:xfrm>
          <a:prstGeom prst="rect">
            <a:avLst/>
          </a:prstGeom>
          <a:noFill/>
        </p:spPr>
        <p:txBody>
          <a:bodyPr wrap="none" rtlCol="0">
            <a:spAutoFit/>
          </a:bodyPr>
          <a:lstStyle/>
          <a:p>
            <a:pPr defTabSz="914377"/>
            <a:r>
              <a:rPr lang="en-US" dirty="0" err="1">
                <a:solidFill>
                  <a:srgbClr val="810931"/>
                </a:solidFill>
                <a:latin typeface="#9Slide05 SVNKitten" pitchFamily="2" charset="0"/>
              </a:rPr>
              <a:t>Hảo</a:t>
            </a:r>
            <a:endParaRPr lang="en-US" dirty="0">
              <a:solidFill>
                <a:srgbClr val="810931"/>
              </a:solidFill>
              <a:latin typeface="#9Slide05 SVNKitten" pitchFamily="2" charset="0"/>
            </a:endParaRPr>
          </a:p>
        </p:txBody>
      </p:sp>
      <p:sp>
        <p:nvSpPr>
          <p:cNvPr id="8" name="TextBox 7"/>
          <p:cNvSpPr txBox="1"/>
          <p:nvPr/>
        </p:nvSpPr>
        <p:spPr>
          <a:xfrm>
            <a:off x="1642110" y="83173"/>
            <a:ext cx="1099981" cy="369332"/>
          </a:xfrm>
          <a:prstGeom prst="rect">
            <a:avLst/>
          </a:prstGeom>
          <a:noFill/>
        </p:spPr>
        <p:txBody>
          <a:bodyPr wrap="none" rtlCol="0">
            <a:spAutoFit/>
          </a:bodyPr>
          <a:lstStyle/>
          <a:p>
            <a:pPr defTabSz="914377"/>
            <a:r>
              <a:rPr lang="en-US" dirty="0" err="1">
                <a:solidFill>
                  <a:srgbClr val="70AD47">
                    <a:lumMod val="75000"/>
                  </a:srgbClr>
                </a:solidFill>
                <a:latin typeface="#9Slide05 SVNKitten" pitchFamily="2" charset="0"/>
              </a:rPr>
              <a:t>Măng</a:t>
            </a:r>
            <a:r>
              <a:rPr lang="en-US" dirty="0">
                <a:solidFill>
                  <a:srgbClr val="70AD47">
                    <a:lumMod val="75000"/>
                  </a:srgbClr>
                </a:solidFill>
                <a:latin typeface="#9Slide05 SVNKitten" pitchFamily="2" charset="0"/>
              </a:rPr>
              <a:t> non</a:t>
            </a:r>
          </a:p>
        </p:txBody>
      </p:sp>
      <p:pic>
        <p:nvPicPr>
          <p:cNvPr id="2" name="Picture 1"/>
          <p:cNvPicPr>
            <a:picLocks noChangeAspect="1"/>
          </p:cNvPicPr>
          <p:nvPr/>
        </p:nvPicPr>
        <p:blipFill>
          <a:blip r:embed="rId4"/>
          <a:stretch>
            <a:fillRect/>
          </a:stretch>
        </p:blipFill>
        <p:spPr>
          <a:xfrm>
            <a:off x="4016411" y="277053"/>
            <a:ext cx="6901270" cy="2517866"/>
          </a:xfrm>
          <a:prstGeom prst="rect">
            <a:avLst/>
          </a:prstGeom>
        </p:spPr>
      </p:pic>
      <p:pic>
        <p:nvPicPr>
          <p:cNvPr id="7" name="Picture 6"/>
          <p:cNvPicPr>
            <a:picLocks noChangeAspect="1"/>
          </p:cNvPicPr>
          <p:nvPr/>
        </p:nvPicPr>
        <p:blipFill>
          <a:blip r:embed="rId5"/>
          <a:stretch>
            <a:fillRect/>
          </a:stretch>
        </p:blipFill>
        <p:spPr>
          <a:xfrm>
            <a:off x="4665346" y="5592703"/>
            <a:ext cx="6907367" cy="1265297"/>
          </a:xfrm>
          <a:prstGeom prst="rect">
            <a:avLst/>
          </a:prstGeom>
        </p:spPr>
      </p:pic>
    </p:spTree>
    <p:extLst>
      <p:ext uri="{BB962C8B-B14F-4D97-AF65-F5344CB8AC3E}">
        <p14:creationId xmlns:p14="http://schemas.microsoft.com/office/powerpoint/2010/main" val="15388394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41200" y="730944"/>
            <a:ext cx="6194176" cy="1191816"/>
          </a:xfrm>
          <a:prstGeom prst="roundRect">
            <a:avLst/>
          </a:prstGeom>
          <a:solidFill>
            <a:schemeClr val="bg1"/>
          </a:solidFill>
          <a:ln w="38100">
            <a:solidFill>
              <a:srgbClr val="C00000"/>
            </a:solidFill>
          </a:ln>
        </p:spPr>
        <p:txBody>
          <a:bodyPr wrap="square">
            <a:spAutoFit/>
          </a:bodyPr>
          <a:lstStyle/>
          <a:p>
            <a:pPr algn="ctr" defTabSz="914377"/>
            <a:r>
              <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rPr>
              <a:t>1/ </a:t>
            </a:r>
            <a:r>
              <a:rPr lang="en-US" altLang="zh-CN" sz="32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Để</a:t>
            </a:r>
            <a:r>
              <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phòng</a:t>
            </a:r>
            <a:r>
              <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tránh</a:t>
            </a:r>
            <a:r>
              <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hỏa</a:t>
            </a:r>
            <a:r>
              <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hoạn</a:t>
            </a:r>
            <a:r>
              <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32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chúng</a:t>
            </a:r>
            <a:r>
              <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rPr>
              <a:t> ta </a:t>
            </a:r>
            <a:r>
              <a:rPr lang="en-US" altLang="zh-CN" sz="32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cần</a:t>
            </a:r>
            <a:r>
              <a:rPr lang="en-US" altLang="zh-CN" sz="3200" dirty="0">
                <a:solidFill>
                  <a:prstClr val="black">
                    <a:lumMod val="75000"/>
                    <a:lumOff val="25000"/>
                  </a:prstClr>
                </a:solidFill>
                <a:latin typeface="Cambria" panose="02040503050406030204" pitchFamily="18" charset="0"/>
                <a:ea typeface="Cambria" panose="02040503050406030204" pitchFamily="18" charset="0"/>
                <a:cs typeface="+mn-ea"/>
                <a:sym typeface="+mn-lt"/>
              </a:rPr>
              <a: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72298" y="471342"/>
            <a:ext cx="3744199" cy="1707979"/>
          </a:xfrm>
          <a:prstGeom prst="rect">
            <a:avLst/>
          </a:prstGeom>
        </p:spPr>
      </p:pic>
      <p:sp>
        <p:nvSpPr>
          <p:cNvPr id="2" name="Rectangle 1"/>
          <p:cNvSpPr/>
          <p:nvPr/>
        </p:nvSpPr>
        <p:spPr>
          <a:xfrm>
            <a:off x="4712678" y="2290619"/>
            <a:ext cx="3169822" cy="981046"/>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r>
              <a:rPr lang="en-US" sz="2800" dirty="0" err="1">
                <a:solidFill>
                  <a:srgbClr val="C00000"/>
                </a:solidFill>
                <a:latin typeface="Cambria" panose="02040503050406030204" pitchFamily="18" charset="0"/>
                <a:ea typeface="Cambria" panose="02040503050406030204" pitchFamily="18" charset="0"/>
              </a:rPr>
              <a:t>Khóa</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ga</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sau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mỗi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lần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sử</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dụng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bếp</a:t>
            </a:r>
            <a:endParaRPr lang="en-US" sz="2800"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6482862" y="3489516"/>
            <a:ext cx="3067740" cy="1018562"/>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r>
              <a:rPr lang="en-US" sz="2800" dirty="0" err="1">
                <a:solidFill>
                  <a:srgbClr val="C00000"/>
                </a:solidFill>
                <a:latin typeface="Cambria" panose="02040503050406030204" pitchFamily="18" charset="0"/>
                <a:ea typeface="Cambria" panose="02040503050406030204" pitchFamily="18" charset="0"/>
              </a:rPr>
              <a:t>Vẫn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để</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bàn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ủi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bật</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khi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không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sử</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dụng</a:t>
            </a:r>
            <a:endParaRPr lang="en-US" sz="2800"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8470640" y="2290619"/>
            <a:ext cx="3198644" cy="981046"/>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srgbClr val="C00000"/>
                </a:solidFill>
                <a:latin typeface="Cambria" panose="02040503050406030204" pitchFamily="18" charset="0"/>
                <a:ea typeface="Cambria" panose="02040503050406030204" pitchFamily="18" charset="0"/>
              </a:rPr>
              <a:t>Đặt</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bình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xịt</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gián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ngay</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cạnh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bếp</a:t>
            </a:r>
            <a:endParaRPr lang="en-US" sz="2800" dirty="0">
              <a:solidFill>
                <a:srgbClr val="C00000"/>
              </a:solidFill>
              <a:latin typeface="Cambria" panose="02040503050406030204" pitchFamily="18" charset="0"/>
              <a:ea typeface="Cambria" panose="02040503050406030204" pitchFamily="18" charset="0"/>
            </a:endParaRPr>
          </a:p>
        </p:txBody>
      </p:sp>
      <p:pic>
        <p:nvPicPr>
          <p:cNvPr id="1026" name="Picture 2" descr="C:\Users\HP\Desktop\unnamed.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7750855" y="2129884"/>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image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481119" y="2414709"/>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HP\Desktop\image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50602" y="3639524"/>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2"/>
          <p:cNvPicPr>
            <a:picLocks noChangeAspect="1"/>
          </p:cNvPicPr>
          <p:nvPr/>
        </p:nvPicPr>
        <p:blipFill rotWithShape="1">
          <a:blip r:embed="rId8" cstate="print">
            <a:extLst>
              <a:ext uri="{28A0092B-C50C-407E-A947-70E740481C1C}">
                <a14:useLocalDpi xmlns:a14="http://schemas.microsoft.com/office/drawing/2010/main" val="0"/>
              </a:ext>
            </a:extLst>
          </a:blip>
          <a:srcRect l="30085" t="9465" r="23664" b="12688"/>
          <a:stretch/>
        </p:blipFill>
        <p:spPr>
          <a:xfrm>
            <a:off x="7882500" y="1961470"/>
            <a:ext cx="1111577" cy="2339484"/>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60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20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randombar(horizontal)">
                                      <p:cBhvr>
                                        <p:cTn id="32" dur="500"/>
                                        <p:tgtEl>
                                          <p:spTgt spid="1026"/>
                                        </p:tgtEl>
                                      </p:cBhvr>
                                    </p:animEffect>
                                  </p:childTnLst>
                                </p:cTn>
                              </p:par>
                              <p:par>
                                <p:cTn id="33" presetID="14" presetClass="entr" presetSubtype="10"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par>
                                <p:cTn id="36" presetID="36" presetClass="path" presetSubtype="0" accel="50000" decel="50000" fill="hold" nodeType="withEffect">
                                  <p:stCondLst>
                                    <p:cond delay="500"/>
                                  </p:stCondLst>
                                  <p:childTnLst>
                                    <p:animMotion origin="layout" path="M -0.05312 -0.0929 L -0.05312 0.02593 C -0.05312 0.07932 -0.1552 0.14692 -0.23854 0.14692 L -0.42361 0.14692 " pathEditMode="relative" rAng="0" ptsTypes="FfFF">
                                      <p:cBhvr>
                                        <p:cTn id="37" dur="2000" fill="hold"/>
                                        <p:tgtEl>
                                          <p:spTgt spid="15"/>
                                        </p:tgtEl>
                                        <p:attrNameLst>
                                          <p:attrName>ppt_x</p:attrName>
                                          <p:attrName>ppt_y</p:attrName>
                                        </p:attrNameLst>
                                      </p:cBhvr>
                                      <p:rCtr x="-18524" y="11975"/>
                                    </p:animMotion>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randombar(horizontal)">
                                      <p:cBhvr>
                                        <p:cTn id="43" dur="500"/>
                                        <p:tgtEl>
                                          <p:spTgt spid="1027"/>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childTnLst>
              </p:cTn>
              <p:nextCondLst>
                <p:cond evt="onClick" delay="0">
                  <p:tgtEl>
                    <p:spTgt spid="7"/>
                  </p:tgtEl>
                </p:cond>
              </p:nextCondLst>
            </p:seq>
          </p:childTnLst>
        </p:cTn>
      </p:par>
    </p:tnLst>
    <p:bldLst>
      <p:bldP spid="22" grpId="0" animBg="1"/>
      <p:bldP spid="2"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1303196"/>
            <a:ext cx="5749779" cy="556252"/>
          </a:xfrm>
          <a:prstGeom prst="roundRect">
            <a:avLst/>
          </a:prstGeom>
          <a:solidFill>
            <a:schemeClr val="accent2">
              <a:lumMod val="60000"/>
              <a:lumOff val="40000"/>
            </a:schemeClr>
          </a:solidFill>
          <a:ln w="38100">
            <a:solidFill>
              <a:srgbClr val="C00000"/>
            </a:solidFill>
          </a:ln>
        </p:spPr>
        <p:txBody>
          <a:bodyPr wrap="none">
            <a:spAutoFit/>
          </a:bodyPr>
          <a:lstStyle/>
          <a:p>
            <a:pPr defTabSz="914377"/>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2/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Đâu</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là</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cách</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xử</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lý</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đúng</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khi</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gặp</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cháy</a:t>
            </a:r>
            <a:endPar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33010" y="427219"/>
            <a:ext cx="3744199" cy="1707979"/>
          </a:xfrm>
          <a:prstGeom prst="rect">
            <a:avLst/>
          </a:prstGeom>
        </p:spPr>
      </p:pic>
      <p:sp>
        <p:nvSpPr>
          <p:cNvPr id="2" name="Rectangle 1"/>
          <p:cNvSpPr/>
          <p:nvPr/>
        </p:nvSpPr>
        <p:spPr>
          <a:xfrm>
            <a:off x="8645538" y="2290619"/>
            <a:ext cx="2788134"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err="1">
                <a:solidFill>
                  <a:schemeClr val="bg1"/>
                </a:solidFill>
                <a:latin typeface="Cambria" panose="02040503050406030204" pitchFamily="18" charset="0"/>
                <a:ea typeface="Cambria" panose="02040503050406030204" pitchFamily="18" charset="0"/>
              </a:rPr>
              <a:t>Kêu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cứu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và</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tìm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cách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thoát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khỏi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nó</a:t>
            </a:r>
            <a:endParaRPr lang="en-US" sz="2400" dirty="0">
              <a:solidFill>
                <a:schemeClr val="bg1"/>
              </a:solidFill>
              <a:latin typeface="Cambria" panose="02040503050406030204" pitchFamily="18" charset="0"/>
              <a:ea typeface="Cambria" panose="02040503050406030204" pitchFamily="18" charset="0"/>
            </a:endParaRPr>
          </a:p>
        </p:txBody>
      </p:sp>
      <p:sp>
        <p:nvSpPr>
          <p:cNvPr id="7" name="Rectangle 6"/>
          <p:cNvSpPr/>
          <p:nvPr/>
        </p:nvSpPr>
        <p:spPr>
          <a:xfrm>
            <a:off x="5235713" y="3343564"/>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err="1">
                <a:solidFill>
                  <a:schemeClr val="bg1"/>
                </a:solidFill>
                <a:latin typeface="Cambria" panose="02040503050406030204" pitchFamily="18" charset="0"/>
                <a:ea typeface="Cambria" panose="02040503050406030204" pitchFamily="18" charset="0"/>
              </a:rPr>
              <a:t>Lấy</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nước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dội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lửa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tắt</a:t>
            </a:r>
            <a:endParaRPr lang="en-US" sz="2400" dirty="0">
              <a:solidFill>
                <a:schemeClr val="bg1"/>
              </a:solidFill>
              <a:latin typeface="Cambria" panose="02040503050406030204" pitchFamily="18" charset="0"/>
              <a:ea typeface="Cambria" panose="02040503050406030204" pitchFamily="18" charset="0"/>
            </a:endParaRPr>
          </a:p>
        </p:txBody>
      </p:sp>
      <p:sp>
        <p:nvSpPr>
          <p:cNvPr id="8" name="Rectangle 7"/>
          <p:cNvSpPr/>
          <p:nvPr/>
        </p:nvSpPr>
        <p:spPr>
          <a:xfrm>
            <a:off x="8602134" y="3391342"/>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chemeClr val="bg1"/>
                </a:solidFill>
                <a:latin typeface="Cambria" panose="02040503050406030204" pitchFamily="18" charset="0"/>
                <a:ea typeface="Cambria" panose="02040503050406030204" pitchFamily="18" charset="0"/>
              </a:rPr>
              <a:t>Ở </a:t>
            </a:r>
            <a:r>
              <a:rPr lang="en-US" sz="2400" dirty="0" err="1">
                <a:solidFill>
                  <a:schemeClr val="bg1"/>
                </a:solidFill>
                <a:latin typeface="Cambria" panose="02040503050406030204" pitchFamily="18" charset="0"/>
                <a:ea typeface="Cambria" panose="02040503050406030204" pitchFamily="18" charset="0"/>
              </a:rPr>
              <a:t>yên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đấy</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đợi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người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tới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dẫn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ra</a:t>
            </a:r>
            <a:endParaRPr lang="en-US" sz="2400" dirty="0">
              <a:solidFill>
                <a:schemeClr val="bg1"/>
              </a:solidFill>
              <a:latin typeface="Cambria" panose="02040503050406030204" pitchFamily="18" charset="0"/>
              <a:ea typeface="Cambria" panose="02040503050406030204" pitchFamily="18" charset="0"/>
            </a:endParaRPr>
          </a:p>
        </p:txBody>
      </p:sp>
      <p:sp>
        <p:nvSpPr>
          <p:cNvPr id="9" name="Rectangle 8"/>
          <p:cNvSpPr/>
          <p:nvPr/>
        </p:nvSpPr>
        <p:spPr>
          <a:xfrm>
            <a:off x="5235714" y="2290619"/>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err="1">
                <a:solidFill>
                  <a:schemeClr val="bg1"/>
                </a:solidFill>
                <a:latin typeface="Cambria" panose="02040503050406030204" pitchFamily="18" charset="0"/>
                <a:ea typeface="Cambria" panose="02040503050406030204" pitchFamily="18" charset="0"/>
              </a:rPr>
              <a:t>Không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quan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tâm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vì</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lửa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sẽ</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tắt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ngay</a:t>
            </a:r>
            <a:endParaRPr lang="en-US" sz="2400" dirty="0">
              <a:solidFill>
                <a:schemeClr val="bg1"/>
              </a:solidFill>
              <a:latin typeface="Cambria" panose="02040503050406030204" pitchFamily="18" charset="0"/>
              <a:ea typeface="Cambria" panose="02040503050406030204" pitchFamily="18" charset="0"/>
            </a:endParaRPr>
          </a:p>
        </p:txBody>
      </p:sp>
      <p:pic>
        <p:nvPicPr>
          <p:cNvPr id="11"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94595" y="3300811"/>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185948" y="3351245"/>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11300493" y="2230829"/>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765178" y="2265792"/>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6707" y="1565350"/>
            <a:ext cx="1725377" cy="2157484"/>
          </a:xfrm>
          <a:prstGeom prst="rect">
            <a:avLst/>
          </a:prstGeom>
        </p:spPr>
      </p:pic>
      <p:pic>
        <p:nvPicPr>
          <p:cNvPr id="18"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4024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30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40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150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par>
                                <p:cTn id="48" presetID="42" presetClass="entr" presetSubtype="0" fill="hold" nodeType="withEffect">
                                  <p:stCondLst>
                                    <p:cond delay="50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36" presetClass="path" presetSubtype="0" accel="50000" decel="50000" fill="hold" nodeType="withEffect">
                                  <p:stCondLst>
                                    <p:cond delay="600"/>
                                  </p:stCondLst>
                                  <p:childTnLst>
                                    <p:animMotion origin="layout" path="M -4.58333E-6 3.33333E-6 L -4.58333E-6 0.13819 C -4.58333E-6 0.20069 -0.1108 0.27777 -0.20065 0.27777 L -0.40091 0.27777 " pathEditMode="relative" rAng="0" ptsTypes="AAAA">
                                      <p:cBhvr>
                                        <p:cTn id="54" dur="2000" fill="hold"/>
                                        <p:tgtEl>
                                          <p:spTgt spid="17"/>
                                        </p:tgtEl>
                                        <p:attrNameLst>
                                          <p:attrName>ppt_x</p:attrName>
                                          <p:attrName>ppt_y</p:attrName>
                                        </p:attrNameLst>
                                      </p:cBhvr>
                                      <p:rCtr x="-20052" y="13889"/>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childTnLst>
              </p:cTn>
              <p:nextCondLst>
                <p:cond evt="onClick" delay="0">
                  <p:tgtEl>
                    <p:spTgt spid="9"/>
                  </p:tgtEl>
                </p:cond>
              </p:nextCondLst>
            </p:seq>
          </p:childTnLst>
        </p:cTn>
      </p:par>
    </p:tnLst>
    <p:bldLst>
      <p:bldP spid="22" grpId="0" animBg="1"/>
      <p:bldP spid="2"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1303196"/>
            <a:ext cx="6654386" cy="510778"/>
          </a:xfrm>
          <a:prstGeom prst="roundRect">
            <a:avLst/>
          </a:prstGeom>
          <a:solidFill>
            <a:schemeClr val="accent4">
              <a:lumMod val="60000"/>
              <a:lumOff val="40000"/>
            </a:schemeClr>
          </a:solidFill>
          <a:ln w="38100">
            <a:solidFill>
              <a:srgbClr val="C00000"/>
            </a:solidFill>
          </a:ln>
        </p:spPr>
        <p:txBody>
          <a:bodyPr wrap="none">
            <a:spAutoFit/>
          </a:bodyPr>
          <a:lstStyle/>
          <a:p>
            <a:pPr defTabSz="914377"/>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3/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Khi</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có</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hỏa</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hạn</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số</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điện</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thoại</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cần</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gọi</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là</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số</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nào</a:t>
            </a:r>
            <a:r>
              <a:rPr lang="en-US" altLang="zh-CN" sz="2400" dirty="0">
                <a:solidFill>
                  <a:prstClr val="black">
                    <a:lumMod val="75000"/>
                    <a:lumOff val="25000"/>
                  </a:prstClr>
                </a:solidFill>
                <a:latin typeface="Cambria" panose="02040503050406030204" pitchFamily="18" charset="0"/>
                <a:ea typeface="Cambria" panose="02040503050406030204" pitchFamily="18" charset="0"/>
                <a:cs typeface="+mn-ea"/>
                <a:sym typeface="+mn-lt"/>
              </a:rPr>
              <a: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19357" y="365960"/>
            <a:ext cx="3744199" cy="1707979"/>
          </a:xfrm>
          <a:prstGeom prst="rect">
            <a:avLst/>
          </a:prstGeom>
        </p:spPr>
      </p:pic>
      <p:sp>
        <p:nvSpPr>
          <p:cNvPr id="2" name="Rectangle 1"/>
          <p:cNvSpPr/>
          <p:nvPr/>
        </p:nvSpPr>
        <p:spPr>
          <a:xfrm>
            <a:off x="5591880" y="3366656"/>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a:solidFill>
                  <a:schemeClr val="tx1">
                    <a:lumMod val="95000"/>
                    <a:lumOff val="5000"/>
                  </a:schemeClr>
                </a:solidFill>
                <a:latin typeface="Cambria" panose="02040503050406030204" pitchFamily="18" charset="0"/>
                <a:ea typeface="Cambria" panose="02040503050406030204" pitchFamily="18" charset="0"/>
              </a:rPr>
              <a:t>114</a:t>
            </a:r>
          </a:p>
        </p:txBody>
      </p:sp>
      <p:sp>
        <p:nvSpPr>
          <p:cNvPr id="7" name="Rectangle 6"/>
          <p:cNvSpPr/>
          <p:nvPr/>
        </p:nvSpPr>
        <p:spPr>
          <a:xfrm>
            <a:off x="5591881" y="2290619"/>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a:solidFill>
                  <a:schemeClr val="tx1">
                    <a:lumMod val="95000"/>
                    <a:lumOff val="5000"/>
                  </a:schemeClr>
                </a:solidFill>
                <a:latin typeface="Cambria" panose="02040503050406030204" pitchFamily="18" charset="0"/>
                <a:ea typeface="Cambria" panose="02040503050406030204" pitchFamily="18" charset="0"/>
              </a:rPr>
              <a:t>113</a:t>
            </a:r>
          </a:p>
        </p:txBody>
      </p:sp>
      <p:sp>
        <p:nvSpPr>
          <p:cNvPr id="8" name="Rectangle 7"/>
          <p:cNvSpPr/>
          <p:nvPr/>
        </p:nvSpPr>
        <p:spPr>
          <a:xfrm>
            <a:off x="8806677" y="3366656"/>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a:solidFill>
                  <a:schemeClr val="tx1">
                    <a:lumMod val="95000"/>
                    <a:lumOff val="5000"/>
                  </a:schemeClr>
                </a:solidFill>
                <a:latin typeface="Cambria" panose="02040503050406030204" pitchFamily="18" charset="0"/>
                <a:ea typeface="Cambria" panose="02040503050406030204" pitchFamily="18" charset="0"/>
              </a:rPr>
              <a:t>116</a:t>
            </a:r>
          </a:p>
        </p:txBody>
      </p:sp>
      <p:sp>
        <p:nvSpPr>
          <p:cNvPr id="9" name="Rectangle 8"/>
          <p:cNvSpPr/>
          <p:nvPr/>
        </p:nvSpPr>
        <p:spPr>
          <a:xfrm>
            <a:off x="8806676" y="2290619"/>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a:solidFill>
                  <a:schemeClr val="tx1">
                    <a:lumMod val="95000"/>
                    <a:lumOff val="5000"/>
                  </a:schemeClr>
                </a:solidFill>
                <a:latin typeface="Cambria" panose="02040503050406030204" pitchFamily="18" charset="0"/>
                <a:ea typeface="Cambria" panose="02040503050406030204" pitchFamily="18" charset="0"/>
              </a:rPr>
              <a:t>115</a:t>
            </a:r>
          </a:p>
        </p:txBody>
      </p:sp>
      <p:pic>
        <p:nvPicPr>
          <p:cNvPr id="10"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91321" y="2290620"/>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7577269" y="3311007"/>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50785" y="3261866"/>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50783" y="2290618"/>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4445" y="1598312"/>
            <a:ext cx="2007764" cy="2510589"/>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950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40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16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170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42" presetClass="entr" presetSubtype="0"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36" presetClass="path" presetSubtype="0" accel="50000" decel="50000" fill="hold" nodeType="withEffect">
                                  <p:stCondLst>
                                    <p:cond delay="500"/>
                                  </p:stCondLst>
                                  <p:childTnLst>
                                    <p:animMotion origin="layout" path="M -0.00017 6.17284E-7 L -0.00017 0.12253 C -0.00017 0.17778 -0.11805 0.2463 -0.21371 0.2463 L -0.42743 0.2463 " pathEditMode="relative" rAng="0" ptsTypes="FfFF">
                                      <p:cBhvr>
                                        <p:cTn id="54" dur="2000" fill="hold"/>
                                        <p:tgtEl>
                                          <p:spTgt spid="15"/>
                                        </p:tgtEl>
                                        <p:attrNameLst>
                                          <p:attrName>ppt_x</p:attrName>
                                          <p:attrName>ppt_y</p:attrName>
                                        </p:attrNameLst>
                                      </p:cBhvr>
                                      <p:rCtr x="-21354" y="12315"/>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randombar(horizontal)">
                                      <p:cBhvr>
                                        <p:cTn id="60" dur="500"/>
                                        <p:tgtEl>
                                          <p:spTgt spid="12"/>
                                        </p:tgtEl>
                                      </p:cBhvr>
                                    </p:animEffect>
                                  </p:childTnLst>
                                </p:cTn>
                              </p:par>
                            </p:childTnLst>
                          </p:cTn>
                        </p:par>
                      </p:childTnLst>
                    </p:cTn>
                  </p:par>
                </p:childTnLst>
              </p:cTn>
              <p:nextCondLst>
                <p:cond evt="onClick" delay="0">
                  <p:tgtEl>
                    <p:spTgt spid="8"/>
                  </p:tgtEl>
                </p:cond>
              </p:nextCondLst>
            </p:seq>
          </p:childTnLst>
        </p:cTn>
      </p:par>
    </p:tnLst>
    <p:bldLst>
      <p:bldP spid="22" grpId="0" animBg="1"/>
      <p:bldP spid="2"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603523"/>
            <a:ext cx="5911809" cy="1464444"/>
          </a:xfrm>
          <a:prstGeom prst="roundRect">
            <a:avLst/>
          </a:prstGeom>
          <a:solidFill>
            <a:schemeClr val="accent4">
              <a:lumMod val="40000"/>
              <a:lumOff val="60000"/>
            </a:schemeClr>
          </a:solidFill>
          <a:ln w="38100">
            <a:solidFill>
              <a:srgbClr val="C00000"/>
            </a:solidFill>
            <a:prstDash val="dash"/>
          </a:ln>
        </p:spPr>
        <p:txBody>
          <a:bodyPr wrap="square">
            <a:spAutoFit/>
          </a:bodyPr>
          <a:lstStyle/>
          <a:p>
            <a:pPr algn="ctr" defTabSz="914377"/>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4/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Vật</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nào</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sau</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đây</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chúng</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ta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nên</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sử</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dụng</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để</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không</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hít</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phải</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khói</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độc</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khi</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hỏa</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hoạn</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xảy</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667"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ra</a:t>
            </a:r>
            <a:r>
              <a:rPr lang="en-US" altLang="zh-CN" sz="2667" dirty="0">
                <a:solidFill>
                  <a:prstClr val="black">
                    <a:lumMod val="75000"/>
                    <a:lumOff val="25000"/>
                  </a:prstClr>
                </a:solidFill>
                <a:latin typeface="Cambria" panose="02040503050406030204" pitchFamily="18" charset="0"/>
                <a:ea typeface="Cambria" panose="02040503050406030204" pitchFamily="18" charset="0"/>
                <a:cs typeface="+mn-ea"/>
                <a:sym typeface="+mn-lt"/>
              </a:rPr>
              <a: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63489" y="525999"/>
            <a:ext cx="3744199" cy="1707979"/>
          </a:xfrm>
          <a:prstGeom prst="rect">
            <a:avLst/>
          </a:prstGeom>
        </p:spPr>
      </p:pic>
      <p:sp>
        <p:nvSpPr>
          <p:cNvPr id="2" name="Rectangle 1"/>
          <p:cNvSpPr/>
          <p:nvPr/>
        </p:nvSpPr>
        <p:spPr>
          <a:xfrm>
            <a:off x="8806674" y="3343564"/>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err="1">
                <a:solidFill>
                  <a:schemeClr val="tx1">
                    <a:lumMod val="95000"/>
                    <a:lumOff val="5000"/>
                  </a:schemeClr>
                </a:solidFill>
                <a:latin typeface="Cambria" panose="02040503050406030204" pitchFamily="18" charset="0"/>
                <a:ea typeface="Cambria" panose="02040503050406030204" pitchFamily="18" charset="0"/>
              </a:rPr>
              <a:t>Cả</a:t>
            </a:r>
            <a:r>
              <a:rPr lang="en-US" sz="2000" dirty="0">
                <a:solidFill>
                  <a:schemeClr val="tx1">
                    <a:lumMod val="95000"/>
                    <a:lumOff val="5000"/>
                  </a:schemeClr>
                </a:solidFill>
                <a:latin typeface="Cambria" panose="02040503050406030204" pitchFamily="18" charset="0"/>
                <a:ea typeface="Cambria" panose="02040503050406030204" pitchFamily="18" charset="0"/>
              </a:rPr>
              <a:t> 3 </a:t>
            </a:r>
            <a:r>
              <a:rPr lang="en-US" sz="2000" dirty="0" err="1">
                <a:solidFill>
                  <a:schemeClr val="tx1">
                    <a:lumMod val="95000"/>
                    <a:lumOff val="5000"/>
                  </a:schemeClr>
                </a:solidFill>
                <a:latin typeface="Cambria" panose="02040503050406030204" pitchFamily="18" charset="0"/>
                <a:ea typeface="Cambria" panose="02040503050406030204" pitchFamily="18" charset="0"/>
              </a:rPr>
              <a:t>đáp</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án</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trên</a:t>
            </a:r>
            <a:endParaRPr lang="en-US" sz="2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7" name="Rectangle 6"/>
          <p:cNvSpPr/>
          <p:nvPr/>
        </p:nvSpPr>
        <p:spPr>
          <a:xfrm>
            <a:off x="5388681" y="3343564"/>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err="1">
                <a:solidFill>
                  <a:schemeClr val="tx1">
                    <a:lumMod val="95000"/>
                    <a:lumOff val="5000"/>
                  </a:schemeClr>
                </a:solidFill>
                <a:latin typeface="Cambria" panose="02040503050406030204" pitchFamily="18" charset="0"/>
                <a:ea typeface="Cambria" panose="02040503050406030204" pitchFamily="18" charset="0"/>
              </a:rPr>
              <a:t>Chăn</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thấm</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nước</a:t>
            </a:r>
            <a:endParaRPr lang="en-US" sz="2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8" name="Rectangle 7"/>
          <p:cNvSpPr/>
          <p:nvPr/>
        </p:nvSpPr>
        <p:spPr>
          <a:xfrm>
            <a:off x="5388682" y="2290619"/>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err="1">
                <a:solidFill>
                  <a:schemeClr val="tx1">
                    <a:lumMod val="95000"/>
                    <a:lumOff val="5000"/>
                  </a:schemeClr>
                </a:solidFill>
                <a:latin typeface="Cambria" panose="02040503050406030204" pitchFamily="18" charset="0"/>
                <a:ea typeface="Cambria" panose="02040503050406030204" pitchFamily="18" charset="0"/>
              </a:rPr>
              <a:t>Khăn</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thấm</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nước</a:t>
            </a:r>
            <a:endParaRPr lang="en-US" sz="2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9" name="Rectangle 8"/>
          <p:cNvSpPr/>
          <p:nvPr/>
        </p:nvSpPr>
        <p:spPr>
          <a:xfrm>
            <a:off x="8806676" y="2290619"/>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err="1">
                <a:solidFill>
                  <a:schemeClr val="tx1">
                    <a:lumMod val="95000"/>
                    <a:lumOff val="5000"/>
                  </a:schemeClr>
                </a:solidFill>
                <a:latin typeface="Cambria" panose="02040503050406030204" pitchFamily="18" charset="0"/>
                <a:ea typeface="Cambria" panose="02040503050406030204" pitchFamily="18" charset="0"/>
              </a:rPr>
              <a:t>Quần</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áo</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thấm</a:t>
            </a:r>
            <a:r>
              <a:rPr lang="en-US" sz="2000" dirty="0">
                <a:solidFill>
                  <a:schemeClr val="tx1">
                    <a:lumMod val="95000"/>
                    <a:lumOff val="5000"/>
                  </a:schemeClr>
                </a:solidFill>
                <a:latin typeface="Cambria" panose="02040503050406030204" pitchFamily="18" charset="0"/>
                <a:ea typeface="Cambria" panose="02040503050406030204" pitchFamily="18" charset="0"/>
              </a:rPr>
              <a:t> </a:t>
            </a:r>
            <a:r>
              <a:rPr lang="en-US" sz="2000" dirty="0" err="1">
                <a:solidFill>
                  <a:schemeClr val="tx1">
                    <a:lumMod val="95000"/>
                    <a:lumOff val="5000"/>
                  </a:schemeClr>
                </a:solidFill>
                <a:latin typeface="Cambria" panose="02040503050406030204" pitchFamily="18" charset="0"/>
                <a:ea typeface="Cambria" panose="02040503050406030204" pitchFamily="18" charset="0"/>
              </a:rPr>
              <a:t>nước</a:t>
            </a:r>
            <a:endParaRPr lang="en-US" sz="20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10"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08194" y="3295786"/>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10843062" y="3220009"/>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8311" y="2290620"/>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48646" y="2242841"/>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
          <p:cNvPicPr>
            <a:picLocks noChangeAspect="1"/>
          </p:cNvPicPr>
          <p:nvPr/>
        </p:nvPicPr>
        <p:blipFill rotWithShape="1">
          <a:blip r:embed="rId8" cstate="print">
            <a:extLst>
              <a:ext uri="{28A0092B-C50C-407E-A947-70E740481C1C}">
                <a14:useLocalDpi xmlns:a14="http://schemas.microsoft.com/office/drawing/2010/main" val="0"/>
              </a:ext>
            </a:extLst>
          </a:blip>
          <a:srcRect b="16402"/>
          <a:stretch/>
        </p:blipFill>
        <p:spPr>
          <a:xfrm>
            <a:off x="7328312" y="1757325"/>
            <a:ext cx="1914089" cy="2000896"/>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64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30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15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6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180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randombar(horizontal)">
                                      <p:cBhvr>
                                        <p:cTn id="53" dur="500"/>
                                        <p:tgtEl>
                                          <p:spTgt spid="11"/>
                                        </p:tgtEl>
                                      </p:cBhvr>
                                    </p:animEffect>
                                  </p:childTnLst>
                                </p:cTn>
                              </p:par>
                              <p:par>
                                <p:cTn id="54" presetID="42" presetClass="entr" presetSubtype="0" fill="hold" nodeType="withEffect">
                                  <p:stCondLst>
                                    <p:cond delay="50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36" presetClass="path" presetSubtype="0" accel="50000" decel="50000" fill="hold" nodeType="withEffect">
                                  <p:stCondLst>
                                    <p:cond delay="500"/>
                                  </p:stCondLst>
                                  <p:childTnLst>
                                    <p:animMotion origin="layout" path="M -3.88889E-6 -4.93827E-7 L -3.88889E-6 0.13889 C -3.88889E-6 0.20216 -0.12413 0.27994 -0.225 0.27994 L -0.4493 0.27994 " pathEditMode="relative" rAng="0" ptsTypes="FfFF">
                                      <p:cBhvr>
                                        <p:cTn id="60" dur="2000" fill="hold"/>
                                        <p:tgtEl>
                                          <p:spTgt spid="15"/>
                                        </p:tgtEl>
                                        <p:attrNameLst>
                                          <p:attrName>ppt_x</p:attrName>
                                          <p:attrName>ppt_y</p:attrName>
                                        </p:attrNameLst>
                                      </p:cBhvr>
                                      <p:rCtr x="-22465" y="13981"/>
                                    </p:animMotion>
                                  </p:childTnLst>
                                </p:cTn>
                              </p:par>
                            </p:childTnLst>
                          </p:cTn>
                        </p:par>
                      </p:childTnLst>
                    </p:cTn>
                  </p:par>
                </p:childTnLst>
              </p:cTn>
              <p:nextCondLst>
                <p:cond evt="onClick" delay="0">
                  <p:tgtEl>
                    <p:spTgt spid="2"/>
                  </p:tgtEl>
                </p:cond>
              </p:nextCondLst>
            </p:seq>
          </p:childTnLst>
        </p:cTn>
      </p:par>
    </p:tnLst>
    <p:bldLst>
      <p:bldP spid="22" grpId="0" animBg="1"/>
      <p:bldP spid="2"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2489201"/>
            <a:ext cx="8102153" cy="3695932"/>
          </a:xfrm>
          <a:prstGeom prst="rect">
            <a:avLst/>
          </a:prstGeom>
        </p:spPr>
      </p:pic>
      <p:pic>
        <p:nvPicPr>
          <p:cNvPr id="6" name="Picture 5" descr="C:\Users\HP\Desktop\fireman-chuẩ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455" y="1563053"/>
            <a:ext cx="3387239" cy="501813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3848099" y="558801"/>
            <a:ext cx="6198578" cy="1930400"/>
          </a:xfrm>
          <a:prstGeom prst="wedgeRoundRectCallout">
            <a:avLst>
              <a:gd name="adj1" fmla="val -72640"/>
              <a:gd name="adj2" fmla="val 35930"/>
              <a:gd name="adj3" fmla="val 16667"/>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Cảm</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ơn</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các</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em</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giờ</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anh</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đã</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có</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đủ</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dụng</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cụ</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rồi</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chúng</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ta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cùng</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nhau</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tới</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đám</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cháy</a:t>
            </a:r>
            <a:r>
              <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rPr>
              <a:t> </a:t>
            </a:r>
            <a:r>
              <a:rPr lang="en-US" sz="3200" dirty="0" err="1">
                <a:solidFill>
                  <a:sysClr val="windowText" lastClr="000000"/>
                </a:solidFill>
                <a:latin typeface="Cambria" panose="02040503050406030204" pitchFamily="18" charset="0"/>
                <a:ea typeface="Cambria" panose="02040503050406030204" pitchFamily="18" charset="0"/>
                <a:cs typeface="#9Slide03 Arima Madurai ExtraBo" pitchFamily="2" charset="0"/>
              </a:rPr>
              <a:t>nào</a:t>
            </a:r>
            <a:endParaRPr lang="en-US" sz="3200" dirty="0">
              <a:solidFill>
                <a:sysClr val="windowText" lastClr="000000"/>
              </a:solidFill>
              <a:latin typeface="Cambria" panose="02040503050406030204" pitchFamily="18" charset="0"/>
              <a:ea typeface="Cambria" panose="02040503050406030204" pitchFamily="18" charset="0"/>
              <a:cs typeface="#9Slide03 Arima Madurai ExtraBo" pitchFamily="2" charset="0"/>
            </a:endParaRPr>
          </a:p>
        </p:txBody>
      </p:sp>
    </p:spTree>
    <p:extLst>
      <p:ext uri="{BB962C8B-B14F-4D97-AF65-F5344CB8AC3E}">
        <p14:creationId xmlns:p14="http://schemas.microsoft.com/office/powerpoint/2010/main" val="13135633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2" presetClass="exit" presetSubtype="2" accel="44000" fill="hold" nodeType="afterEffect">
                                  <p:stCondLst>
                                    <p:cond delay="0"/>
                                  </p:stCondLst>
                                  <p:childTnLst>
                                    <p:anim calcmode="lin" valueType="num">
                                      <p:cBhvr additive="base">
                                        <p:cTn id="25" dur="1500"/>
                                        <p:tgtEl>
                                          <p:spTgt spid="5"/>
                                        </p:tgtEl>
                                        <p:attrNameLst>
                                          <p:attrName>ppt_x</p:attrName>
                                        </p:attrNameLst>
                                      </p:cBhvr>
                                      <p:tavLst>
                                        <p:tav tm="0">
                                          <p:val>
                                            <p:strVal val="ppt_x"/>
                                          </p:val>
                                        </p:tav>
                                        <p:tav tm="100000">
                                          <p:val>
                                            <p:strVal val="1+ppt_w/2"/>
                                          </p:val>
                                        </p:tav>
                                      </p:tavLst>
                                    </p:anim>
                                    <p:anim calcmode="lin" valueType="num">
                                      <p:cBhvr additive="base">
                                        <p:cTn id="26" dur="1500"/>
                                        <p:tgtEl>
                                          <p:spTgt spid="5"/>
                                        </p:tgtEl>
                                        <p:attrNameLst>
                                          <p:attrName>ppt_y</p:attrName>
                                        </p:attrNameLst>
                                      </p:cBhvr>
                                      <p:tavLst>
                                        <p:tav tm="0">
                                          <p:val>
                                            <p:strVal val="ppt_y"/>
                                          </p:val>
                                        </p:tav>
                                        <p:tav tm="100000">
                                          <p:val>
                                            <p:strVal val="ppt_y"/>
                                          </p:val>
                                        </p:tav>
                                      </p:tavLst>
                                    </p:anim>
                                    <p:set>
                                      <p:cBhvr>
                                        <p:cTn id="27"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635" y="0"/>
            <a:ext cx="12210415" cy="6858635"/>
            <a:chOff x="0" y="0"/>
            <a:chExt cx="19229" cy="10801"/>
          </a:xfrm>
        </p:grpSpPr>
        <p:pic>
          <p:nvPicPr>
            <p:cNvPr id="7" name="图片 6" descr="33"/>
            <p:cNvPicPr>
              <a:picLocks noChangeAspect="1"/>
            </p:cNvPicPr>
            <p:nvPr/>
          </p:nvPicPr>
          <p:blipFill>
            <a:blip r:embed="rId4"/>
            <a:srcRect b="66182"/>
            <a:stretch>
              <a:fillRect/>
            </a:stretch>
          </p:blipFill>
          <p:spPr>
            <a:xfrm>
              <a:off x="29" y="0"/>
              <a:ext cx="19200" cy="2176"/>
            </a:xfrm>
            <a:prstGeom prst="rect">
              <a:avLst/>
            </a:prstGeom>
          </p:spPr>
        </p:pic>
        <p:sp>
          <p:nvSpPr>
            <p:cNvPr id="8" name="矩形 7"/>
            <p:cNvSpPr/>
            <p:nvPr/>
          </p:nvSpPr>
          <p:spPr>
            <a:xfrm>
              <a:off x="0" y="1749"/>
              <a:ext cx="19200" cy="9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9" name="文本框 8"/>
            <p:cNvSpPr txBox="1"/>
            <p:nvPr/>
          </p:nvSpPr>
          <p:spPr>
            <a:xfrm>
              <a:off x="6465" y="322"/>
              <a:ext cx="5982" cy="1105"/>
            </a:xfrm>
            <a:prstGeom prst="roundRect">
              <a:avLst/>
            </a:prstGeom>
            <a:solidFill>
              <a:srgbClr val="FEC70A"/>
            </a:solidFill>
            <a:ln w="3175">
              <a:solidFill>
                <a:schemeClr val="tx1"/>
              </a:solidFill>
              <a:prstDash val="dash"/>
            </a:ln>
          </p:spPr>
          <p:txBody>
            <a:bodyPr wrap="square"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Yêu</a:t>
              </a:r>
              <a:r>
                <a:rPr kumimoji="0" lang="en-US" altLang="zh-CN" sz="3200" b="0" i="0" u="none" strike="noStrike" kern="1200" cap="none" spc="0" normalizeH="0" noProof="0" dirty="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 </a:t>
              </a:r>
              <a:r>
                <a:rPr kumimoji="0" lang="en-US" altLang="zh-CN" sz="3200" b="0" i="0" u="none" strike="noStrike" kern="1200" cap="none" spc="0" normalizeH="0" noProof="0" dirty="0" err="1">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cầu</a:t>
              </a:r>
              <a:r>
                <a:rPr kumimoji="0" lang="en-US" altLang="zh-CN" sz="3200" b="0" i="0" u="none" strike="noStrike" kern="1200" cap="none" spc="0" normalizeH="0" noProof="0" dirty="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 </a:t>
              </a:r>
              <a:r>
                <a:rPr kumimoji="0" lang="en-US" altLang="zh-CN" sz="3200" b="0" i="0" u="none" strike="noStrike" kern="1200" cap="none" spc="0" normalizeH="0" noProof="0" dirty="0" err="1">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cần</a:t>
              </a:r>
              <a:r>
                <a:rPr kumimoji="0" lang="en-US" altLang="zh-CN" sz="3200" b="0" i="0" u="none" strike="noStrike" kern="1200" cap="none" spc="0" normalizeH="0" noProof="0" dirty="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 </a:t>
              </a:r>
              <a:r>
                <a:rPr kumimoji="0" lang="en-US" altLang="zh-CN" sz="3200" b="0" i="0" u="none" strike="noStrike" kern="1200" cap="none" spc="0" normalizeH="0" noProof="0" dirty="0" err="1">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rPr>
                <a:t>đạt</a:t>
              </a:r>
              <a:endParaRPr kumimoji="0" lang="zh-CN" altLang="en-US" sz="3200" b="0" i="0" u="none" strike="noStrike" kern="1200" cap="none" spc="0" normalizeH="0" baseline="0" noProof="0" dirty="0">
                <a:ln>
                  <a:noFill/>
                </a:ln>
                <a:solidFill>
                  <a:prstClr val="white"/>
                </a:solidFill>
                <a:effectLst/>
                <a:uLnTx/>
                <a:uFillTx/>
                <a:latin typeface="#9Slide05 Dear Saturday" panose="02000505000000020004" pitchFamily="2" charset="0"/>
                <a:ea typeface="思源黑体 CN Bold" panose="020B0800000000000000" pitchFamily="34" charset="-122"/>
                <a:cs typeface="+mn-ea"/>
                <a:sym typeface="+mn-lt"/>
              </a:endParaRPr>
            </a:p>
          </p:txBody>
        </p:sp>
      </p:grpSp>
      <p:sp>
        <p:nvSpPr>
          <p:cNvPr id="2" name="Rectangle 1"/>
          <p:cNvSpPr/>
          <p:nvPr/>
        </p:nvSpPr>
        <p:spPr>
          <a:xfrm>
            <a:off x="386862" y="1271172"/>
            <a:ext cx="11456375" cy="5564600"/>
          </a:xfrm>
          <a:prstGeom prst="rect">
            <a:avLst/>
          </a:prstGeom>
        </p:spPr>
        <p:txBody>
          <a:bodyPr wrap="square">
            <a:spAutoFit/>
          </a:bodyPr>
          <a:lstStyle/>
          <a:p>
            <a:pPr indent="228600" algn="just">
              <a:lnSpc>
                <a:spcPct val="120000"/>
              </a:lnSpc>
              <a:spcAft>
                <a:spcPts val="0"/>
              </a:spcAft>
            </a:pPr>
            <a:r>
              <a:rPr lang="nl-NL" b="1" dirty="0">
                <a:latin typeface="Times New Roman" panose="02020603050405020304" pitchFamily="18" charset="0"/>
                <a:ea typeface="Times New Roman" panose="02020603050405020304" pitchFamily="18" charset="0"/>
              </a:rPr>
              <a:t>1. Năng lực đặc thù:</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Nêu được một số nguyên nhân dẫn đến cháy nhà và nêu được những thiệt hại có thể xảy ra (về người, về tài sản,...) do hỏa hoạn. </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Phát hiện được một số vật dễ cháy và giải thích được vì sao không được đặt chúng ở gần lửa.</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Thực hành ứng xử trong tình huống giả định khi có cháy xảy ra.</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spcAft>
                <a:spcPts val="0"/>
              </a:spcAft>
            </a:pPr>
            <a:r>
              <a:rPr lang="nl-NL" b="1" dirty="0">
                <a:latin typeface="Times New Roman" panose="02020603050405020304" pitchFamily="18" charset="0"/>
                <a:ea typeface="Times New Roman" panose="02020603050405020304" pitchFamily="18" charset="0"/>
              </a:rPr>
              <a:t>2. Năng lực chung.</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Năng lực tự chủ, tự học: Có biểu hiện chú ý học tập, tự giác tìm hiểu bài để hoàn thành tốt nội dung tiết học.</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Năng lực giải quyết vấn đề và sáng tạo: Có biểu hiện tích cực, sáng tạo trong các hoạt động học tập, trò chơi, vận dụng.</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Năng lực giao tiếp và hợp tác: Có biểu hiện tích cực, sôi nổi và nhiệt tình trong hoạt động nhóm. Có khả năng trình bày, thuyết trình… trong các hoạt động học tập.</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spcAft>
                <a:spcPts val="0"/>
              </a:spcAft>
            </a:pPr>
            <a:r>
              <a:rPr lang="nl-NL" b="1" dirty="0">
                <a:latin typeface="Times New Roman" panose="02020603050405020304" pitchFamily="18" charset="0"/>
                <a:ea typeface="Times New Roman" panose="02020603050405020304" pitchFamily="18" charset="0"/>
              </a:rPr>
              <a:t>3. Phẩm chất.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Phẩm chất nhân ái: Biết cách ứng xử trong tình huống có cháy xảy ra ở nhà mình hoặc nhà người khác.</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Phẩm chất chăm chỉ: Có tinh thần chăm chỉ học tập, luôn tự giác tìm hiểu bài.</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Phẩm chất trách nhiệm: Giữ trật tự, biết lắng nghe, học tập nghiêm túc. Có ý thức phòng tránh hỏa hoạn và tôn trọng những quy định về phòng cháy.</a:t>
            </a:r>
            <a:endParaRPr lang="en-US" sz="1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0390433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2C"/>
        </a:solidFill>
        <a:effectLst/>
      </p:bgPr>
    </p:bg>
    <p:spTree>
      <p:nvGrpSpPr>
        <p:cNvPr id="1" name=""/>
        <p:cNvGrpSpPr/>
        <p:nvPr/>
      </p:nvGrpSpPr>
      <p:grpSpPr>
        <a:xfrm>
          <a:off x="0" y="0"/>
          <a:ext cx="0" cy="0"/>
          <a:chOff x="0" y="0"/>
          <a:chExt cx="0" cy="0"/>
        </a:xfrm>
      </p:grpSpPr>
      <p:pic>
        <p:nvPicPr>
          <p:cNvPr id="2050" name="Picture 2" descr="C:\Users\HP\Desktop\360_F_259442246_o5tusuc4uBer6O8s0CjVaULQx3ifhJs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1" y="-115577"/>
            <a:ext cx="15176501" cy="69596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4493071"/>
            <a:ext cx="12192000" cy="1479543"/>
          </a:xfrm>
          <a:prstGeom prst="rect">
            <a:avLst/>
          </a:prstGeom>
        </p:spPr>
      </p:pic>
      <p:sp>
        <p:nvSpPr>
          <p:cNvPr id="3" name="矩形 2"/>
          <p:cNvSpPr/>
          <p:nvPr/>
        </p:nvSpPr>
        <p:spPr>
          <a:xfrm>
            <a:off x="1" y="5895009"/>
            <a:ext cx="12191999" cy="962991"/>
          </a:xfrm>
          <a:prstGeom prst="rect">
            <a:avLst/>
          </a:prstGeom>
          <a:solidFill>
            <a:srgbClr val="41B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DFPOP1-W9"/>
              <a:ea typeface="微软雅黑 Light" panose="020B0502040204020203" pitchFamily="34" charset="-122"/>
            </a:endParaRPr>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3847" y="922297"/>
            <a:ext cx="6819779" cy="4269075"/>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2708" y="3572282"/>
            <a:ext cx="8679291" cy="2468423"/>
          </a:xfrm>
          <a:prstGeom prst="rect">
            <a:avLst/>
          </a:prstGeom>
        </p:spPr>
      </p:pic>
      <p:pic>
        <p:nvPicPr>
          <p:cNvPr id="2" name="Daydream-Stepping On The Rainy Street">
            <a:hlinkClick r:id="" action="ppaction://media"/>
          </p:cNvPr>
          <p:cNvPicPr>
            <a:picLocks noChangeAspect="1"/>
          </p:cNvPicPr>
          <p:nvPr>
            <a:audioFile r:link="rId1"/>
            <p:extLst>
              <p:ext uri="{DAA4B4D4-6D71-4841-9C94-3DE7FCFB9230}">
                <p14:media xmlns:p14="http://schemas.microsoft.com/office/powerpoint/2010/main" r:embed="rId2">
                  <p14:trim st="1722" end="180679.625"/>
                </p14:media>
              </p:ext>
            </p:extLst>
          </p:nvPr>
        </p:nvPicPr>
        <p:blipFill>
          <a:blip r:embed="rId9"/>
          <a:stretch>
            <a:fillRect/>
          </a:stretch>
        </p:blipFill>
        <p:spPr>
          <a:xfrm>
            <a:off x="12763639" y="-1907791"/>
            <a:ext cx="812800" cy="812800"/>
          </a:xfrm>
          <a:prstGeom prst="rect">
            <a:avLst/>
          </a:prstGeom>
        </p:spPr>
      </p:pic>
      <p:pic>
        <p:nvPicPr>
          <p:cNvPr id="2051" name="Picture 3" descr="C:\Users\HP\Desktop\kisspng-firefighter-cartoon-royalty-free-clip-art-fireman-holding-a-cartoon-picture-of-hose-5a9d6b1f68ddf6.5151018115202660154295.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99697" l="0" r="98667">
                        <a14:foregroundMark x1="53889" y1="20455" x2="53444" y2="33182"/>
                        <a14:foregroundMark x1="2778" y1="65303" x2="42889" y2="53636"/>
                        <a14:foregroundMark x1="444" y1="57273" x2="5556" y2="52727"/>
                        <a14:foregroundMark x1="12778" y1="43939" x2="15889" y2="44394"/>
                        <a14:foregroundMark x1="3111" y1="73636" x2="7222" y2="684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8798" y="4025900"/>
            <a:ext cx="2807391" cy="2330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P\Desktop\kisspng-firefighter-fire-station-fire-department-fire-hydr-construction-girl-5b366251a18be6.402121781530290769661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981" b="96827" l="4333" r="96222">
                        <a14:foregroundMark x1="19667" y1="35577" x2="22556" y2="30769"/>
                        <a14:foregroundMark x1="25778" y1="33365" x2="31222" y2="32212"/>
                        <a14:foregroundMark x1="13889" y1="32404" x2="15333" y2="27788"/>
                        <a14:foregroundMark x1="18556" y1="64423" x2="21111" y2="67019"/>
                      </a14:backgroundRemoval>
                    </a14:imgEffect>
                  </a14:imgLayer>
                </a14:imgProps>
              </a:ext>
              <a:ext uri="{28A0092B-C50C-407E-A947-70E740481C1C}">
                <a14:useLocalDpi xmlns:a14="http://schemas.microsoft.com/office/drawing/2010/main" val="0"/>
              </a:ext>
            </a:extLst>
          </a:blip>
          <a:srcRect/>
          <a:stretch>
            <a:fillRect/>
          </a:stretch>
        </p:blipFill>
        <p:spPr bwMode="auto">
          <a:xfrm>
            <a:off x="10291397" y="3755706"/>
            <a:ext cx="2154604" cy="24897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P\Desktop\drawing-of-a-running-scared-boy.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3185" y="4435463"/>
            <a:ext cx="1020916" cy="17708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HP\Desktop\360_F_252177352_L0auLyOzwroKMG9Hhc5BWYHfSDwZPa4b.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50427" y1="29167" x2="69231" y2="25556"/>
                        <a14:foregroundMark x1="65527" y1="18611" x2="53276" y2="28056"/>
                        <a14:foregroundMark x1="51282" y1="35000" x2="66667" y2="35000"/>
                        <a14:foregroundMark x1="53994" y1="15576" x2="52396" y2="29595"/>
                        <a14:foregroundMark x1="15016" y1="50779" x2="1917" y2="66978"/>
                        <a14:foregroundMark x1="79872" y1="76636" x2="69968" y2="91589"/>
                        <a14:foregroundMark x1="66134" y1="16822" x2="62300" y2="29283"/>
                      </a14:backgroundRemoval>
                    </a14:imgEffect>
                  </a14:imgLayer>
                </a14:imgProps>
              </a:ext>
              <a:ext uri="{28A0092B-C50C-407E-A947-70E740481C1C}">
                <a14:useLocalDpi xmlns:a14="http://schemas.microsoft.com/office/drawing/2010/main" val="0"/>
              </a:ext>
            </a:extLst>
          </a:blip>
          <a:srcRect/>
          <a:stretch>
            <a:fillRect/>
          </a:stretch>
        </p:blipFill>
        <p:spPr bwMode="auto">
          <a:xfrm>
            <a:off x="7213736" y="4512833"/>
            <a:ext cx="1733125" cy="177756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063309" y="1586222"/>
            <a:ext cx="6772200" cy="4306757"/>
            <a:chOff x="797482" y="1189666"/>
            <a:chExt cx="5079150" cy="3230068"/>
          </a:xfrm>
        </p:grpSpPr>
        <p:pic>
          <p:nvPicPr>
            <p:cNvPr id="2056"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797482" y="1752734"/>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1304632" y="1189666"/>
              <a:ext cx="4572000" cy="2667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flipH="1">
            <a:off x="5502730" y="1541032"/>
            <a:ext cx="7667309" cy="4306757"/>
            <a:chOff x="797482" y="1189666"/>
            <a:chExt cx="5079150" cy="3230068"/>
          </a:xfrm>
        </p:grpSpPr>
        <p:pic>
          <p:nvPicPr>
            <p:cNvPr id="35"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797482" y="1752734"/>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1304632" y="1189666"/>
              <a:ext cx="4572000" cy="2667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4745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2" presetClass="entr" presetSubtype="8"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750"/>
                            </p:stCondLst>
                            <p:childTnLst>
                              <p:par>
                                <p:cTn id="15" presetID="6" presetClass="emph" presetSubtype="0" repeatCount="5000" autoRev="1" fill="hold" nodeType="afterEffect">
                                  <p:stCondLst>
                                    <p:cond delay="0"/>
                                  </p:stCondLst>
                                  <p:childTnLst>
                                    <p:animScale>
                                      <p:cBhvr>
                                        <p:cTn id="16" dur="500" fill="hold"/>
                                        <p:tgtEl>
                                          <p:spTgt spid="6"/>
                                        </p:tgtEl>
                                      </p:cBhvr>
                                      <p:by x="100000" y="110000"/>
                                    </p:animScale>
                                  </p:childTnLst>
                                </p:cTn>
                              </p:par>
                              <p:par>
                                <p:cTn id="17" presetID="14" presetClass="entr" presetSubtype="10" fill="hold" nodeType="withEffect">
                                  <p:stCondLst>
                                    <p:cond delay="950"/>
                                  </p:stCondLst>
                                  <p:childTnLst>
                                    <p:set>
                                      <p:cBhvr>
                                        <p:cTn id="18" dur="1" fill="hold">
                                          <p:stCondLst>
                                            <p:cond delay="0"/>
                                          </p:stCondLst>
                                        </p:cTn>
                                        <p:tgtEl>
                                          <p:spTgt spid="2055"/>
                                        </p:tgtEl>
                                        <p:attrNameLst>
                                          <p:attrName>style.visibility</p:attrName>
                                        </p:attrNameLst>
                                      </p:cBhvr>
                                      <p:to>
                                        <p:strVal val="visible"/>
                                      </p:to>
                                    </p:set>
                                    <p:animEffect transition="in" filter="randombar(horizontal)">
                                      <p:cBhvr>
                                        <p:cTn id="19" dur="500"/>
                                        <p:tgtEl>
                                          <p:spTgt spid="2055"/>
                                        </p:tgtEl>
                                      </p:cBhvr>
                                    </p:animEffect>
                                  </p:childTnLst>
                                </p:cTn>
                              </p:par>
                              <p:par>
                                <p:cTn id="20" presetID="14" presetClass="entr" presetSubtype="10" fill="hold" nodeType="withEffect">
                                  <p:stCondLst>
                                    <p:cond delay="1250"/>
                                  </p:stCondLst>
                                  <p:childTnLst>
                                    <p:set>
                                      <p:cBhvr>
                                        <p:cTn id="21" dur="1" fill="hold">
                                          <p:stCondLst>
                                            <p:cond delay="0"/>
                                          </p:stCondLst>
                                        </p:cTn>
                                        <p:tgtEl>
                                          <p:spTgt spid="2054"/>
                                        </p:tgtEl>
                                        <p:attrNameLst>
                                          <p:attrName>style.visibility</p:attrName>
                                        </p:attrNameLst>
                                      </p:cBhvr>
                                      <p:to>
                                        <p:strVal val="visible"/>
                                      </p:to>
                                    </p:set>
                                    <p:animEffect transition="in" filter="randombar(horizontal)">
                                      <p:cBhvr>
                                        <p:cTn id="22" dur="500"/>
                                        <p:tgtEl>
                                          <p:spTgt spid="2054"/>
                                        </p:tgtEl>
                                      </p:cBhvr>
                                    </p:animEffect>
                                  </p:childTnLst>
                                </p:cTn>
                              </p:par>
                              <p:par>
                                <p:cTn id="23" presetID="42" presetClass="path" presetSubtype="0" accel="50000" decel="50000" fill="hold" nodeType="withEffect">
                                  <p:stCondLst>
                                    <p:cond delay="1550"/>
                                  </p:stCondLst>
                                  <p:childTnLst>
                                    <p:animMotion origin="layout" path="M -3.61111E-6 -4.32099E-6 L 0.17917 0.38457 " pathEditMode="relative" rAng="0" ptsTypes="AA">
                                      <p:cBhvr>
                                        <p:cTn id="24" dur="2000" fill="hold"/>
                                        <p:tgtEl>
                                          <p:spTgt spid="2055"/>
                                        </p:tgtEl>
                                        <p:attrNameLst>
                                          <p:attrName>ppt_x</p:attrName>
                                          <p:attrName>ppt_y</p:attrName>
                                        </p:attrNameLst>
                                      </p:cBhvr>
                                      <p:rCtr x="8958" y="19228"/>
                                    </p:animMotion>
                                  </p:childTnLst>
                                </p:cTn>
                              </p:par>
                              <p:par>
                                <p:cTn id="25" presetID="42" presetClass="path" presetSubtype="0" accel="50000" decel="50000" fill="hold" nodeType="withEffect">
                                  <p:stCondLst>
                                    <p:cond delay="1650"/>
                                  </p:stCondLst>
                                  <p:childTnLst>
                                    <p:animMotion origin="layout" path="M -1.38889E-6 2.71605E-6 L 0.13542 0.47407 " pathEditMode="relative" rAng="0" ptsTypes="AA">
                                      <p:cBhvr>
                                        <p:cTn id="26" dur="2000" fill="hold"/>
                                        <p:tgtEl>
                                          <p:spTgt spid="2054"/>
                                        </p:tgtEl>
                                        <p:attrNameLst>
                                          <p:attrName>ppt_x</p:attrName>
                                          <p:attrName>ppt_y</p:attrName>
                                        </p:attrNameLst>
                                      </p:cBhvr>
                                      <p:rCtr x="6771" y="23704"/>
                                    </p:animMotion>
                                  </p:childTnLst>
                                </p:cTn>
                              </p:par>
                              <p:par>
                                <p:cTn id="27" presetID="6" presetClass="emph" presetSubtype="0" fill="hold" nodeType="withEffect">
                                  <p:stCondLst>
                                    <p:cond delay="1750"/>
                                  </p:stCondLst>
                                  <p:childTnLst>
                                    <p:animScale>
                                      <p:cBhvr>
                                        <p:cTn id="28" dur="2000" fill="hold"/>
                                        <p:tgtEl>
                                          <p:spTgt spid="2055"/>
                                        </p:tgtEl>
                                      </p:cBhvr>
                                      <p:by x="150000" y="150000"/>
                                    </p:animScale>
                                  </p:childTnLst>
                                </p:cTn>
                              </p:par>
                              <p:par>
                                <p:cTn id="29" presetID="6" presetClass="emph" presetSubtype="0" fill="hold" nodeType="withEffect">
                                  <p:stCondLst>
                                    <p:cond delay="1750"/>
                                  </p:stCondLst>
                                  <p:childTnLst>
                                    <p:animScale>
                                      <p:cBhvr>
                                        <p:cTn id="30" dur="2000" fill="hold"/>
                                        <p:tgtEl>
                                          <p:spTgt spid="2054"/>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051"/>
                                        </p:tgtEl>
                                        <p:attrNameLst>
                                          <p:attrName>style.visibility</p:attrName>
                                        </p:attrNameLst>
                                      </p:cBhvr>
                                      <p:to>
                                        <p:strVal val="visible"/>
                                      </p:to>
                                    </p:set>
                                    <p:animEffect transition="in" filter="randombar(horizontal)">
                                      <p:cBhvr>
                                        <p:cTn id="35" dur="500"/>
                                        <p:tgtEl>
                                          <p:spTgt spid="2051"/>
                                        </p:tgtEl>
                                      </p:cBhvr>
                                    </p:animEffect>
                                  </p:childTnLst>
                                </p:cTn>
                              </p:par>
                              <p:par>
                                <p:cTn id="36" presetID="14" presetClass="entr" presetSubtype="10" fill="hold" nodeType="with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randombar(horizontal)">
                                      <p:cBhvr>
                                        <p:cTn id="38" dur="500"/>
                                        <p:tgtEl>
                                          <p:spTgt spid="2052"/>
                                        </p:tgtEl>
                                      </p:cBhvr>
                                    </p:animEffect>
                                  </p:childTnLst>
                                </p:cTn>
                              </p:par>
                              <p:par>
                                <p:cTn id="39" presetID="14" presetClass="entr" presetSubtype="10" fill="hold" nodeType="withEffect">
                                  <p:stCondLst>
                                    <p:cond delay="70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6" presetClass="emph" presetSubtype="0" fill="hold" nodeType="withEffect">
                                  <p:stCondLst>
                                    <p:cond delay="1400"/>
                                  </p:stCondLst>
                                  <p:childTnLst>
                                    <p:animScale>
                                      <p:cBhvr>
                                        <p:cTn id="43" dur="2000" fill="hold"/>
                                        <p:tgtEl>
                                          <p:spTgt spid="12"/>
                                        </p:tgtEl>
                                      </p:cBhvr>
                                      <p:by x="150000" y="150000"/>
                                    </p:animScale>
                                  </p:childTnLst>
                                </p:cTn>
                              </p:par>
                              <p:par>
                                <p:cTn id="44" presetID="14" presetClass="entr" presetSubtype="10" fill="hold" nodeType="withEffect">
                                  <p:stCondLst>
                                    <p:cond delay="700"/>
                                  </p:stCondLst>
                                  <p:childTnLst>
                                    <p:set>
                                      <p:cBhvr>
                                        <p:cTn id="45" dur="1" fill="hold">
                                          <p:stCondLst>
                                            <p:cond delay="0"/>
                                          </p:stCondLst>
                                        </p:cTn>
                                        <p:tgtEl>
                                          <p:spTgt spid="34"/>
                                        </p:tgtEl>
                                        <p:attrNameLst>
                                          <p:attrName>style.visibility</p:attrName>
                                        </p:attrNameLst>
                                      </p:cBhvr>
                                      <p:to>
                                        <p:strVal val="visible"/>
                                      </p:to>
                                    </p:set>
                                    <p:animEffect transition="in" filter="randombar(horizontal)">
                                      <p:cBhvr>
                                        <p:cTn id="46" dur="500"/>
                                        <p:tgtEl>
                                          <p:spTgt spid="34"/>
                                        </p:tgtEl>
                                      </p:cBhvr>
                                    </p:animEffect>
                                  </p:childTnLst>
                                </p:cTn>
                              </p:par>
                              <p:par>
                                <p:cTn id="47" presetID="6" presetClass="emph" presetSubtype="0" fill="hold" nodeType="withEffect">
                                  <p:stCondLst>
                                    <p:cond delay="1400"/>
                                  </p:stCondLst>
                                  <p:childTnLst>
                                    <p:animScale>
                                      <p:cBhvr>
                                        <p:cTn id="48" dur="2000" fill="hold"/>
                                        <p:tgtEl>
                                          <p:spTgt spid="34"/>
                                        </p:tgtEl>
                                      </p:cBhvr>
                                      <p:by x="150000" y="150000"/>
                                    </p:animScale>
                                  </p:childTnLst>
                                </p:cTn>
                              </p:par>
                              <p:par>
                                <p:cTn id="49" presetID="42" presetClass="exit" presetSubtype="0" fill="hold" nodeType="withEffect">
                                  <p:stCondLst>
                                    <p:cond delay="3600"/>
                                  </p:stCondLst>
                                  <p:childTnLst>
                                    <p:animEffect transition="out" filter="fade">
                                      <p:cBhvr>
                                        <p:cTn id="50" dur="600"/>
                                        <p:tgtEl>
                                          <p:spTgt spid="34"/>
                                        </p:tgtEl>
                                      </p:cBhvr>
                                    </p:animEffect>
                                    <p:anim calcmode="lin" valueType="num">
                                      <p:cBhvr>
                                        <p:cTn id="51" dur="600"/>
                                        <p:tgtEl>
                                          <p:spTgt spid="34"/>
                                        </p:tgtEl>
                                        <p:attrNameLst>
                                          <p:attrName>ppt_x</p:attrName>
                                        </p:attrNameLst>
                                      </p:cBhvr>
                                      <p:tavLst>
                                        <p:tav tm="0">
                                          <p:val>
                                            <p:strVal val="ppt_x"/>
                                          </p:val>
                                        </p:tav>
                                        <p:tav tm="100000">
                                          <p:val>
                                            <p:strVal val="ppt_x"/>
                                          </p:val>
                                        </p:tav>
                                      </p:tavLst>
                                    </p:anim>
                                    <p:anim calcmode="lin" valueType="num">
                                      <p:cBhvr>
                                        <p:cTn id="52" dur="600"/>
                                        <p:tgtEl>
                                          <p:spTgt spid="34"/>
                                        </p:tgtEl>
                                        <p:attrNameLst>
                                          <p:attrName>ppt_y</p:attrName>
                                        </p:attrNameLst>
                                      </p:cBhvr>
                                      <p:tavLst>
                                        <p:tav tm="0">
                                          <p:val>
                                            <p:strVal val="ppt_y"/>
                                          </p:val>
                                        </p:tav>
                                        <p:tav tm="100000">
                                          <p:val>
                                            <p:strVal val="ppt_y+.1"/>
                                          </p:val>
                                        </p:tav>
                                      </p:tavLst>
                                    </p:anim>
                                    <p:set>
                                      <p:cBhvr>
                                        <p:cTn id="53" dur="1" fill="hold">
                                          <p:stCondLst>
                                            <p:cond delay="599"/>
                                          </p:stCondLst>
                                        </p:cTn>
                                        <p:tgtEl>
                                          <p:spTgt spid="34"/>
                                        </p:tgtEl>
                                        <p:attrNameLst>
                                          <p:attrName>style.visibility</p:attrName>
                                        </p:attrNameLst>
                                      </p:cBhvr>
                                      <p:to>
                                        <p:strVal val="hidden"/>
                                      </p:to>
                                    </p:set>
                                  </p:childTnLst>
                                </p:cTn>
                              </p:par>
                              <p:par>
                                <p:cTn id="54" presetID="42" presetClass="exit" presetSubtype="0" fill="hold" nodeType="withEffect">
                                  <p:stCondLst>
                                    <p:cond delay="3600"/>
                                  </p:stCondLst>
                                  <p:childTnLst>
                                    <p:animEffect transition="out" filter="fade">
                                      <p:cBhvr>
                                        <p:cTn id="55" dur="1000"/>
                                        <p:tgtEl>
                                          <p:spTgt spid="6"/>
                                        </p:tgtEl>
                                      </p:cBhvr>
                                    </p:animEffect>
                                    <p:anim calcmode="lin" valueType="num">
                                      <p:cBhvr>
                                        <p:cTn id="56" dur="1000"/>
                                        <p:tgtEl>
                                          <p:spTgt spid="6"/>
                                        </p:tgtEl>
                                        <p:attrNameLst>
                                          <p:attrName>ppt_x</p:attrName>
                                        </p:attrNameLst>
                                      </p:cBhvr>
                                      <p:tavLst>
                                        <p:tav tm="0">
                                          <p:val>
                                            <p:strVal val="ppt_x"/>
                                          </p:val>
                                        </p:tav>
                                        <p:tav tm="100000">
                                          <p:val>
                                            <p:strVal val="ppt_x"/>
                                          </p:val>
                                        </p:tav>
                                      </p:tavLst>
                                    </p:anim>
                                    <p:anim calcmode="lin" valueType="num">
                                      <p:cBhvr>
                                        <p:cTn id="57" dur="1000"/>
                                        <p:tgtEl>
                                          <p:spTgt spid="6"/>
                                        </p:tgtEl>
                                        <p:attrNameLst>
                                          <p:attrName>ppt_y</p:attrName>
                                        </p:attrNameLst>
                                      </p:cBhvr>
                                      <p:tavLst>
                                        <p:tav tm="0">
                                          <p:val>
                                            <p:strVal val="ppt_y"/>
                                          </p:val>
                                        </p:tav>
                                        <p:tav tm="100000">
                                          <p:val>
                                            <p:strVal val="ppt_y+.1"/>
                                          </p:val>
                                        </p:tav>
                                      </p:tavLst>
                                    </p:anim>
                                    <p:set>
                                      <p:cBhvr>
                                        <p:cTn id="58" dur="1" fill="hold">
                                          <p:stCondLst>
                                            <p:cond delay="999"/>
                                          </p:stCondLst>
                                        </p:cTn>
                                        <p:tgtEl>
                                          <p:spTgt spid="6"/>
                                        </p:tgtEl>
                                        <p:attrNameLst>
                                          <p:attrName>style.visibility</p:attrName>
                                        </p:attrNameLst>
                                      </p:cBhvr>
                                      <p:to>
                                        <p:strVal val="hidden"/>
                                      </p:to>
                                    </p:set>
                                  </p:childTnLst>
                                </p:cTn>
                              </p:par>
                              <p:par>
                                <p:cTn id="59" presetID="42" presetClass="exit" presetSubtype="0" fill="hold" nodeType="withEffect">
                                  <p:stCondLst>
                                    <p:cond delay="4600"/>
                                  </p:stCondLst>
                                  <p:childTnLst>
                                    <p:animEffect transition="out" filter="fade">
                                      <p:cBhvr>
                                        <p:cTn id="60" dur="600"/>
                                        <p:tgtEl>
                                          <p:spTgt spid="12"/>
                                        </p:tgtEl>
                                      </p:cBhvr>
                                    </p:animEffect>
                                    <p:anim calcmode="lin" valueType="num">
                                      <p:cBhvr>
                                        <p:cTn id="61" dur="600"/>
                                        <p:tgtEl>
                                          <p:spTgt spid="12"/>
                                        </p:tgtEl>
                                        <p:attrNameLst>
                                          <p:attrName>ppt_x</p:attrName>
                                        </p:attrNameLst>
                                      </p:cBhvr>
                                      <p:tavLst>
                                        <p:tav tm="0">
                                          <p:val>
                                            <p:strVal val="ppt_x"/>
                                          </p:val>
                                        </p:tav>
                                        <p:tav tm="100000">
                                          <p:val>
                                            <p:strVal val="ppt_x"/>
                                          </p:val>
                                        </p:tav>
                                      </p:tavLst>
                                    </p:anim>
                                    <p:anim calcmode="lin" valueType="num">
                                      <p:cBhvr>
                                        <p:cTn id="62" dur="600"/>
                                        <p:tgtEl>
                                          <p:spTgt spid="12"/>
                                        </p:tgtEl>
                                        <p:attrNameLst>
                                          <p:attrName>ppt_y</p:attrName>
                                        </p:attrNameLst>
                                      </p:cBhvr>
                                      <p:tavLst>
                                        <p:tav tm="0">
                                          <p:val>
                                            <p:strVal val="ppt_y"/>
                                          </p:val>
                                        </p:tav>
                                        <p:tav tm="100000">
                                          <p:val>
                                            <p:strVal val="ppt_y+.1"/>
                                          </p:val>
                                        </p:tav>
                                      </p:tavLst>
                                    </p:anim>
                                    <p:set>
                                      <p:cBhvr>
                                        <p:cTn id="63" dur="1" fill="hold">
                                          <p:stCondLst>
                                            <p:cond delay="5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4537" y="0"/>
            <a:ext cx="3426249" cy="2786113"/>
          </a:xfrm>
          <a:prstGeom prst="rect">
            <a:avLst/>
          </a:prstGeom>
        </p:spPr>
      </p:pic>
    </p:spTree>
    <p:extLst>
      <p:ext uri="{BB962C8B-B14F-4D97-AF65-F5344CB8AC3E}">
        <p14:creationId xmlns:p14="http://schemas.microsoft.com/office/powerpoint/2010/main" val="18169769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Rectangle 1"/>
          <p:cNvSpPr/>
          <p:nvPr/>
        </p:nvSpPr>
        <p:spPr>
          <a:xfrm>
            <a:off x="590550" y="457200"/>
            <a:ext cx="10991850" cy="583882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41231" y="603602"/>
            <a:ext cx="9941169" cy="1323439"/>
          </a:xfrm>
          <a:prstGeom prst="rect">
            <a:avLst/>
          </a:prstGeom>
          <a:solidFill>
            <a:schemeClr val="accent4">
              <a:lumMod val="60000"/>
              <a:lumOff val="40000"/>
            </a:schemeClr>
          </a:solidFill>
          <a:ln w="12700">
            <a:solidFill>
              <a:schemeClr val="tx1"/>
            </a:solidFill>
          </a:ln>
        </p:spPr>
        <p:txBody>
          <a:bodyPr wrap="square">
            <a:spAutoFit/>
          </a:bodyPr>
          <a:lstStyle/>
          <a:p>
            <a:r>
              <a:rPr lang="nl-NL" sz="4000" dirty="0">
                <a:solidFill>
                  <a:schemeClr val="accent2">
                    <a:lumMod val="50000"/>
                  </a:schemeClr>
                </a:solidFill>
                <a:latin typeface="Cambria" panose="02040503050406030204" pitchFamily="18" charset="0"/>
                <a:ea typeface="Cambria" panose="02040503050406030204" pitchFamily="18" charset="0"/>
              </a:rPr>
              <a:t>Em đã nhìn thấy cháy nhà trong thực tế hoặc trên truyền hình chưa?</a:t>
            </a:r>
            <a:endParaRPr lang="en-US" sz="4000" dirty="0">
              <a:solidFill>
                <a:schemeClr val="accent2">
                  <a:lumMod val="50000"/>
                </a:schemeClr>
              </a:solidFill>
              <a:latin typeface="Cambria" panose="02040503050406030204" pitchFamily="18" charset="0"/>
              <a:ea typeface="Cambria" panose="02040503050406030204" pitchFamily="18" charset="0"/>
            </a:endParaRPr>
          </a:p>
        </p:txBody>
      </p:sp>
      <p:sp>
        <p:nvSpPr>
          <p:cNvPr id="4" name="Rectangle 3"/>
          <p:cNvSpPr/>
          <p:nvPr/>
        </p:nvSpPr>
        <p:spPr>
          <a:xfrm>
            <a:off x="1805355" y="2240481"/>
            <a:ext cx="9777046" cy="707886"/>
          </a:xfrm>
          <a:prstGeom prst="rect">
            <a:avLst/>
          </a:prstGeom>
          <a:solidFill>
            <a:schemeClr val="accent2">
              <a:lumMod val="60000"/>
              <a:lumOff val="40000"/>
            </a:schemeClr>
          </a:solidFill>
          <a:ln w="12700">
            <a:solidFill>
              <a:schemeClr val="tx1"/>
            </a:solidFill>
          </a:ln>
        </p:spPr>
        <p:txBody>
          <a:bodyPr wrap="square">
            <a:spAutoFit/>
          </a:bodyPr>
          <a:lstStyle/>
          <a:p>
            <a:r>
              <a:rPr lang="nl-NL" sz="4000" dirty="0">
                <a:latin typeface="Times New Roman" panose="02020603050405020304" pitchFamily="18" charset="0"/>
                <a:ea typeface="Times New Roman" panose="02020603050405020304" pitchFamily="18" charset="0"/>
              </a:rPr>
              <a:t>Theo em, nguyên nhân nào dẫn đến cháy nhà?. </a:t>
            </a:r>
            <a:endParaRPr lang="en-US" sz="4000" dirty="0"/>
          </a:p>
        </p:txBody>
      </p:sp>
      <p:sp>
        <p:nvSpPr>
          <p:cNvPr id="5" name="Rectangle 4"/>
          <p:cNvSpPr/>
          <p:nvPr/>
        </p:nvSpPr>
        <p:spPr>
          <a:xfrm>
            <a:off x="3807553" y="3261807"/>
            <a:ext cx="7482622" cy="1077218"/>
          </a:xfrm>
          <a:prstGeom prst="rect">
            <a:avLst/>
          </a:prstGeom>
          <a:solidFill>
            <a:schemeClr val="bg1"/>
          </a:solidFill>
          <a:ln w="38100">
            <a:solidFill>
              <a:schemeClr val="tx1"/>
            </a:solidFill>
            <a:prstDash val="lgDash"/>
          </a:ln>
        </p:spPr>
        <p:txBody>
          <a:bodyPr wrap="square">
            <a:spAutoFit/>
          </a:bodyPr>
          <a:lstStyle/>
          <a:p>
            <a:pPr algn="just"/>
            <a:r>
              <a:rPr lang="nl-NL" sz="3200" dirty="0">
                <a:latin typeface="Cambria" panose="02040503050406030204" pitchFamily="18" charset="0"/>
                <a:ea typeface="Cambria" panose="02040503050406030204" pitchFamily="18" charset="0"/>
              </a:rPr>
              <a:t>Nguyên nhân: Cháy nhà do đun nấu bằng bếp củi (rơm, rạ), bếp ga, do chập điện,...</a:t>
            </a:r>
            <a:endParaRPr lang="en-US" sz="32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175" b="30501" l="2983" r="34035">
                        <a14:foregroundMark x1="12841" y1="6227" x2="14568" y2="8059"/>
                        <a14:foregroundMark x1="14788" y1="5079" x2="14349" y2="7912"/>
                        <a14:foregroundMark x1="10078" y1="21734" x2="9639" y2="22393"/>
                        <a14:foregroundMark x1="29765" y1="23736" x2="30832" y2="24054"/>
                      </a14:backgroundRemoval>
                    </a14:imgEffect>
                  </a14:imgLayer>
                </a14:imgProps>
              </a:ext>
            </a:extLst>
          </a:blip>
          <a:srcRect r="64453" b="67948"/>
          <a:stretch/>
        </p:blipFill>
        <p:spPr>
          <a:xfrm>
            <a:off x="-84509" y="2345962"/>
            <a:ext cx="3892062" cy="451203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42593" b="69074" l="63177" r="75365">
                        <a14:backgroundMark x1="66823" y1="52870" x2="67344" y2="54444"/>
                        <a14:backgroundMark x1="69740" y1="56019" x2="74740" y2="56667"/>
                      </a14:backgroundRemoval>
                    </a14:imgEffect>
                    <a14:imgEffect>
                      <a14:brightnessContrast contrast="20000"/>
                    </a14:imgEffect>
                  </a14:imgLayer>
                </a14:imgProps>
              </a:ext>
            </a:extLst>
          </a:blip>
          <a:srcRect l="63000" t="42445" r="24417" b="30592"/>
          <a:stretch/>
        </p:blipFill>
        <p:spPr>
          <a:xfrm>
            <a:off x="3941690" y="4555262"/>
            <a:ext cx="2445152" cy="1887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a:stretch>
            <a:fillRect/>
          </a:stretch>
        </p:blipFill>
        <p:spPr>
          <a:xfrm>
            <a:off x="9602888" y="4601981"/>
            <a:ext cx="2244953" cy="1803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stretch>
            <a:fillRect/>
          </a:stretch>
        </p:blipFill>
        <p:spPr>
          <a:xfrm>
            <a:off x="6724371" y="4652464"/>
            <a:ext cx="2325844" cy="1752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61797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48861" y="515815"/>
            <a:ext cx="3259016" cy="1938992"/>
          </a:xfrm>
          <a:prstGeom prst="rect">
            <a:avLst/>
          </a:prstGeom>
          <a:noFill/>
        </p:spPr>
        <p:txBody>
          <a:bodyPr wrap="square" rtlCol="0">
            <a:spAutoFit/>
          </a:bodyPr>
          <a:lstStyle/>
          <a:p>
            <a:pPr algn="ctr"/>
            <a:r>
              <a:rPr lang="en-US" sz="6000" dirty="0">
                <a:solidFill>
                  <a:schemeClr val="bg2">
                    <a:lumMod val="50000"/>
                  </a:schemeClr>
                </a:solidFill>
                <a:latin typeface="#9Slide07 IcielKoni" pitchFamily="2" charset="0"/>
              </a:rPr>
              <a:t>THỰC</a:t>
            </a:r>
          </a:p>
          <a:p>
            <a:pPr algn="ctr"/>
            <a:r>
              <a:rPr lang="en-US" sz="6000" dirty="0">
                <a:solidFill>
                  <a:schemeClr val="bg2">
                    <a:lumMod val="50000"/>
                  </a:schemeClr>
                </a:solidFill>
                <a:latin typeface="#9Slide07 IcielKoni" pitchFamily="2" charset="0"/>
              </a:rPr>
              <a:t>HÀNH</a:t>
            </a:r>
          </a:p>
        </p:txBody>
      </p:sp>
    </p:spTree>
    <p:extLst>
      <p:ext uri="{BB962C8B-B14F-4D97-AF65-F5344CB8AC3E}">
        <p14:creationId xmlns:p14="http://schemas.microsoft.com/office/powerpoint/2010/main" val="18673871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0" y="4191"/>
            <a:ext cx="12167638" cy="6877769"/>
          </a:xfrm>
          <a:prstGeom prst="rect">
            <a:avLst/>
          </a:prstGeom>
        </p:spPr>
      </p:pic>
      <p:sp>
        <p:nvSpPr>
          <p:cNvPr id="37" name="矩形: 圆角 3"/>
          <p:cNvSpPr/>
          <p:nvPr/>
        </p:nvSpPr>
        <p:spPr>
          <a:xfrm>
            <a:off x="164123" y="257908"/>
            <a:ext cx="11742475" cy="6203852"/>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30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6850" y1="18950" x2="54650" y2="24500"/>
                        <a14:foregroundMark x1="50750" y1="15950" x2="53900" y2="21050"/>
                      </a14:backgroundRemoval>
                    </a14:imgEffect>
                  </a14:imgLayer>
                </a14:imgProps>
              </a:ext>
            </a:extLst>
          </a:blip>
          <a:stretch>
            <a:fillRect/>
          </a:stretch>
        </p:blipFill>
        <p:spPr>
          <a:xfrm>
            <a:off x="-840056" y="3459403"/>
            <a:ext cx="3745792" cy="3842794"/>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5060" b="87946" l="1405" r="97268">
                        <a14:foregroundMark x1="6792" y1="16964" x2="16550" y2="19196"/>
                        <a14:foregroundMark x1="14442" y1="26042" x2="14442" y2="26042"/>
                        <a14:foregroundMark x1="4840" y1="17708" x2="6167" y2="21726"/>
                        <a14:foregroundMark x1="4294" y1="17262" x2="3903" y2="19940"/>
                        <a14:foregroundMark x1="41530" y1="31548" x2="58626" y2="28274"/>
                        <a14:foregroundMark x1="67681" y1="34524" x2="87822" y2="55357"/>
                        <a14:foregroundMark x1="46370" y1="78423" x2="74629" y2="76637"/>
                        <a14:foregroundMark x1="43091" y1="69345" x2="49805" y2="73363"/>
                        <a14:foregroundMark x1="40203" y1="75149" x2="59251" y2="79167"/>
                        <a14:foregroundMark x1="33099" y1="82887" x2="70570" y2="83185"/>
                        <a14:foregroundMark x1="18267" y1="84375" x2="28103" y2="83631"/>
                        <a14:foregroundMark x1="12178" y1="46280" x2="16003" y2="41071"/>
                        <a14:foregroundMark x1="28649" y1="36310" x2="34270" y2="56845"/>
                        <a14:foregroundMark x1="11163" y1="37798" x2="9836" y2="48065"/>
                        <a14:foregroundMark x1="9836" y1="37054" x2="9055" y2="53274"/>
                        <a14:foregroundMark x1="82279" y1="13690" x2="93833" y2="16964"/>
                        <a14:foregroundMark x1="31928" y1="76339" x2="30601" y2="83185"/>
                        <a14:foregroundMark x1="31382" y1="85119" x2="75332" y2="85119"/>
                        <a14:foregroundMark x1="90242" y1="20536" x2="92896" y2="47321"/>
                      </a14:backgroundRemoval>
                    </a14:imgEffect>
                    <a14:imgEffect>
                      <a14:saturation sat="400000"/>
                    </a14:imgEffect>
                  </a14:imgLayer>
                </a14:imgProps>
              </a:ext>
            </a:extLst>
          </a:blip>
          <a:srcRect t="6535" r="4358" b="9804"/>
          <a:stretch/>
        </p:blipFill>
        <p:spPr>
          <a:xfrm>
            <a:off x="4502826" y="1875692"/>
            <a:ext cx="7403772" cy="4586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Oval Callout 29"/>
          <p:cNvSpPr/>
          <p:nvPr/>
        </p:nvSpPr>
        <p:spPr>
          <a:xfrm flipH="1">
            <a:off x="229380" y="1624512"/>
            <a:ext cx="4208189" cy="2473875"/>
          </a:xfrm>
          <a:prstGeom prst="wedgeEllipseCallout">
            <a:avLst>
              <a:gd name="adj1" fmla="val 12205"/>
              <a:gd name="adj2" fmla="val 63170"/>
            </a:avLst>
          </a:prstGeom>
          <a:solidFill>
            <a:srgbClr val="FF0066"/>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thế</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sau</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a:blip r:embed="rId8"/>
          <a:stretch>
            <a:fillRect/>
          </a:stretch>
        </p:blipFill>
        <p:spPr>
          <a:xfrm>
            <a:off x="507061" y="249172"/>
            <a:ext cx="8608298" cy="1072989"/>
          </a:xfrm>
          <a:prstGeom prst="rect">
            <a:avLst/>
          </a:prstGeom>
        </p:spPr>
      </p:pic>
    </p:spTree>
    <p:extLst>
      <p:ext uri="{BB962C8B-B14F-4D97-AF65-F5344CB8AC3E}">
        <p14:creationId xmlns:p14="http://schemas.microsoft.com/office/powerpoint/2010/main" val="7817442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750" fill="hold"/>
                                        <p:tgtEl>
                                          <p:spTgt spid="3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0" y="4191"/>
            <a:ext cx="12167638" cy="6877769"/>
          </a:xfrm>
          <a:prstGeom prst="rect">
            <a:avLst/>
          </a:prstGeom>
        </p:spPr>
      </p:pic>
      <p:sp>
        <p:nvSpPr>
          <p:cNvPr id="37" name="矩形: 圆角 3"/>
          <p:cNvSpPr/>
          <p:nvPr/>
        </p:nvSpPr>
        <p:spPr>
          <a:xfrm>
            <a:off x="164123" y="257908"/>
            <a:ext cx="11742475" cy="6203852"/>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93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5060" b="87946" l="1405" r="97268">
                        <a14:foregroundMark x1="6792" y1="16964" x2="16550" y2="19196"/>
                        <a14:foregroundMark x1="14442" y1="26042" x2="14442" y2="26042"/>
                        <a14:foregroundMark x1="4840" y1="17708" x2="6167" y2="21726"/>
                        <a14:foregroundMark x1="4294" y1="17262" x2="3903" y2="19940"/>
                        <a14:foregroundMark x1="41530" y1="31548" x2="58626" y2="28274"/>
                        <a14:foregroundMark x1="67681" y1="34524" x2="87822" y2="55357"/>
                        <a14:foregroundMark x1="46370" y1="78423" x2="74629" y2="76637"/>
                        <a14:foregroundMark x1="43091" y1="69345" x2="49805" y2="73363"/>
                        <a14:foregroundMark x1="40203" y1="75149" x2="59251" y2="79167"/>
                        <a14:foregroundMark x1="33099" y1="82887" x2="70570" y2="83185"/>
                        <a14:foregroundMark x1="18267" y1="84375" x2="28103" y2="83631"/>
                        <a14:foregroundMark x1="12178" y1="46280" x2="16003" y2="41071"/>
                        <a14:foregroundMark x1="28649" y1="36310" x2="34270" y2="56845"/>
                        <a14:foregroundMark x1="11163" y1="37798" x2="9836" y2="48065"/>
                        <a14:foregroundMark x1="9836" y1="37054" x2="9055" y2="53274"/>
                        <a14:foregroundMark x1="82279" y1="13690" x2="93833" y2="16964"/>
                        <a14:foregroundMark x1="31928" y1="76339" x2="30601" y2="83185"/>
                        <a14:foregroundMark x1="31382" y1="85119" x2="75332" y2="85119"/>
                        <a14:foregroundMark x1="90242" y1="20536" x2="92896" y2="47321"/>
                      </a14:backgroundRemoval>
                    </a14:imgEffect>
                    <a14:imgEffect>
                      <a14:saturation sat="400000"/>
                    </a14:imgEffect>
                  </a14:imgLayer>
                </a14:imgProps>
              </a:ext>
            </a:extLst>
          </a:blip>
          <a:srcRect t="6535" r="4358" b="9804"/>
          <a:stretch/>
        </p:blipFill>
        <p:spPr>
          <a:xfrm>
            <a:off x="6882458" y="541515"/>
            <a:ext cx="4710654" cy="2917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19354" y="1294864"/>
            <a:ext cx="584961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lumMod val="95000"/>
                    <a:lumOff val="5000"/>
                  </a:schemeClr>
                </a:solidFill>
                <a:latin typeface="Cambria" panose="02040503050406030204" pitchFamily="18" charset="0"/>
                <a:ea typeface="Cambria" panose="02040503050406030204" pitchFamily="18" charset="0"/>
              </a:rPr>
              <a:t>Khi</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gặp</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sự</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cố</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khí</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ga</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rò</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rỉ</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chúng</a:t>
            </a:r>
            <a:r>
              <a:rPr lang="en-US" sz="4000" dirty="0">
                <a:solidFill>
                  <a:schemeClr val="tx1">
                    <a:lumMod val="95000"/>
                    <a:lumOff val="5000"/>
                  </a:schemeClr>
                </a:solidFill>
                <a:latin typeface="Cambria" panose="02040503050406030204" pitchFamily="18" charset="0"/>
                <a:ea typeface="Cambria" panose="02040503050406030204" pitchFamily="18" charset="0"/>
              </a:rPr>
              <a:t> ta </a:t>
            </a:r>
            <a:r>
              <a:rPr lang="en-US" sz="4000" dirty="0" err="1">
                <a:solidFill>
                  <a:schemeClr val="tx1">
                    <a:lumMod val="95000"/>
                    <a:lumOff val="5000"/>
                  </a:schemeClr>
                </a:solidFill>
                <a:latin typeface="Cambria" panose="02040503050406030204" pitchFamily="18" charset="0"/>
                <a:ea typeface="Cambria" panose="02040503050406030204" pitchFamily="18" charset="0"/>
              </a:rPr>
              <a:t>có</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thể</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áp</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dụng</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một</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số</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cách</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sau</a:t>
            </a:r>
            <a:r>
              <a:rPr lang="en-US" sz="4000" dirty="0">
                <a:solidFill>
                  <a:schemeClr val="tx1">
                    <a:lumMod val="95000"/>
                    <a:lumOff val="5000"/>
                  </a:schemeClr>
                </a:solidFill>
                <a:latin typeface="Cambria" panose="02040503050406030204" pitchFamily="18" charset="0"/>
                <a:ea typeface="Cambria" panose="02040503050406030204" pitchFamily="18" charset="0"/>
              </a:rPr>
              <a:t> </a:t>
            </a:r>
            <a:r>
              <a:rPr lang="en-US" sz="4000" dirty="0" err="1">
                <a:solidFill>
                  <a:schemeClr val="tx1">
                    <a:lumMod val="95000"/>
                    <a:lumOff val="5000"/>
                  </a:schemeClr>
                </a:solidFill>
                <a:latin typeface="Cambria" panose="02040503050406030204" pitchFamily="18" charset="0"/>
                <a:ea typeface="Cambria" panose="02040503050406030204" pitchFamily="18" charset="0"/>
              </a:rPr>
              <a:t>đây</a:t>
            </a:r>
            <a:r>
              <a:rPr lang="en-US" sz="4000" dirty="0">
                <a:solidFill>
                  <a:schemeClr val="tx1">
                    <a:lumMod val="95000"/>
                    <a:lumOff val="5000"/>
                  </a:schemeClr>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2068876" y="3912819"/>
            <a:ext cx="9000191" cy="2308324"/>
          </a:xfrm>
          <a:prstGeom prst="rect">
            <a:avLst/>
          </a:prstGeom>
        </p:spPr>
        <p:txBody>
          <a:bodyPr wrap="square">
            <a:spAutoFit/>
          </a:bodyPr>
          <a:lstStyle/>
          <a:p>
            <a:pPr algn="just"/>
            <a:r>
              <a:rPr lang="vi-VN" sz="3600" dirty="0">
                <a:solidFill>
                  <a:srgbClr val="C00000"/>
                </a:solidFill>
                <a:latin typeface="Cambria" panose="02040503050406030204" pitchFamily="18" charset="0"/>
                <a:ea typeface="Cambria" panose="02040503050406030204" pitchFamily="18" charset="0"/>
              </a:rPr>
              <a:t>+ Bỏ chạy ra ngoài, tìm sự trợ giúp.</a:t>
            </a:r>
          </a:p>
          <a:p>
            <a:pPr algn="just"/>
            <a:r>
              <a:rPr lang="vi-VN" sz="3600" dirty="0">
                <a:solidFill>
                  <a:srgbClr val="C00000"/>
                </a:solidFill>
                <a:latin typeface="Cambria" panose="02040503050406030204" pitchFamily="18" charset="0"/>
                <a:ea typeface="Cambria" panose="02040503050406030204" pitchFamily="18" charset="0"/>
              </a:rPr>
              <a:t>+ Khóa bình ga, mở cửa sổ cho thoáng phòng bếp rồi báo cho người lớn vì </a:t>
            </a:r>
            <a:r>
              <a:rPr lang="en-US" sz="3600" dirty="0" err="1">
                <a:solidFill>
                  <a:srgbClr val="C00000"/>
                </a:solidFill>
                <a:latin typeface="Cambria" panose="02040503050406030204" pitchFamily="18" charset="0"/>
                <a:ea typeface="Cambria" panose="02040503050406030204" pitchFamily="18" charset="0"/>
              </a:rPr>
              <a:t>chúng</a:t>
            </a:r>
            <a:r>
              <a:rPr lang="en-US" sz="3600" dirty="0">
                <a:solidFill>
                  <a:srgbClr val="C00000"/>
                </a:solidFill>
                <a:latin typeface="Cambria" panose="02040503050406030204" pitchFamily="18" charset="0"/>
                <a:ea typeface="Cambria" panose="02040503050406030204" pitchFamily="18" charset="0"/>
              </a:rPr>
              <a:t> ta</a:t>
            </a:r>
            <a:r>
              <a:rPr lang="vi-VN" sz="3600" dirty="0">
                <a:solidFill>
                  <a:srgbClr val="C00000"/>
                </a:solidFill>
                <a:latin typeface="Cambria" panose="02040503050406030204" pitchFamily="18" charset="0"/>
                <a:ea typeface="Cambria" panose="02040503050406030204" pitchFamily="18" charset="0"/>
              </a:rPr>
              <a:t> đã được học cách xử lí khi bếp ga có mùi ga</a:t>
            </a:r>
            <a:r>
              <a:rPr lang="en-US" sz="3600" dirty="0">
                <a:solidFill>
                  <a:srgbClr val="C00000"/>
                </a:solidFill>
                <a:latin typeface="Cambria" panose="02040503050406030204" pitchFamily="18" charset="0"/>
                <a:ea typeface="Cambria" panose="02040503050406030204" pitchFamily="18" charset="0"/>
              </a:rPr>
              <a:t>.</a:t>
            </a:r>
            <a:endParaRPr lang="vi-VN" sz="3600" dirty="0">
              <a:solidFill>
                <a:srgbClr val="C0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stretch>
            <a:fillRect/>
          </a:stretch>
        </p:blipFill>
        <p:spPr>
          <a:xfrm>
            <a:off x="460763" y="338132"/>
            <a:ext cx="8608298" cy="1072989"/>
          </a:xfrm>
          <a:prstGeom prst="rect">
            <a:avLst/>
          </a:prstGeom>
        </p:spPr>
      </p:pic>
    </p:spTree>
    <p:extLst>
      <p:ext uri="{BB962C8B-B14F-4D97-AF65-F5344CB8AC3E}">
        <p14:creationId xmlns:p14="http://schemas.microsoft.com/office/powerpoint/2010/main" val="11583636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0" y="4191"/>
            <a:ext cx="12167638" cy="6877769"/>
          </a:xfrm>
          <a:prstGeom prst="rect">
            <a:avLst/>
          </a:prstGeom>
        </p:spPr>
      </p:pic>
      <p:sp>
        <p:nvSpPr>
          <p:cNvPr id="37" name="矩形: 圆角 3"/>
          <p:cNvSpPr/>
          <p:nvPr/>
        </p:nvSpPr>
        <p:spPr>
          <a:xfrm>
            <a:off x="324198" y="506874"/>
            <a:ext cx="11582400" cy="5954886"/>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93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89563" y="2016369"/>
            <a:ext cx="3219954" cy="5075691"/>
          </a:xfrm>
          <a:prstGeom prst="rect">
            <a:avLst/>
          </a:prstGeom>
        </p:spPr>
      </p:pic>
      <p:sp>
        <p:nvSpPr>
          <p:cNvPr id="2" name="Rectangle 1"/>
          <p:cNvSpPr/>
          <p:nvPr/>
        </p:nvSpPr>
        <p:spPr>
          <a:xfrm>
            <a:off x="1127333" y="806003"/>
            <a:ext cx="7600131" cy="5632311"/>
          </a:xfrm>
          <a:prstGeom prst="rect">
            <a:avLst/>
          </a:prstGeom>
          <a:noFill/>
        </p:spPr>
        <p:txBody>
          <a:bodyPr wrap="square">
            <a:spAutoFit/>
          </a:bodyPr>
          <a:lstStyle/>
          <a:p>
            <a:pPr algn="just"/>
            <a:r>
              <a:rPr lang="nl-NL" sz="4000" dirty="0">
                <a:latin typeface="Cambria" panose="02040503050406030204" pitchFamily="18" charset="0"/>
                <a:ea typeface="Cambria" panose="02040503050406030204" pitchFamily="18" charset="0"/>
              </a:rPr>
              <a:t>Khi bếp ga có mùi ga, nguyên nhân có thể do hở dây dẫn ga hoặc người nấu bếp chưa tắt hẳn bếp. Gặp tình huống này chúng ta bình tĩnh khóa bình ga lại rồi mở các cửa phòng bếp, lấy quạt tay quạt khí ga ra bên ngoài. Tuyệt đối không được bật quạt điện, bóng điện khi ở khu vực bếp có mùi ga.</a:t>
            </a:r>
            <a:endParaRPr lang="en-US" sz="40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5"/>
          <a:stretch>
            <a:fillRect/>
          </a:stretch>
        </p:blipFill>
        <p:spPr>
          <a:xfrm>
            <a:off x="8889563" y="387566"/>
            <a:ext cx="3261643" cy="2517866"/>
          </a:xfrm>
          <a:prstGeom prst="rect">
            <a:avLst/>
          </a:prstGeom>
        </p:spPr>
      </p:pic>
    </p:spTree>
    <p:extLst>
      <p:ext uri="{BB962C8B-B14F-4D97-AF65-F5344CB8AC3E}">
        <p14:creationId xmlns:p14="http://schemas.microsoft.com/office/powerpoint/2010/main" val="41647601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E984945-33DF-44C9-A010-F64D3C304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44" y="-6246"/>
            <a:ext cx="4972865" cy="4972865"/>
          </a:xfrm>
          <a:prstGeom prst="rect">
            <a:avLst/>
          </a:prstGeom>
        </p:spPr>
      </p:pic>
      <p:pic>
        <p:nvPicPr>
          <p:cNvPr id="11" name="图片 10">
            <a:extLst>
              <a:ext uri="{FF2B5EF4-FFF2-40B4-BE49-F238E27FC236}">
                <a16:creationId xmlns:a16="http://schemas.microsoft.com/office/drawing/2014/main" id="{EA8A8486-9777-4F53-A097-22B2F4F16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979" y="4514698"/>
            <a:ext cx="3595312" cy="2374263"/>
          </a:xfrm>
          <a:prstGeom prst="rect">
            <a:avLst/>
          </a:prstGeom>
        </p:spPr>
      </p:pic>
      <p:pic>
        <p:nvPicPr>
          <p:cNvPr id="19" name="Picture 18"/>
          <p:cNvPicPr>
            <a:picLocks noChangeAspect="1"/>
          </p:cNvPicPr>
          <p:nvPr/>
        </p:nvPicPr>
        <p:blipFill rotWithShape="1">
          <a:blip r:embed="rId5"/>
          <a:srcRect l="945"/>
          <a:stretch/>
        </p:blipFill>
        <p:spPr>
          <a:xfrm>
            <a:off x="23446" y="-50176"/>
            <a:ext cx="12168554" cy="6880668"/>
          </a:xfrm>
          <a:prstGeom prst="rect">
            <a:avLst/>
          </a:prstGeom>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31800" l="29" r="34286">
                        <a14:foregroundMark x1="11200" y1="6067" x2="14686" y2="5889"/>
                        <a14:foregroundMark x1="28200" y1="23689" x2="30800" y2="23689"/>
                      </a14:backgroundRemoval>
                    </a14:imgEffect>
                  </a14:imgLayer>
                </a14:imgProps>
              </a:ext>
            </a:extLst>
          </a:blip>
          <a:srcRect l="-1" t="2136" r="64861" b="67730"/>
          <a:stretch/>
        </p:blipFill>
        <p:spPr>
          <a:xfrm>
            <a:off x="-82880" y="2381301"/>
            <a:ext cx="3529466" cy="4561723"/>
          </a:xfrm>
          <a:prstGeom prst="rect">
            <a:avLst/>
          </a:prstGeom>
        </p:spPr>
      </p:pic>
      <p:sp>
        <p:nvSpPr>
          <p:cNvPr id="3" name="Rounded Rectangle 2"/>
          <p:cNvSpPr/>
          <p:nvPr/>
        </p:nvSpPr>
        <p:spPr>
          <a:xfrm>
            <a:off x="3165231" y="1981717"/>
            <a:ext cx="8839200" cy="4726674"/>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53752" y="2769170"/>
            <a:ext cx="7399705" cy="4394897"/>
            <a:chOff x="6690217" y="2719739"/>
            <a:chExt cx="7399705" cy="4394897"/>
          </a:xfrm>
        </p:grpSpPr>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Lst>
            </a:blip>
            <a:stretch>
              <a:fillRect/>
            </a:stretch>
          </p:blipFill>
          <p:spPr>
            <a:xfrm>
              <a:off x="6690217" y="3584703"/>
              <a:ext cx="7399705" cy="3529933"/>
            </a:xfrm>
            <a:prstGeom prst="rect">
              <a:avLst/>
            </a:prstGeom>
          </p:spPr>
        </p:pic>
        <p:sp>
          <p:nvSpPr>
            <p:cNvPr id="12" name="Rounded Rectangular Callout 11"/>
            <p:cNvSpPr/>
            <p:nvPr/>
          </p:nvSpPr>
          <p:spPr>
            <a:xfrm flipH="1">
              <a:off x="8913832" y="2719739"/>
              <a:ext cx="3090599" cy="1264991"/>
            </a:xfrm>
            <a:prstGeom prst="wedgeRoundRectCallout">
              <a:avLst>
                <a:gd name="adj1" fmla="val -25840"/>
                <a:gd name="adj2" fmla="val 80251"/>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Bình</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xịt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côn</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trùng</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không</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để</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gần</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vì</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dễ</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gây</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cháy</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bố</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nhỉ</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6873426" y="1981718"/>
            <a:ext cx="5179105" cy="5092762"/>
            <a:chOff x="6873426" y="1981718"/>
            <a:chExt cx="5179105" cy="5092762"/>
          </a:xfrm>
        </p:grpSpPr>
        <p:pic>
          <p:nvPicPr>
            <p:cNvPr id="5" name="Picture 4"/>
            <p:cNvPicPr>
              <a:picLocks noChangeAspect="1"/>
            </p:cNvPicPr>
            <p:nvPr/>
          </p:nvPicPr>
          <p:blipFill rotWithShape="1">
            <a:blip r:embed="rId10">
              <a:extLst>
                <a:ext uri="{BEBA8EAE-BF5A-486C-A8C5-ECC9F3942E4B}">
                  <a14:imgProps xmlns:a14="http://schemas.microsoft.com/office/drawing/2010/main">
                    <a14:imgLayer r:embed="rId11">
                      <a14:imgEffect>
                        <a14:backgroundRemoval t="34013" b="82132" l="16109" r="71339">
                          <a14:foregroundMark x1="48013" y1="51724" x2="37971" y2="51332"/>
                          <a14:foregroundMark x1="45188" y1="66379" x2="37448" y2="79154"/>
                          <a14:foregroundMark x1="59623" y1="57915" x2="53138" y2="54859"/>
                          <a14:foregroundMark x1="49268" y1="64498" x2="43410" y2="79937"/>
                          <a14:foregroundMark x1="42364" y1="80486" x2="29498" y2="79702"/>
                          <a14:foregroundMark x1="42573" y1="80643" x2="28452" y2="81426"/>
                          <a14:foregroundMark x1="36192" y1="81034" x2="42573" y2="81818"/>
                          <a14:foregroundMark x1="47699" y1="46552" x2="36402" y2="48668"/>
                          <a14:foregroundMark x1="50105" y1="56191" x2="37971" y2="53292"/>
                          <a14:foregroundMark x1="49059" y1="61755" x2="43619" y2="59091"/>
                          <a14:foregroundMark x1="44351" y1="75627" x2="38703" y2="75470"/>
                          <a14:foregroundMark x1="22490" y1="43260" x2="20188" y2="44436"/>
                          <a14:foregroundMark x1="21967" y1="45376" x2="19142" y2="46160"/>
                          <a14:foregroundMark x1="19665" y1="47649" x2="19665" y2="47492"/>
                          <a14:foregroundMark x1="26360" y1="80643" x2="18096" y2="81270"/>
                          <a14:foregroundMark x1="43096" y1="72179" x2="43933" y2="74530"/>
                          <a14:foregroundMark x1="29184" y1="81661" x2="20921" y2="81661"/>
                          <a14:foregroundMark x1="25314" y1="61991" x2="20397" y2="60972"/>
                          <a14:foregroundMark x1="25314" y1="58072" x2="19874" y2="57132"/>
                          <a14:foregroundMark x1="21234" y1="43809" x2="18410" y2="44044"/>
                          <a14:foregroundMark x1="20921" y1="44592" x2="18933" y2="46317"/>
                          <a14:foregroundMark x1="22699" y1="46552" x2="19351" y2="47649"/>
                          <a14:foregroundMark x1="20397" y1="42633" x2="19665" y2="48433"/>
                        </a14:backgroundRemoval>
                      </a14:imgEffect>
                    </a14:imgLayer>
                  </a14:imgProps>
                </a:ext>
              </a:extLst>
            </a:blip>
            <a:srcRect l="13502" t="32060" r="22127" b="18895"/>
            <a:stretch/>
          </p:blipFill>
          <p:spPr>
            <a:xfrm rot="16200000">
              <a:off x="6916598" y="1938546"/>
              <a:ext cx="5092762" cy="5179105"/>
            </a:xfrm>
            <a:prstGeom prst="rect">
              <a:avLst/>
            </a:prstGeom>
          </p:spPr>
        </p:pic>
        <p:sp>
          <p:nvSpPr>
            <p:cNvPr id="15" name="Rounded Rectangular Callout 14"/>
            <p:cNvSpPr/>
            <p:nvPr/>
          </p:nvSpPr>
          <p:spPr>
            <a:xfrm flipH="1">
              <a:off x="9547356" y="2219992"/>
              <a:ext cx="1774759" cy="611023"/>
            </a:xfrm>
            <a:prstGeom prst="wedgeRoundRectCallout">
              <a:avLst>
                <a:gd name="adj1" fmla="val 38893"/>
                <a:gd name="adj2" fmla="val 130134"/>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rồi</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sp>
          <p:nvSpPr>
            <p:cNvPr id="22" name="Rounded Rectangular Callout 21"/>
            <p:cNvSpPr/>
            <p:nvPr/>
          </p:nvSpPr>
          <p:spPr>
            <a:xfrm flipH="1">
              <a:off x="7277135" y="2844254"/>
              <a:ext cx="1774759" cy="731411"/>
            </a:xfrm>
            <a:prstGeom prst="wedgeRoundRectCallout">
              <a:avLst>
                <a:gd name="adj1" fmla="val 4545"/>
                <a:gd name="adj2" fmla="val 145483"/>
                <a:gd name="adj3" fmla="val 16667"/>
              </a:avLst>
            </a:pr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Mẹ</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đã</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tắt</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bếp</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chemeClr val="bg2">
                      <a:lumMod val="10000"/>
                    </a:schemeClr>
                  </a:solidFill>
                  <a:effectLst/>
                  <a:uLnTx/>
                  <a:uFillTx/>
                  <a:latin typeface="Cambria" panose="02040503050406030204" pitchFamily="18" charset="0"/>
                  <a:ea typeface="Cambria" panose="02040503050406030204" pitchFamily="18" charset="0"/>
                  <a:cs typeface="+mn-cs"/>
                </a:rPr>
                <a:t>chưa</a:t>
              </a:r>
              <a:r>
                <a:rPr kumimoji="0" lang="en-US" sz="2400" b="0" i="1" u="none" strike="noStrike" kern="1200" cap="none" spc="0" normalizeH="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rPr>
                <a:t> ạ?</a:t>
              </a:r>
              <a:endParaRPr kumimoji="0" lang="en-US" sz="2400" b="0" i="1"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p:txBody>
        </p:sp>
      </p:grpSp>
      <p:pic>
        <p:nvPicPr>
          <p:cNvPr id="7" name="Picture 6"/>
          <p:cNvPicPr>
            <a:picLocks noChangeAspect="1"/>
          </p:cNvPicPr>
          <p:nvPr/>
        </p:nvPicPr>
        <p:blipFill>
          <a:blip r:embed="rId12"/>
          <a:stretch>
            <a:fillRect/>
          </a:stretch>
        </p:blipFill>
        <p:spPr>
          <a:xfrm>
            <a:off x="237197" y="244205"/>
            <a:ext cx="8888738" cy="1682642"/>
          </a:xfrm>
          <a:prstGeom prst="rect">
            <a:avLst/>
          </a:prstGeom>
        </p:spPr>
      </p:pic>
    </p:spTree>
    <p:custDataLst>
      <p:tags r:id="rId1"/>
    </p:custDataLst>
    <p:extLst>
      <p:ext uri="{BB962C8B-B14F-4D97-AF65-F5344CB8AC3E}">
        <p14:creationId xmlns:p14="http://schemas.microsoft.com/office/powerpoint/2010/main" val="530949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09466752"/>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76">
      <a:dk1>
        <a:sysClr val="windowText" lastClr="000000"/>
      </a:dk1>
      <a:lt1>
        <a:sysClr val="window" lastClr="FFFFFF"/>
      </a:lt1>
      <a:dk2>
        <a:srgbClr val="44546A"/>
      </a:dk2>
      <a:lt2>
        <a:srgbClr val="E7E6E6"/>
      </a:lt2>
      <a:accent1>
        <a:srgbClr val="319C28"/>
      </a:accent1>
      <a:accent2>
        <a:srgbClr val="319C28"/>
      </a:accent2>
      <a:accent3>
        <a:srgbClr val="319C28"/>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76">
      <a:dk1>
        <a:sysClr val="windowText" lastClr="000000"/>
      </a:dk1>
      <a:lt1>
        <a:sysClr val="window" lastClr="FFFFFF"/>
      </a:lt1>
      <a:dk2>
        <a:srgbClr val="44546A"/>
      </a:dk2>
      <a:lt2>
        <a:srgbClr val="E7E6E6"/>
      </a:lt2>
      <a:accent1>
        <a:srgbClr val="319C28"/>
      </a:accent1>
      <a:accent2>
        <a:srgbClr val="319C28"/>
      </a:accent2>
      <a:accent3>
        <a:srgbClr val="319C28"/>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895</Words>
  <Application>Microsoft Office PowerPoint</Application>
  <PresentationFormat>Widescreen</PresentationFormat>
  <Paragraphs>77</Paragraphs>
  <Slides>20</Slides>
  <Notes>10</Notes>
  <HiddenSlides>0</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20</vt:i4>
      </vt:variant>
    </vt:vector>
  </HeadingPairs>
  <TitlesOfParts>
    <vt:vector size="44" baseType="lpstr">
      <vt:lpstr>等线</vt:lpstr>
      <vt:lpstr>#9Slide03 AmpleSoft Bold</vt:lpstr>
      <vt:lpstr>#9Slide05 Angelline</vt:lpstr>
      <vt:lpstr>#9Slide05 Dear Saturday</vt:lpstr>
      <vt:lpstr>#9Slide05 FS Blonde Script</vt:lpstr>
      <vt:lpstr>#9Slide05 SVNKitten</vt:lpstr>
      <vt:lpstr>#9Slide05 ViceroyJF</vt:lpstr>
      <vt:lpstr>#9Slide07 Altus</vt:lpstr>
      <vt:lpstr>#9Slide07 HoneyCream</vt:lpstr>
      <vt:lpstr>#9Slide07 IcielKoni</vt:lpstr>
      <vt:lpstr>Arial</vt:lpstr>
      <vt:lpstr>Calibri</vt:lpstr>
      <vt:lpstr>Cambria</vt:lpstr>
      <vt:lpstr>DFPOP1-W9</vt:lpstr>
      <vt:lpstr>SVN-Newton</vt:lpstr>
      <vt:lpstr>Times New Roman</vt:lpstr>
      <vt:lpstr>UTM Diana</vt:lpstr>
      <vt:lpstr>字魂70号-灵悦黑体</vt:lpstr>
      <vt:lpstr>思源黑体 CN Bold</vt:lpstr>
      <vt:lpstr>Office Theme</vt:lpstr>
      <vt:lpstr>Office 主题</vt:lpstr>
      <vt:lpstr>1_Office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YEN</cp:lastModifiedBy>
  <cp:revision>28</cp:revision>
  <dcterms:created xsi:type="dcterms:W3CDTF">2022-07-12T04:27:58Z</dcterms:created>
  <dcterms:modified xsi:type="dcterms:W3CDTF">2025-09-24T16:39:23Z</dcterms:modified>
</cp:coreProperties>
</file>