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63" r:id="rId8"/>
    <p:sldId id="264" r:id="rId9"/>
    <p:sldId id="283" r:id="rId10"/>
    <p:sldId id="266" r:id="rId11"/>
    <p:sldId id="284" r:id="rId12"/>
    <p:sldId id="268" r:id="rId13"/>
    <p:sldId id="269" r:id="rId14"/>
    <p:sldId id="285" r:id="rId15"/>
    <p:sldId id="270" r:id="rId16"/>
    <p:sldId id="271" r:id="rId17"/>
    <p:sldId id="272" r:id="rId18"/>
    <p:sldId id="273" r:id="rId19"/>
    <p:sldId id="275" r:id="rId20"/>
    <p:sldId id="286" r:id="rId21"/>
    <p:sldId id="287" r:id="rId22"/>
    <p:sldId id="277" r:id="rId23"/>
    <p:sldId id="288" r:id="rId24"/>
    <p:sldId id="289" r:id="rId25"/>
    <p:sldId id="278" r:id="rId26"/>
    <p:sldId id="280" r:id="rId27"/>
    <p:sldId id="281" r:id="rId28"/>
    <p:sldId id="282" r:id="rId29"/>
  </p:sldIdLst>
  <p:sldSz cx="12192000" cy="6858000"/>
  <p:notesSz cx="6858000" cy="9144000"/>
  <p:embeddedFontLst>
    <p:embeddedFont>
      <p:font typeface="#9Slide07 IcielBC Cubano Normal" panose="00000500000000000000" pitchFamily="2" charset="0"/>
      <p:regular r:id="rId30"/>
    </p:embeddedFont>
    <p:embeddedFont>
      <p:font typeface="#9Slide07 IcielPony" panose="02000000000000000000" pitchFamily="2" charset="0"/>
      <p:regular r:id="rId31"/>
    </p:embeddedFont>
    <p:embeddedFont>
      <p:font typeface="Cambria" panose="02040503050406030204" pitchFamily="18" charset="0"/>
      <p:regular r:id="rId32"/>
      <p:bold r:id="rId33"/>
      <p:italic r:id="rId34"/>
      <p:boldItalic r:id="rId35"/>
    </p:embeddedFont>
    <p:embeddedFont>
      <p:font typeface="UVF Funkydori" panose="02000503000000020003" pitchFamily="2" charset="0"/>
      <p:regular r:id="rId36"/>
    </p:embeddedFont>
    <p:embeddedFont>
      <p:font typeface="SVN-Poky's" panose="020B0606040200020203" pitchFamily="34" charset="0"/>
      <p:regular r:id="rId37"/>
    </p:embeddedFont>
    <p:embeddedFont>
      <p:font typeface="#9Slide07 HoneyCream" pitchFamily="2" charset="0"/>
      <p:regular r:id="rId38"/>
    </p:embeddedFont>
    <p:embeddedFont>
      <p:font typeface="UTM Avo" panose="02040603050506020204" pitchFamily="18" charset="0"/>
      <p:regular r:id="rId39"/>
      <p:bold r:id="rId40"/>
      <p:italic r:id="rId41"/>
      <p:boldItalic r:id="rId42"/>
    </p:embeddedFont>
    <p:embeddedFont>
      <p:font typeface="#9Slide05 Bodega Script" pitchFamily="2" charset="0"/>
      <p:regular r:id="rId43"/>
    </p:embeddedFont>
    <p:embeddedFont>
      <p:font typeface="SVN-Dancing Script"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83"/>
    <a:srgbClr val="C91C1E"/>
    <a:srgbClr val="B9B93A"/>
    <a:srgbClr val="AEC92E"/>
    <a:srgbClr val="D83356"/>
    <a:srgbClr val="F0A637"/>
    <a:srgbClr val="6E2F8B"/>
    <a:srgbClr val="AC1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4" d="100"/>
          <a:sy n="84" d="100"/>
        </p:scale>
        <p:origin x="5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10"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2"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8"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29"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30"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31"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2178581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EA407-2D78-4FF9-B479-3D2635030D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B5A92A-A005-45BB-B5BB-0B69C7A6AB9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8AD563-C5FC-4E54-B313-D101D6EA0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8528015-4D20-4034-BABD-F2CB296D2FA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0D0FC-FD41-4A0B-ADCB-E4EA1C5111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191527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83F56-DECE-45C0-B990-CFE115F58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F44E1-E511-41A5-9A2D-9958BDCDF1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348DB-4FC2-4CFF-A5D2-751AA94DA47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31522-33AB-45D8-A1D5-590F7DA4FF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AA3AEC-B872-4C50-A893-27D3469B51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985876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17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70737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20672398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DA9EE8-2983-447C-8D49-84AA6FB4AB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560729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0C57C-4F0E-45A6-9A0C-56497F275A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A52974E-B1F8-4CEE-AFF3-0D67526D484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EE303B-EE21-46C7-894C-FA204F0E77B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396C25-57B3-494E-A516-21C203384F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7C87078-12D6-4123-89AE-0C3A9A7FE2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581D71B-2482-4763-8B39-CB23177CA9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96257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BC2529-18C9-4ABE-BADC-A1B13F6035A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87BC0CD-86B7-4C08-94E9-7023089A0A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1C2BCF-5630-4BE5-899F-17362FD01A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816678-632B-46DB-8AEE-E3189D12A89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D2DF3-0FA0-4873-92FA-E7886F15B5A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1E6921A-4B5B-48A1-BEAB-8E83C13370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38F3063-5F57-49A0-A5CA-9E439DB2AA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E79047C-4C29-4899-92D4-E450871634F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212936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E6DDE-3D74-4708-BF62-AE7E7D5815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811CFF-E646-4E5B-9AA0-A7694BC8C8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32370D2-09D1-4F03-B549-4AFBDE979D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369CB0-1112-4320-A804-03CB7A976F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35502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19050" y="0"/>
            <a:ext cx="12192000" cy="6858000"/>
          </a:xfrm>
          <a:prstGeom prst="rect">
            <a:avLst/>
          </a:prstGeom>
        </p:spPr>
      </p:pic>
      <p:pic>
        <p:nvPicPr>
          <p:cNvPr id="7"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4317206"/>
            <a:ext cx="3401891" cy="3238500"/>
          </a:xfrm>
          <a:prstGeom prst="rect">
            <a:avLst/>
          </a:prstGeom>
        </p:spPr>
      </p:pic>
      <p:pic>
        <p:nvPicPr>
          <p:cNvPr id="8"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5057775"/>
            <a:ext cx="5912737" cy="2000250"/>
          </a:xfrm>
          <a:prstGeom prst="rect">
            <a:avLst/>
          </a:prstGeom>
        </p:spPr>
      </p:pic>
      <p:sp>
        <p:nvSpPr>
          <p:cNvPr id="6" name="矩形 5">
            <a:extLst>
              <a:ext uri="{FF2B5EF4-FFF2-40B4-BE49-F238E27FC236}">
                <a16:creationId xmlns:a16="http://schemas.microsoft.com/office/drawing/2014/main" id="{0B903FBE-72B8-4BCB-9D4D-779C7FF529A3}"/>
              </a:ext>
            </a:extLst>
          </p:cNvPr>
          <p:cNvSpPr/>
          <p:nvPr userDrawn="1"/>
        </p:nvSpPr>
        <p:spPr>
          <a:xfrm>
            <a:off x="257175" y="200025"/>
            <a:ext cx="11758613" cy="629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7423577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C4D47-941B-464F-A3E1-68B2B788B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55CC96-C756-48F0-A78E-F87040956E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DC942D-B1C8-4BCD-912C-BFB54B2BF2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24F375-3A93-43B6-A466-F2BC7C46D8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9B32E55-3B65-451A-AC5F-B08A5BD5563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E00F9C8-2D74-4441-8395-E15DC61EF3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766881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D4FDD-8F34-4E11-B5A5-F43352A5DA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13FB3A-B58C-49A5-9B16-5221BEFBD0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902EB7E-2F67-4EB0-B817-A2717B31CA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63DEE3-FFEF-4E15-80F3-B10075D7FEF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2023/4/23</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97B23E-5D84-4387-A0EA-0C121DDE2E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8B13CE7-FD01-47FC-9C2F-4302A5B3098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766117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749964" y="6689558"/>
            <a:ext cx="1016951" cy="1049281"/>
          </a:xfrm>
          <a:prstGeom prst="rect">
            <a:avLst/>
          </a:prstGeom>
        </p:spPr>
      </p:pic>
      <p:pic>
        <p:nvPicPr>
          <p:cNvPr id="3" name="Picture 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907131" y="-1716506"/>
            <a:ext cx="1016951" cy="1049281"/>
          </a:xfrm>
          <a:prstGeom prst="rect">
            <a:avLst/>
          </a:prstGeom>
        </p:spPr>
      </p:pic>
      <p:sp>
        <p:nvSpPr>
          <p:cNvPr id="4" name="Rectangle 3"/>
          <p:cNvSpPr/>
          <p:nvPr userDrawn="1"/>
        </p:nvSpPr>
        <p:spPr>
          <a:xfrm>
            <a:off x="10821112" y="6416478"/>
            <a:ext cx="1370888" cy="369332"/>
          </a:xfrm>
          <a:prstGeom prst="rect">
            <a:avLst/>
          </a:prstGeom>
        </p:spPr>
        <p:txBody>
          <a:bodyPr wrap="none">
            <a:spAutoFit/>
          </a:bodyPr>
          <a:lstStyle/>
          <a:p>
            <a:r>
              <a:rPr kumimoji="0" lang="en-US" sz="1800" b="0" i="0" u="none" strike="noStrike" kern="1200" cap="none" spc="0" normalizeH="0" baseline="0" noProof="0" smtClean="0">
                <a:ln>
                  <a:noFill/>
                </a:ln>
                <a:solidFill>
                  <a:schemeClr val="accent6"/>
                </a:solidFill>
                <a:effectLst/>
                <a:uLnTx/>
                <a:uFillTx/>
                <a:latin typeface="#9Slide07 HoneyCream" pitchFamily="2" charset="0"/>
                <a:ea typeface="+mn-ea"/>
                <a:cs typeface="+mn-cs"/>
              </a:rPr>
              <a:t>By: Măng Non </a:t>
            </a:r>
            <a:endParaRPr lang="en-GB">
              <a:solidFill>
                <a:schemeClr val="accent6"/>
              </a:solidFill>
            </a:endParaRPr>
          </a:p>
        </p:txBody>
      </p:sp>
    </p:spTree>
    <p:extLst>
      <p:ext uri="{BB962C8B-B14F-4D97-AF65-F5344CB8AC3E}">
        <p14:creationId xmlns:p14="http://schemas.microsoft.com/office/powerpoint/2010/main" val="447507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sp>
        <p:nvSpPr>
          <p:cNvPr id="8" name="TextBox 7"/>
          <p:cNvSpPr txBox="1"/>
          <p:nvPr/>
        </p:nvSpPr>
        <p:spPr>
          <a:xfrm>
            <a:off x="4641027" y="3658417"/>
            <a:ext cx="2963882" cy="1015663"/>
          </a:xfrm>
          <a:prstGeom prst="rect">
            <a:avLst/>
          </a:prstGeom>
          <a:noFill/>
        </p:spPr>
        <p:txBody>
          <a:bodyPr wrap="square" rtlCol="0">
            <a:spAutoFit/>
          </a:bodyPr>
          <a:lstStyle/>
          <a:p>
            <a:r>
              <a:rPr lang="en-GB" sz="6000" dirty="0" err="1" smtClean="0">
                <a:latin typeface="UVF Funkydori" panose="02000503000000020003" pitchFamily="2" charset="0"/>
              </a:rPr>
              <a:t>Tiết</a:t>
            </a:r>
            <a:r>
              <a:rPr lang="en-GB" sz="6000" dirty="0" smtClean="0">
                <a:latin typeface="UVF Funkydori" panose="02000503000000020003" pitchFamily="2" charset="0"/>
              </a:rPr>
              <a:t> 1 - 2</a:t>
            </a:r>
            <a:endParaRPr lang="en-GB" sz="6000" dirty="0">
              <a:latin typeface="UVF Funkydori" panose="02000503000000020003" pitchFamily="2" charset="0"/>
            </a:endParaRPr>
          </a:p>
        </p:txBody>
      </p:sp>
      <p:pic>
        <p:nvPicPr>
          <p:cNvPr id="2" name="Picture 1"/>
          <p:cNvPicPr>
            <a:picLocks noChangeAspect="1"/>
          </p:cNvPicPr>
          <p:nvPr/>
        </p:nvPicPr>
        <p:blipFill>
          <a:blip r:embed="rId4"/>
          <a:stretch>
            <a:fillRect/>
          </a:stretch>
        </p:blipFill>
        <p:spPr>
          <a:xfrm>
            <a:off x="444052" y="743481"/>
            <a:ext cx="11357832" cy="2706859"/>
          </a:xfrm>
          <a:prstGeom prst="rect">
            <a:avLst/>
          </a:prstGeom>
        </p:spPr>
      </p:pic>
    </p:spTree>
    <p:extLst>
      <p:ext uri="{BB962C8B-B14F-4D97-AF65-F5344CB8AC3E}">
        <p14:creationId xmlns:p14="http://schemas.microsoft.com/office/powerpoint/2010/main" val="3845537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64" y="4504512"/>
            <a:ext cx="2281512" cy="2236461"/>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4251882"/>
            <a:ext cx="2841951" cy="2841951"/>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LUYỆN ĐỌC CÂU DÀI</a:t>
            </a:r>
            <a:endParaRPr lang="en-GB" sz="5400" dirty="0">
              <a:latin typeface="Cambria" panose="02040503050406030204" pitchFamily="18" charset="0"/>
              <a:ea typeface="Cambria" panose="02040503050406030204" pitchFamily="18" charset="0"/>
            </a:endParaRPr>
          </a:p>
        </p:txBody>
      </p:sp>
      <p:sp>
        <p:nvSpPr>
          <p:cNvPr id="3" name="Rectangle 2"/>
          <p:cNvSpPr/>
          <p:nvPr/>
        </p:nvSpPr>
        <p:spPr>
          <a:xfrm>
            <a:off x="828860" y="1799614"/>
            <a:ext cx="10854025" cy="1938992"/>
          </a:xfrm>
          <a:prstGeom prst="rect">
            <a:avLst/>
          </a:prstGeom>
        </p:spPr>
        <p:txBody>
          <a:bodyPr wrap="square">
            <a:spAutoFit/>
          </a:bodyPr>
          <a:lstStyle/>
          <a:p>
            <a:pPr lvl="0"/>
            <a:r>
              <a:rPr lang="vi-VN" sz="4000" dirty="0">
                <a:solidFill>
                  <a:srgbClr val="00B050"/>
                </a:solidFill>
                <a:latin typeface="Cambria" panose="02040503050406030204" pitchFamily="18" charset="0"/>
                <a:ea typeface="Cambria" panose="02040503050406030204" pitchFamily="18" charset="0"/>
              </a:rPr>
              <a:t>Hãy giúp ta nhé</a:t>
            </a:r>
            <a:r>
              <a:rPr lang="vi-VN" sz="4000" dirty="0" smtClean="0">
                <a:solidFill>
                  <a:srgbClr val="00B050"/>
                </a:solidFill>
                <a:latin typeface="Cambria" panose="02040503050406030204" pitchFamily="18" charset="0"/>
                <a:ea typeface="Cambria" panose="02040503050406030204" pitchFamily="18" charset="0"/>
              </a:rPr>
              <a:t>,</a:t>
            </a:r>
            <a:r>
              <a:rPr lang="en-GB" sz="4000" dirty="0" smtClean="0">
                <a:solidFill>
                  <a:srgbClr val="00B050"/>
                </a:solidFill>
                <a:latin typeface="Cambria" panose="02040503050406030204" pitchFamily="18" charset="0"/>
                <a:ea typeface="Cambria" panose="02040503050406030204" pitchFamily="18" charset="0"/>
              </a:rPr>
              <a:t>/</a:t>
            </a:r>
            <a:r>
              <a:rPr lang="vi-VN" sz="4000" dirty="0" smtClean="0">
                <a:solidFill>
                  <a:srgbClr val="00B050"/>
                </a:solidFill>
                <a:latin typeface="Cambria" panose="02040503050406030204" pitchFamily="18" charset="0"/>
                <a:ea typeface="Cambria" panose="02040503050406030204" pitchFamily="18" charset="0"/>
              </a:rPr>
              <a:t> </a:t>
            </a:r>
            <a:r>
              <a:rPr lang="vi-VN" sz="4000" dirty="0">
                <a:solidFill>
                  <a:srgbClr val="00B050"/>
                </a:solidFill>
                <a:latin typeface="Cambria" panose="02040503050406030204" pitchFamily="18" charset="0"/>
                <a:ea typeface="Cambria" panose="02040503050406030204" pitchFamily="18" charset="0"/>
              </a:rPr>
              <a:t>bắt đầu từ những việc nhỏ thôi</a:t>
            </a:r>
            <a:r>
              <a:rPr lang="vi-VN" sz="4000" dirty="0" smtClean="0">
                <a:solidFill>
                  <a:srgbClr val="00B050"/>
                </a:solidFill>
                <a:latin typeface="Cambria" panose="02040503050406030204" pitchFamily="18" charset="0"/>
                <a:ea typeface="Cambria" panose="02040503050406030204" pitchFamily="18" charset="0"/>
              </a:rPr>
              <a:t>,</a:t>
            </a:r>
            <a:r>
              <a:rPr lang="en-GB" sz="4000" dirty="0" smtClean="0">
                <a:solidFill>
                  <a:srgbClr val="00B050"/>
                </a:solidFill>
                <a:latin typeface="Cambria" panose="02040503050406030204" pitchFamily="18" charset="0"/>
                <a:ea typeface="Cambria" panose="02040503050406030204" pitchFamily="18" charset="0"/>
              </a:rPr>
              <a:t>/</a:t>
            </a:r>
            <a:r>
              <a:rPr lang="vi-VN" sz="4000" dirty="0" smtClean="0">
                <a:solidFill>
                  <a:srgbClr val="00B050"/>
                </a:solidFill>
                <a:latin typeface="Cambria" panose="02040503050406030204" pitchFamily="18" charset="0"/>
                <a:ea typeface="Cambria" panose="02040503050406030204" pitchFamily="18" charset="0"/>
              </a:rPr>
              <a:t> </a:t>
            </a:r>
            <a:r>
              <a:rPr lang="vi-VN" sz="4000" dirty="0">
                <a:solidFill>
                  <a:srgbClr val="00B050"/>
                </a:solidFill>
                <a:latin typeface="Cambria" panose="02040503050406030204" pitchFamily="18" charset="0"/>
                <a:ea typeface="Cambria" panose="02040503050406030204" pitchFamily="18" charset="0"/>
              </a:rPr>
              <a:t>như khóa một vòi nước không dùng </a:t>
            </a:r>
            <a:r>
              <a:rPr lang="vi-VN" sz="4000" dirty="0" smtClean="0">
                <a:solidFill>
                  <a:srgbClr val="00B050"/>
                </a:solidFill>
                <a:latin typeface="Cambria" panose="02040503050406030204" pitchFamily="18" charset="0"/>
                <a:ea typeface="Cambria" panose="02040503050406030204" pitchFamily="18" charset="0"/>
              </a:rPr>
              <a:t>đến</a:t>
            </a:r>
            <a:r>
              <a:rPr lang="en-GB" sz="4000" dirty="0" smtClean="0">
                <a:solidFill>
                  <a:srgbClr val="00B050"/>
                </a:solidFill>
                <a:latin typeface="Cambria" panose="02040503050406030204" pitchFamily="18" charset="0"/>
                <a:ea typeface="Cambria" panose="02040503050406030204" pitchFamily="18" charset="0"/>
              </a:rPr>
              <a:t>/</a:t>
            </a:r>
            <a:r>
              <a:rPr lang="vi-VN" sz="4000" dirty="0" smtClean="0">
                <a:solidFill>
                  <a:srgbClr val="00B050"/>
                </a:solidFill>
                <a:latin typeface="Cambria" panose="02040503050406030204" pitchFamily="18" charset="0"/>
                <a:ea typeface="Cambria" panose="02040503050406030204" pitchFamily="18" charset="0"/>
              </a:rPr>
              <a:t> </a:t>
            </a:r>
            <a:r>
              <a:rPr lang="vi-VN" sz="4000" dirty="0">
                <a:solidFill>
                  <a:srgbClr val="00B050"/>
                </a:solidFill>
                <a:latin typeface="Cambria" panose="02040503050406030204" pitchFamily="18" charset="0"/>
                <a:ea typeface="Cambria" panose="02040503050406030204" pitchFamily="18" charset="0"/>
              </a:rPr>
              <a:t>hay tắt bớt một bóng đèn</a:t>
            </a:r>
            <a:r>
              <a:rPr lang="vi-VN" sz="4000" dirty="0" smtClean="0">
                <a:solidFill>
                  <a:srgbClr val="00B050"/>
                </a:solidFill>
                <a:latin typeface="Cambria" panose="02040503050406030204" pitchFamily="18" charset="0"/>
                <a:ea typeface="Cambria" panose="02040503050406030204" pitchFamily="18" charset="0"/>
              </a:rPr>
              <a:t>,...</a:t>
            </a:r>
            <a:r>
              <a:rPr lang="en-GB" sz="4000" dirty="0" smtClean="0">
                <a:solidFill>
                  <a:srgbClr val="00B050"/>
                </a:solidFill>
                <a:latin typeface="Cambria" panose="02040503050406030204" pitchFamily="18" charset="0"/>
                <a:ea typeface="Cambria" panose="02040503050406030204" pitchFamily="18" charset="0"/>
              </a:rPr>
              <a:t>//</a:t>
            </a:r>
            <a:endParaRPr lang="vi-VN" sz="40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173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859" y="480640"/>
            <a:ext cx="11527916" cy="6001643"/>
          </a:xfrm>
          <a:prstGeom prst="rect">
            <a:avLst/>
          </a:prstGeom>
        </p:spPr>
        <p:txBody>
          <a:bodyPr wrap="square">
            <a:spAutoFit/>
          </a:bodyPr>
          <a:lstStyle/>
          <a:p>
            <a:pPr indent="357188" algn="just"/>
            <a:r>
              <a:rPr lang="vi-VN" sz="2400" dirty="0" smtClean="0">
                <a:latin typeface="Cambria" panose="02040503050406030204" pitchFamily="18" charset="0"/>
                <a:ea typeface="Cambria" panose="02040503050406030204" pitchFamily="18" charset="0"/>
              </a:rPr>
              <a:t>Các </a:t>
            </a:r>
            <a:r>
              <a:rPr lang="vi-VN" sz="2400" dirty="0">
                <a:latin typeface="Cambria" panose="02040503050406030204" pitchFamily="18" charset="0"/>
                <a:ea typeface="Cambria" panose="02040503050406030204" pitchFamily="18" charset="0"/>
              </a:rPr>
              <a:t>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a:t>
            </a:r>
            <a:r>
              <a:rPr lang="vi-VN" sz="2400" dirty="0" smtClean="0">
                <a:latin typeface="Cambria" panose="02040503050406030204" pitchFamily="18" charset="0"/>
                <a:ea typeface="Cambria" panose="02040503050406030204" pitchFamily="18" charset="0"/>
              </a:rPr>
              <a:t>không?</a:t>
            </a:r>
          </a:p>
          <a:p>
            <a:pPr indent="357188" algn="r"/>
            <a:r>
              <a:rPr lang="vi-VN" sz="2400" dirty="0" smtClean="0">
                <a:latin typeface="Cambria" panose="02040503050406030204" pitchFamily="18" charset="0"/>
                <a:ea typeface="Cambria" panose="02040503050406030204" pitchFamily="18" charset="0"/>
              </a:rPr>
              <a:t>Ông Trái Đất</a:t>
            </a:r>
          </a:p>
          <a:p>
            <a:pPr algn="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Phan Nguyên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4" name="TextBox 3"/>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a:t>
            </a:r>
            <a:r>
              <a:rPr lang="vi-VN" sz="2800" b="1" dirty="0" smtClean="0">
                <a:latin typeface="Cambria" panose="02040503050406030204" pitchFamily="18" charset="0"/>
                <a:ea typeface="Cambria" panose="02040503050406030204" pitchFamily="18" charset="0"/>
              </a:rPr>
              <a:t>NHỎ</a:t>
            </a:r>
            <a:endParaRPr lang="vi-VN" sz="2800" b="1" dirty="0">
              <a:latin typeface="Cambria" panose="02040503050406030204" pitchFamily="18" charset="0"/>
              <a:ea typeface="Cambria" panose="02040503050406030204" pitchFamily="18" charset="0"/>
            </a:endParaRPr>
          </a:p>
        </p:txBody>
      </p:sp>
      <p:sp>
        <p:nvSpPr>
          <p:cNvPr id="6" name="Cloud 5"/>
          <p:cNvSpPr/>
          <p:nvPr/>
        </p:nvSpPr>
        <p:spPr>
          <a:xfrm>
            <a:off x="3502820" y="5695720"/>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toàn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bài</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0485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847422" y="718003"/>
            <a:ext cx="7578742" cy="4803018"/>
          </a:xfrm>
          <a:prstGeom prst="rect">
            <a:avLst/>
          </a:prstGeom>
        </p:spPr>
      </p:pic>
    </p:spTree>
    <p:extLst>
      <p:ext uri="{BB962C8B-B14F-4D97-AF65-F5344CB8AC3E}">
        <p14:creationId xmlns:p14="http://schemas.microsoft.com/office/powerpoint/2010/main" val="42712030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4" name="Rectangle 1"/>
          <p:cNvSpPr>
            <a:spLocks noChangeArrowheads="1"/>
          </p:cNvSpPr>
          <p:nvPr/>
        </p:nvSpPr>
        <p:spPr bwMode="auto">
          <a:xfrm>
            <a:off x="623540" y="266409"/>
            <a:ext cx="116926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1.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Trong</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thư</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ông</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Trái</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Đất</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kể</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những</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chuyện</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gì</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đang</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xảy</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ra</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với</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mình</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a:t>
            </a:r>
            <a:endParaRPr kumimoji="0" lang="en-US" altLang="en-US" sz="2800" b="0"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endParaRPr kumimoji="0" lang="en-US" altLang="en-US" sz="2800" b="0"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endParaRPr>
          </a:p>
        </p:txBody>
      </p:sp>
      <p:pic>
        <p:nvPicPr>
          <p:cNvPr id="1026" name="Picture 2" descr="https://img.loigiaihay.com/picture/2022/0612/2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65" y="1201208"/>
            <a:ext cx="6076950" cy="43243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87733" y="1435189"/>
            <a:ext cx="4162201" cy="3101325"/>
            <a:chOff x="7543416" y="1378745"/>
            <a:chExt cx="4577452" cy="3101325"/>
          </a:xfrm>
        </p:grpSpPr>
        <p:sp>
          <p:nvSpPr>
            <p:cNvPr id="10" name="Cloud 9"/>
            <p:cNvSpPr/>
            <p:nvPr/>
          </p:nvSpPr>
          <p:spPr>
            <a:xfrm>
              <a:off x="7543416" y="1378745"/>
              <a:ext cx="4577452" cy="3002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latin typeface="Cambria" panose="02040503050406030204" pitchFamily="18" charset="0"/>
                <a:ea typeface="Cambria" panose="02040503050406030204" pitchFamily="18" charset="0"/>
              </a:endParaRPr>
            </a:p>
          </p:txBody>
        </p:sp>
        <p:sp>
          <p:nvSpPr>
            <p:cNvPr id="11" name="Cloud 10"/>
            <p:cNvSpPr/>
            <p:nvPr/>
          </p:nvSpPr>
          <p:spPr>
            <a:xfrm>
              <a:off x="7543416" y="1477434"/>
              <a:ext cx="4577452" cy="3002636"/>
            </a:xfrm>
            <a:prstGeom prst="cloud">
              <a:avLst/>
            </a:prstGeom>
            <a:solidFill>
              <a:schemeClr val="bg1"/>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rgbClr val="003C83"/>
                  </a:solidFill>
                  <a:latin typeface="Cambria" panose="02040503050406030204" pitchFamily="18" charset="0"/>
                  <a:ea typeface="Cambria" panose="02040503050406030204" pitchFamily="18" charset="0"/>
                </a:rPr>
                <a:t>Quan</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sát</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hình</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ảnh</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thảo</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luận</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nhóm</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đôi</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và</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trả</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lời</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câu</a:t>
              </a:r>
              <a:r>
                <a:rPr lang="en-GB" sz="3200" dirty="0" smtClean="0">
                  <a:solidFill>
                    <a:srgbClr val="003C83"/>
                  </a:solidFill>
                  <a:latin typeface="Cambria" panose="02040503050406030204" pitchFamily="18" charset="0"/>
                  <a:ea typeface="Cambria" panose="02040503050406030204" pitchFamily="18" charset="0"/>
                </a:rPr>
                <a:t> </a:t>
              </a:r>
              <a:r>
                <a:rPr lang="en-GB" sz="3200" dirty="0" err="1" smtClean="0">
                  <a:solidFill>
                    <a:srgbClr val="003C83"/>
                  </a:solidFill>
                  <a:latin typeface="Cambria" panose="02040503050406030204" pitchFamily="18" charset="0"/>
                  <a:ea typeface="Cambria" panose="02040503050406030204" pitchFamily="18" charset="0"/>
                </a:rPr>
                <a:t>hỏi</a:t>
              </a:r>
              <a:r>
                <a:rPr lang="en-GB" sz="3200" dirty="0" smtClean="0">
                  <a:solidFill>
                    <a:srgbClr val="003C83"/>
                  </a:solidFill>
                  <a:latin typeface="Cambria" panose="02040503050406030204" pitchFamily="18" charset="0"/>
                  <a:ea typeface="Cambria" panose="02040503050406030204" pitchFamily="18" charset="0"/>
                </a:rPr>
                <a:t>.</a:t>
              </a:r>
              <a:endParaRPr lang="en-GB" sz="3200" dirty="0">
                <a:solidFill>
                  <a:srgbClr val="003C8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2931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r="51831" b="51289"/>
          <a:stretch/>
        </p:blipFill>
        <p:spPr bwMode="auto">
          <a:xfrm>
            <a:off x="1968796" y="286808"/>
            <a:ext cx="3583185" cy="2343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8299" t="-523" r="-1298" b="51028"/>
          <a:stretch/>
        </p:blipFill>
        <p:spPr bwMode="auto">
          <a:xfrm>
            <a:off x="6521598" y="286808"/>
            <a:ext cx="3509499" cy="2332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8113" t="51167" r="-1112" b="-662"/>
          <a:stretch/>
        </p:blipFill>
        <p:spPr bwMode="auto">
          <a:xfrm>
            <a:off x="1968796" y="3297128"/>
            <a:ext cx="3583185" cy="2381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46" t="51689" r="51404" b="-1184"/>
          <a:stretch/>
        </p:blipFill>
        <p:spPr bwMode="auto">
          <a:xfrm>
            <a:off x="6521598" y="3266370"/>
            <a:ext cx="3401335" cy="2442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16075" y="5724236"/>
            <a:ext cx="1585690" cy="584775"/>
          </a:xfrm>
          <a:prstGeom prst="rect">
            <a:avLst/>
          </a:prstGeom>
        </p:spPr>
        <p:txBody>
          <a:bodyPr wrap="none">
            <a:spAutoFit/>
          </a:bodyPr>
          <a:lstStyle/>
          <a:p>
            <a:r>
              <a:rPr lang="vi-VN" sz="3200" dirty="0" smtClean="0">
                <a:solidFill>
                  <a:srgbClr val="003C83"/>
                </a:solidFill>
                <a:latin typeface="Cambria" panose="02040503050406030204" pitchFamily="18" charset="0"/>
                <a:ea typeface="Cambria" panose="02040503050406030204" pitchFamily="18" charset="0"/>
              </a:rPr>
              <a:t>hạn </a:t>
            </a:r>
            <a:r>
              <a:rPr lang="vi-VN" sz="3200" dirty="0">
                <a:solidFill>
                  <a:srgbClr val="003C83"/>
                </a:solidFill>
                <a:latin typeface="Cambria" panose="02040503050406030204" pitchFamily="18" charset="0"/>
                <a:ea typeface="Cambria" panose="02040503050406030204" pitchFamily="18" charset="0"/>
              </a:rPr>
              <a:t>hán</a:t>
            </a:r>
            <a:endParaRPr lang="en-GB" sz="3200" dirty="0">
              <a:solidFill>
                <a:srgbClr val="003C83"/>
              </a:solidFill>
              <a:latin typeface="Cambria" panose="02040503050406030204" pitchFamily="18" charset="0"/>
              <a:ea typeface="Cambria" panose="02040503050406030204" pitchFamily="18" charset="0"/>
            </a:endParaRPr>
          </a:p>
        </p:txBody>
      </p:sp>
      <p:sp>
        <p:nvSpPr>
          <p:cNvPr id="6" name="Rectangle 5"/>
          <p:cNvSpPr/>
          <p:nvPr/>
        </p:nvSpPr>
        <p:spPr>
          <a:xfrm>
            <a:off x="6700961" y="2585836"/>
            <a:ext cx="3221972"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núi lửa phun trào</a:t>
            </a:r>
            <a:endParaRPr lang="en-GB" sz="3200" dirty="0">
              <a:solidFill>
                <a:srgbClr val="003C83"/>
              </a:solidFill>
              <a:latin typeface="Cambria" panose="02040503050406030204" pitchFamily="18" charset="0"/>
              <a:ea typeface="Cambria" panose="02040503050406030204" pitchFamily="18" charset="0"/>
            </a:endParaRPr>
          </a:p>
        </p:txBody>
      </p:sp>
      <p:sp>
        <p:nvSpPr>
          <p:cNvPr id="7" name="Rectangle 6"/>
          <p:cNvSpPr/>
          <p:nvPr/>
        </p:nvSpPr>
        <p:spPr>
          <a:xfrm>
            <a:off x="7766838" y="5735523"/>
            <a:ext cx="1090363"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lũ lụt</a:t>
            </a:r>
            <a:endParaRPr lang="en-GB" sz="3200" dirty="0">
              <a:solidFill>
                <a:srgbClr val="003C83"/>
              </a:solidFill>
              <a:latin typeface="Cambria" panose="02040503050406030204" pitchFamily="18" charset="0"/>
              <a:ea typeface="Cambria" panose="02040503050406030204" pitchFamily="18" charset="0"/>
            </a:endParaRPr>
          </a:p>
        </p:txBody>
      </p:sp>
      <p:sp>
        <p:nvSpPr>
          <p:cNvPr id="13" name="Rectangle 12"/>
          <p:cNvSpPr/>
          <p:nvPr/>
        </p:nvSpPr>
        <p:spPr>
          <a:xfrm>
            <a:off x="2170048" y="2633115"/>
            <a:ext cx="3180679"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nhiệt độ tăng cao</a:t>
            </a:r>
            <a:endParaRPr lang="en-GB" sz="3200" dirty="0">
              <a:solidFill>
                <a:srgbClr val="003C8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0195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5411" y="174563"/>
            <a:ext cx="12192000" cy="523220"/>
          </a:xfrm>
          <a:prstGeom prst="rect">
            <a:avLst/>
          </a:prstGeom>
        </p:spPr>
        <p:txBody>
          <a:bodyPr wrap="square">
            <a:spAutoFit/>
          </a:bodyPr>
          <a:lstStyle/>
          <a:p>
            <a:pPr algn="just"/>
            <a:r>
              <a:rPr lang="en-GB" sz="2800" dirty="0" smtClean="0">
                <a:latin typeface="Cambria" panose="02040503050406030204" pitchFamily="18" charset="0"/>
                <a:ea typeface="Cambria" panose="02040503050406030204" pitchFamily="18" charset="0"/>
              </a:rPr>
              <a:t>2. </a:t>
            </a:r>
            <a:r>
              <a:rPr lang="vi-VN" sz="2800" dirty="0" smtClean="0">
                <a:latin typeface="Cambria" panose="02040503050406030204" pitchFamily="18" charset="0"/>
                <a:ea typeface="Cambria" panose="02040503050406030204" pitchFamily="18" charset="0"/>
              </a:rPr>
              <a:t>Con </a:t>
            </a:r>
            <a:r>
              <a:rPr lang="vi-VN" sz="2800" dirty="0">
                <a:latin typeface="Cambria" panose="02040503050406030204" pitchFamily="18" charset="0"/>
                <a:ea typeface="Cambria" panose="02040503050406030204" pitchFamily="18" charset="0"/>
              </a:rPr>
              <a:t>người đã làm gì khiến ông Trái Đất rơi vào tình trạng như vậy? </a:t>
            </a:r>
          </a:p>
        </p:txBody>
      </p:sp>
      <p:sp>
        <p:nvSpPr>
          <p:cNvPr id="2" name="Rectangle 1"/>
          <p:cNvSpPr/>
          <p:nvPr/>
        </p:nvSpPr>
        <p:spPr>
          <a:xfrm>
            <a:off x="985411" y="3950357"/>
            <a:ext cx="5265264" cy="2062103"/>
          </a:xfrm>
          <a:prstGeom prst="rect">
            <a:avLst/>
          </a:prstGeom>
        </p:spPr>
        <p:txBody>
          <a:bodyPr wrap="square">
            <a:spAutoFit/>
          </a:bodyPr>
          <a:lstStyle/>
          <a:p>
            <a:pPr algn="just"/>
            <a:r>
              <a:rPr lang="vi-VN" sz="3200" dirty="0">
                <a:solidFill>
                  <a:srgbClr val="00B050"/>
                </a:solidFill>
                <a:latin typeface="Cambria" panose="02040503050406030204" pitchFamily="18" charset="0"/>
                <a:ea typeface="Cambria" panose="02040503050406030204" pitchFamily="18" charset="0"/>
              </a:rPr>
              <a:t>Con người xả rác bừa bãi, chặt cây phá rừng, lãng phí nguồn nước, săn bắn động vật hoang dã,... </a:t>
            </a:r>
          </a:p>
        </p:txBody>
      </p:sp>
      <p:pic>
        <p:nvPicPr>
          <p:cNvPr id="4" name="Picture 3"/>
          <p:cNvPicPr>
            <a:picLocks noChangeAspect="1"/>
          </p:cNvPicPr>
          <p:nvPr/>
        </p:nvPicPr>
        <p:blipFill>
          <a:blip r:embed="rId2"/>
          <a:stretch>
            <a:fillRect/>
          </a:stretch>
        </p:blipFill>
        <p:spPr>
          <a:xfrm>
            <a:off x="450508" y="834263"/>
            <a:ext cx="3838731" cy="2740854"/>
          </a:xfrm>
          <a:prstGeom prst="rect">
            <a:avLst/>
          </a:prstGeom>
        </p:spPr>
      </p:pic>
      <p:pic>
        <p:nvPicPr>
          <p:cNvPr id="2052" name="Picture 4" descr="GÓC NHÌN ĐẠI BIỂU: GIẢI PHÁP NÀO CHO VẤN NẠN PHÁ RỪ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286" y="3684894"/>
            <a:ext cx="4609826" cy="25930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ết kiệm nước là quốc s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334" y="834263"/>
            <a:ext cx="3857625" cy="27408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HQ phát động chiến dịch chống buôn bán động vật hoang dã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8212" y="834263"/>
            <a:ext cx="3544900" cy="271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791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1000"/>
                                        <p:tgtEl>
                                          <p:spTgt spid="2056"/>
                                        </p:tgtEl>
                                      </p:cBhvr>
                                    </p:animEffect>
                                    <p:anim calcmode="lin" valueType="num">
                                      <p:cBhvr>
                                        <p:cTn id="30" dur="1000" fill="hold"/>
                                        <p:tgtEl>
                                          <p:spTgt spid="2056"/>
                                        </p:tgtEl>
                                        <p:attrNameLst>
                                          <p:attrName>ppt_x</p:attrName>
                                        </p:attrNameLst>
                                      </p:cBhvr>
                                      <p:tavLst>
                                        <p:tav tm="0">
                                          <p:val>
                                            <p:strVal val="#ppt_x"/>
                                          </p:val>
                                        </p:tav>
                                        <p:tav tm="100000">
                                          <p:val>
                                            <p:strVal val="#ppt_x"/>
                                          </p:val>
                                        </p:tav>
                                      </p:tavLst>
                                    </p:anim>
                                    <p:anim calcmode="lin" valueType="num">
                                      <p:cBhvr>
                                        <p:cTn id="31" dur="1000" fill="hold"/>
                                        <p:tgtEl>
                                          <p:spTgt spid="20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8566" y="240448"/>
            <a:ext cx="9262281" cy="584775"/>
          </a:xfrm>
          <a:prstGeom prst="rect">
            <a:avLst/>
          </a:prstGeom>
        </p:spPr>
        <p:txBody>
          <a:bodyPr wrap="square">
            <a:spAutoFit/>
          </a:bodyPr>
          <a:lstStyle/>
          <a:p>
            <a:pPr algn="just"/>
            <a:r>
              <a:rPr lang="en-GB" sz="3200" b="1" dirty="0" smtClean="0">
                <a:solidFill>
                  <a:srgbClr val="000000"/>
                </a:solidFill>
                <a:latin typeface="Cambria" panose="02040503050406030204" pitchFamily="18" charset="0"/>
                <a:ea typeface="Cambria" panose="02040503050406030204" pitchFamily="18" charset="0"/>
              </a:rPr>
              <a:t>3. </a:t>
            </a:r>
            <a:r>
              <a:rPr lang="vi-VN" sz="3200" b="1" dirty="0" smtClean="0">
                <a:solidFill>
                  <a:srgbClr val="000000"/>
                </a:solidFill>
                <a:latin typeface="Cambria" panose="02040503050406030204" pitchFamily="18" charset="0"/>
                <a:ea typeface="Cambria" panose="02040503050406030204" pitchFamily="18" charset="0"/>
              </a:rPr>
              <a:t>Ông </a:t>
            </a:r>
            <a:r>
              <a:rPr lang="vi-VN" sz="3200" b="1" dirty="0">
                <a:solidFill>
                  <a:srgbClr val="000000"/>
                </a:solidFill>
                <a:latin typeface="Cambria" panose="02040503050406030204" pitchFamily="18" charset="0"/>
                <a:ea typeface="Cambria" panose="02040503050406030204" pitchFamily="18" charset="0"/>
              </a:rPr>
              <a:t>Trái Đất mong muốn điều gì?  </a:t>
            </a:r>
            <a:endParaRPr lang="vi-VN" sz="3200" dirty="0">
              <a:solidFill>
                <a:srgbClr val="00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441278" y="1166914"/>
            <a:ext cx="6033779" cy="5157481"/>
          </a:xfrm>
          <a:prstGeom prst="rect">
            <a:avLst/>
          </a:prstGeom>
        </p:spPr>
      </p:pic>
      <p:grpSp>
        <p:nvGrpSpPr>
          <p:cNvPr id="10" name="Group 9"/>
          <p:cNvGrpSpPr/>
          <p:nvPr/>
        </p:nvGrpSpPr>
        <p:grpSpPr>
          <a:xfrm>
            <a:off x="6475057" y="1024258"/>
            <a:ext cx="5700214" cy="4619737"/>
            <a:chOff x="6475057" y="1024258"/>
            <a:chExt cx="5700214" cy="4619737"/>
          </a:xfrm>
        </p:grpSpPr>
        <p:grpSp>
          <p:nvGrpSpPr>
            <p:cNvPr id="7" name="Group 6"/>
            <p:cNvGrpSpPr/>
            <p:nvPr/>
          </p:nvGrpSpPr>
          <p:grpSpPr>
            <a:xfrm>
              <a:off x="6475057" y="1024258"/>
              <a:ext cx="5700214" cy="4619737"/>
              <a:chOff x="6491786" y="1166914"/>
              <a:chExt cx="5700214" cy="3780430"/>
            </a:xfrm>
          </p:grpSpPr>
          <p:sp>
            <p:nvSpPr>
              <p:cNvPr id="6" name="Cloud Callout 5"/>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Callout 10"/>
              <p:cNvSpPr/>
              <p:nvPr/>
            </p:nvSpPr>
            <p:spPr>
              <a:xfrm>
                <a:off x="6491786" y="1166914"/>
                <a:ext cx="5613779" cy="3780430"/>
              </a:xfrm>
              <a:prstGeom prst="cloudCallout">
                <a:avLst>
                  <a:gd name="adj1" fmla="val -77235"/>
                  <a:gd name="adj2" fmla="val -240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7069468" y="1967711"/>
              <a:ext cx="4424955" cy="2677656"/>
            </a:xfrm>
            <a:prstGeom prst="rect">
              <a:avLst/>
            </a:prstGeom>
          </p:spPr>
          <p:txBody>
            <a:bodyPr wrap="square">
              <a:spAutoFit/>
            </a:bodyPr>
            <a:lstStyle/>
            <a:p>
              <a:pPr lvl="0" algn="ctr"/>
              <a:r>
                <a:rPr lang="vi-VN" sz="2800" dirty="0">
                  <a:solidFill>
                    <a:srgbClr val="003C83"/>
                  </a:solidFill>
                  <a:latin typeface="Cambria" panose="02040503050406030204" pitchFamily="18" charset="0"/>
                  <a:ea typeface="Cambria" panose="02040503050406030204" pitchFamily="18" charset="0"/>
                </a:rPr>
                <a:t>Ông Trái Đất mong mọi người hãy bảo vệ môi trường bắt đầu từ những việc nhỏ, như khóa một vòi nước không dùng đến hay tắt bớt một bóng đèn,... </a:t>
              </a:r>
            </a:p>
          </p:txBody>
        </p:sp>
      </p:grpSp>
    </p:spTree>
    <p:extLst>
      <p:ext uri="{BB962C8B-B14F-4D97-AF65-F5344CB8AC3E}">
        <p14:creationId xmlns:p14="http://schemas.microsoft.com/office/powerpoint/2010/main" val="348837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4" name="Rectangle 1"/>
          <p:cNvSpPr>
            <a:spLocks noChangeArrowheads="1"/>
          </p:cNvSpPr>
          <p:nvPr/>
        </p:nvSpPr>
        <p:spPr bwMode="auto">
          <a:xfrm>
            <a:off x="887105" y="238036"/>
            <a:ext cx="109057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4.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Sắp</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xếp</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các</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ý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dưới</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đây</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theo</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đúng</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trình</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tự</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của</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nội</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dung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bức</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smtClean="0">
                <a:ln>
                  <a:noFill/>
                </a:ln>
                <a:solidFill>
                  <a:srgbClr val="003C83"/>
                </a:solidFill>
                <a:effectLst/>
                <a:latin typeface="Cambria" panose="02040503050406030204" pitchFamily="18" charset="0"/>
                <a:ea typeface="Cambria" panose="02040503050406030204" pitchFamily="18" charset="0"/>
              </a:rPr>
              <a:t>thư</a:t>
            </a:r>
            <a:r>
              <a:rPr kumimoji="0" lang="en-US" altLang="en-US" sz="2800" b="1"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rPr>
              <a:t>. </a:t>
            </a:r>
            <a:endParaRPr kumimoji="0" lang="en-US" altLang="en-US" sz="2800" b="0" i="0" u="none" strike="noStrike" cap="none" normalizeH="0" baseline="0" dirty="0" smtClean="0">
              <a:ln>
                <a:noFill/>
              </a:ln>
              <a:solidFill>
                <a:srgbClr val="003C83"/>
              </a:solidFill>
              <a:effectLst/>
              <a:latin typeface="Cambria" panose="02040503050406030204" pitchFamily="18" charset="0"/>
              <a:ea typeface="Cambria" panose="02040503050406030204" pitchFamily="18" charset="0"/>
            </a:endParaRPr>
          </a:p>
        </p:txBody>
      </p:sp>
      <p:pic>
        <p:nvPicPr>
          <p:cNvPr id="4098"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t="-756" r="67123"/>
          <a:stretch/>
        </p:blipFill>
        <p:spPr bwMode="auto">
          <a:xfrm>
            <a:off x="1356777" y="1002434"/>
            <a:ext cx="3006299" cy="104607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038164" y="2231707"/>
            <a:ext cx="4162201" cy="2775953"/>
            <a:chOff x="7543416" y="1378745"/>
            <a:chExt cx="4577452" cy="3101325"/>
          </a:xfrm>
        </p:grpSpPr>
        <p:sp>
          <p:nvSpPr>
            <p:cNvPr id="11" name="Cloud 10"/>
            <p:cNvSpPr/>
            <p:nvPr/>
          </p:nvSpPr>
          <p:spPr>
            <a:xfrm>
              <a:off x="7543416" y="1378745"/>
              <a:ext cx="4577452" cy="3002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latin typeface="Cambria" panose="02040503050406030204" pitchFamily="18" charset="0"/>
                <a:ea typeface="Cambria" panose="02040503050406030204" pitchFamily="18" charset="0"/>
              </a:endParaRPr>
            </a:p>
          </p:txBody>
        </p:sp>
        <p:sp>
          <p:nvSpPr>
            <p:cNvPr id="12" name="Cloud 11"/>
            <p:cNvSpPr/>
            <p:nvPr/>
          </p:nvSpPr>
          <p:spPr>
            <a:xfrm>
              <a:off x="7543416" y="1477434"/>
              <a:ext cx="4577452" cy="3002636"/>
            </a:xfrm>
            <a:prstGeom prst="cloud">
              <a:avLst/>
            </a:prstGeom>
            <a:solidFill>
              <a:schemeClr val="bg1"/>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solidFill>
                    <a:srgbClr val="003C83"/>
                  </a:solidFill>
                  <a:latin typeface="Cambria" panose="02040503050406030204" pitchFamily="18" charset="0"/>
                  <a:ea typeface="Cambria" panose="02040503050406030204" pitchFamily="18" charset="0"/>
                </a:rPr>
                <a:t>Thảo</a:t>
              </a:r>
              <a:r>
                <a:rPr lang="en-GB" sz="3600" dirty="0" smtClean="0">
                  <a:solidFill>
                    <a:srgbClr val="003C83"/>
                  </a:solidFill>
                  <a:latin typeface="Cambria" panose="02040503050406030204" pitchFamily="18" charset="0"/>
                  <a:ea typeface="Cambria" panose="02040503050406030204" pitchFamily="18" charset="0"/>
                </a:rPr>
                <a:t> </a:t>
              </a:r>
              <a:r>
                <a:rPr lang="en-GB" sz="3600" dirty="0" err="1" smtClean="0">
                  <a:solidFill>
                    <a:srgbClr val="003C83"/>
                  </a:solidFill>
                  <a:latin typeface="Cambria" panose="02040503050406030204" pitchFamily="18" charset="0"/>
                  <a:ea typeface="Cambria" panose="02040503050406030204" pitchFamily="18" charset="0"/>
                </a:rPr>
                <a:t>luận</a:t>
              </a:r>
              <a:r>
                <a:rPr lang="en-GB" sz="3600" dirty="0" smtClean="0">
                  <a:solidFill>
                    <a:srgbClr val="003C83"/>
                  </a:solidFill>
                  <a:latin typeface="Cambria" panose="02040503050406030204" pitchFamily="18" charset="0"/>
                  <a:ea typeface="Cambria" panose="02040503050406030204" pitchFamily="18" charset="0"/>
                </a:rPr>
                <a:t> </a:t>
              </a:r>
              <a:r>
                <a:rPr lang="en-GB" sz="3600" dirty="0" err="1" smtClean="0">
                  <a:solidFill>
                    <a:srgbClr val="003C83"/>
                  </a:solidFill>
                  <a:latin typeface="Cambria" panose="02040503050406030204" pitchFamily="18" charset="0"/>
                  <a:ea typeface="Cambria" panose="02040503050406030204" pitchFamily="18" charset="0"/>
                </a:rPr>
                <a:t>nhóm</a:t>
              </a:r>
              <a:r>
                <a:rPr lang="en-GB" sz="3600" dirty="0" smtClean="0">
                  <a:solidFill>
                    <a:srgbClr val="003C83"/>
                  </a:solidFill>
                  <a:latin typeface="Cambria" panose="02040503050406030204" pitchFamily="18" charset="0"/>
                  <a:ea typeface="Cambria" panose="02040503050406030204" pitchFamily="18" charset="0"/>
                </a:rPr>
                <a:t> </a:t>
              </a:r>
              <a:r>
                <a:rPr lang="en-GB" sz="3600" dirty="0" err="1" smtClean="0">
                  <a:solidFill>
                    <a:srgbClr val="003C83"/>
                  </a:solidFill>
                  <a:latin typeface="Cambria" panose="02040503050406030204" pitchFamily="18" charset="0"/>
                  <a:ea typeface="Cambria" panose="02040503050406030204" pitchFamily="18" charset="0"/>
                </a:rPr>
                <a:t>đôi</a:t>
              </a:r>
              <a:endParaRPr lang="en-GB" sz="3600" dirty="0">
                <a:solidFill>
                  <a:srgbClr val="003C83"/>
                </a:solidFill>
                <a:latin typeface="Cambria" panose="02040503050406030204" pitchFamily="18" charset="0"/>
                <a:ea typeface="Cambria" panose="02040503050406030204" pitchFamily="18" charset="0"/>
              </a:endParaRPr>
            </a:p>
          </p:txBody>
        </p:sp>
      </p:grpSp>
      <p:pic>
        <p:nvPicPr>
          <p:cNvPr id="13"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l="33731" t="1873" r="33392" b="-2629"/>
          <a:stretch/>
        </p:blipFill>
        <p:spPr bwMode="auto">
          <a:xfrm>
            <a:off x="4713996" y="1045797"/>
            <a:ext cx="3006299" cy="10460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l="67612" t="-756" r="-489"/>
          <a:stretch/>
        </p:blipFill>
        <p:spPr bwMode="auto">
          <a:xfrm>
            <a:off x="8054335" y="1045704"/>
            <a:ext cx="3006299" cy="104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17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0"/>
                                        </p:tgtEl>
                                      </p:cBhvr>
                                    </p:animEffect>
                                    <p:anim calcmode="lin" valueType="num">
                                      <p:cBhvr>
                                        <p:cTn id="36" dur="1000"/>
                                        <p:tgtEl>
                                          <p:spTgt spid="10"/>
                                        </p:tgtEl>
                                        <p:attrNameLst>
                                          <p:attrName>ppt_x</p:attrName>
                                        </p:attrNameLst>
                                      </p:cBhvr>
                                      <p:tavLst>
                                        <p:tav tm="0">
                                          <p:val>
                                            <p:strVal val="ppt_x"/>
                                          </p:val>
                                        </p:tav>
                                        <p:tav tm="100000">
                                          <p:val>
                                            <p:strVal val="ppt_x"/>
                                          </p:val>
                                        </p:tav>
                                      </p:tavLst>
                                    </p:anim>
                                    <p:anim calcmode="lin" valueType="num">
                                      <p:cBhvr>
                                        <p:cTn id="37" dur="1000"/>
                                        <p:tgtEl>
                                          <p:spTgt spid="10"/>
                                        </p:tgtEl>
                                        <p:attrNameLst>
                                          <p:attrName>ppt_y</p:attrName>
                                        </p:attrNameLst>
                                      </p:cBhvr>
                                      <p:tavLst>
                                        <p:tav tm="0">
                                          <p:val>
                                            <p:strVal val="ppt_y"/>
                                          </p:val>
                                        </p:tav>
                                        <p:tav tm="100000">
                                          <p:val>
                                            <p:strVal val="ppt_y+.1"/>
                                          </p:val>
                                        </p:tav>
                                      </p:tavLst>
                                    </p:anim>
                                    <p:set>
                                      <p:cBhvr>
                                        <p:cTn id="38" dur="1" fill="hold">
                                          <p:stCondLst>
                                            <p:cond delay="9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4.16667E-6 -3.7037E-6 L -0.21667 -0.00972 " pathEditMode="relative" rAng="0" ptsTypes="AA">
                                      <p:cBhvr>
                                        <p:cTn id="42" dur="2000" fill="hold"/>
                                        <p:tgtEl>
                                          <p:spTgt spid="13"/>
                                        </p:tgtEl>
                                        <p:attrNameLst>
                                          <p:attrName>ppt_x</p:attrName>
                                          <p:attrName>ppt_y</p:attrName>
                                        </p:attrNameLst>
                                      </p:cBhvr>
                                      <p:rCtr x="-10833" y="-486"/>
                                    </p:animMotion>
                                  </p:childTnLst>
                                </p:cTn>
                              </p:par>
                            </p:childTnLst>
                          </p:cTn>
                        </p:par>
                      </p:childTnLst>
                    </p:cTn>
                  </p:par>
                  <p:par>
                    <p:cTn id="43" fill="hold">
                      <p:stCondLst>
                        <p:cond delay="indefinite"/>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4.16667E-6 -3.7037E-6 L -0.32057 0.20718 " pathEditMode="relative" rAng="0" ptsTypes="AA">
                                      <p:cBhvr>
                                        <p:cTn id="46" dur="2000" fill="hold"/>
                                        <p:tgtEl>
                                          <p:spTgt spid="14"/>
                                        </p:tgtEl>
                                        <p:attrNameLst>
                                          <p:attrName>ppt_x</p:attrName>
                                          <p:attrName>ppt_y</p:attrName>
                                        </p:attrNameLst>
                                      </p:cBhvr>
                                      <p:rCtr x="-16029" y="10347"/>
                                    </p:animMotion>
                                  </p:childTnLst>
                                </p:cTn>
                              </p:par>
                            </p:childTnLst>
                          </p:cTn>
                        </p:par>
                      </p:childTnLst>
                    </p:cTn>
                  </p:par>
                  <p:par>
                    <p:cTn id="47" fill="hold">
                      <p:stCondLst>
                        <p:cond delay="indefinite"/>
                      </p:stCondLst>
                      <p:childTnLst>
                        <p:par>
                          <p:cTn id="48" fill="hold">
                            <p:stCondLst>
                              <p:cond delay="0"/>
                            </p:stCondLst>
                            <p:childTnLst>
                              <p:par>
                                <p:cTn id="49" presetID="49" presetClass="path" presetSubtype="0" accel="50000" decel="50000" fill="hold" nodeType="clickEffect">
                                  <p:stCondLst>
                                    <p:cond delay="0"/>
                                  </p:stCondLst>
                                  <p:childTnLst>
                                    <p:animMotion origin="layout" path="M 4.79167E-6 -2.22222E-6 L 0.45052 0.39607 " pathEditMode="relative" rAng="0" ptsTypes="AA">
                                      <p:cBhvr>
                                        <p:cTn id="50" dur="2000" fill="hold"/>
                                        <p:tgtEl>
                                          <p:spTgt spid="4098"/>
                                        </p:tgtEl>
                                        <p:attrNameLst>
                                          <p:attrName>ppt_x</p:attrName>
                                          <p:attrName>ppt_y</p:attrName>
                                        </p:attrNameLst>
                                      </p:cBhvr>
                                      <p:rCtr x="22526" y="1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4" y="1830938"/>
            <a:ext cx="5440017" cy="5440017"/>
          </a:xfrm>
          <a:prstGeom prst="rect">
            <a:avLst/>
          </a:prstGeom>
        </p:spPr>
      </p:pic>
      <p:grpSp>
        <p:nvGrpSpPr>
          <p:cNvPr id="8" name="Group 7"/>
          <p:cNvGrpSpPr/>
          <p:nvPr/>
        </p:nvGrpSpPr>
        <p:grpSpPr>
          <a:xfrm>
            <a:off x="5738078" y="737655"/>
            <a:ext cx="5700214" cy="4619737"/>
            <a:chOff x="6475057" y="1024258"/>
            <a:chExt cx="5700214" cy="4619737"/>
          </a:xfrm>
        </p:grpSpPr>
        <p:grpSp>
          <p:nvGrpSpPr>
            <p:cNvPr id="10" name="Group 9"/>
            <p:cNvGrpSpPr/>
            <p:nvPr/>
          </p:nvGrpSpPr>
          <p:grpSpPr>
            <a:xfrm>
              <a:off x="6475057" y="1024258"/>
              <a:ext cx="5700214" cy="4619737"/>
              <a:chOff x="6491786" y="1166914"/>
              <a:chExt cx="5700214" cy="3780430"/>
            </a:xfrm>
          </p:grpSpPr>
          <p:sp>
            <p:nvSpPr>
              <p:cNvPr id="12" name="Cloud Callout 11"/>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Callout 12"/>
              <p:cNvSpPr/>
              <p:nvPr/>
            </p:nvSpPr>
            <p:spPr>
              <a:xfrm>
                <a:off x="6491786" y="1166914"/>
                <a:ext cx="5613779" cy="3780430"/>
              </a:xfrm>
              <a:prstGeom prst="cloudCallout">
                <a:avLst>
                  <a:gd name="adj1" fmla="val -75533"/>
                  <a:gd name="adj2" fmla="val -2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7155903" y="2283004"/>
              <a:ext cx="4424955" cy="2554545"/>
            </a:xfrm>
            <a:prstGeom prst="rect">
              <a:avLst/>
            </a:prstGeom>
          </p:spPr>
          <p:txBody>
            <a:bodyPr wrap="square">
              <a:spAutoFit/>
            </a:bodyPr>
            <a:lstStyle/>
            <a:p>
              <a:pPr lvl="0" algn="ctr"/>
              <a:r>
                <a:rPr lang="vi-VN" sz="4000" dirty="0">
                  <a:solidFill>
                    <a:srgbClr val="003C83"/>
                  </a:solidFill>
                  <a:latin typeface="Cambria" panose="02040503050406030204" pitchFamily="18" charset="0"/>
                  <a:ea typeface="Cambria" panose="02040503050406030204" pitchFamily="18" charset="0"/>
                </a:rPr>
                <a:t>Em có suy nghĩ gì khi đọc bức thư của ông Trái Đất? </a:t>
              </a:r>
            </a:p>
            <a:p>
              <a:pPr lvl="0" algn="ctr"/>
              <a:endParaRPr lang="vi-VN" sz="4000" dirty="0">
                <a:solidFill>
                  <a:srgbClr val="003C8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68708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690690" y="429657"/>
            <a:ext cx="7416099" cy="5069329"/>
          </a:xfrm>
          <a:prstGeom prst="rect">
            <a:avLst/>
          </a:prstGeom>
        </p:spPr>
      </p:pic>
    </p:spTree>
    <p:extLst>
      <p:ext uri="{BB962C8B-B14F-4D97-AF65-F5344CB8AC3E}">
        <p14:creationId xmlns:p14="http://schemas.microsoft.com/office/powerpoint/2010/main" val="1678991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486275" y="0"/>
            <a:ext cx="7827129" cy="5803895"/>
          </a:xfrm>
          <a:prstGeom prst="rect">
            <a:avLst/>
          </a:prstGeom>
        </p:spPr>
      </p:pic>
    </p:spTree>
    <p:extLst>
      <p:ext uri="{BB962C8B-B14F-4D97-AF65-F5344CB8AC3E}">
        <p14:creationId xmlns:p14="http://schemas.microsoft.com/office/powerpoint/2010/main" val="4218003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smtClean="0">
                <a:latin typeface="Cambria" panose="02040503050406030204" pitchFamily="18" charset="0"/>
                <a:ea typeface="Cambria" panose="02040503050406030204" pitchFamily="18" charset="0"/>
              </a:rPr>
              <a:t>Các </a:t>
            </a:r>
            <a:r>
              <a:rPr lang="vi-VN" sz="2400" dirty="0">
                <a:latin typeface="Cambria" panose="02040503050406030204" pitchFamily="18" charset="0"/>
                <a:ea typeface="Cambria" panose="02040503050406030204" pitchFamily="18" charset="0"/>
              </a:rPr>
              <a:t>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a:t>
            </a:r>
            <a:r>
              <a:rPr lang="vi-VN" sz="2400" dirty="0" smtClean="0">
                <a:latin typeface="Cambria" panose="02040503050406030204" pitchFamily="18" charset="0"/>
                <a:ea typeface="Cambria" panose="02040503050406030204" pitchFamily="18" charset="0"/>
              </a:rPr>
              <a:t>không?</a:t>
            </a:r>
          </a:p>
          <a:p>
            <a:pPr indent="357188" algn="r"/>
            <a:r>
              <a:rPr lang="vi-VN" sz="2400" dirty="0" smtClean="0">
                <a:latin typeface="Cambria" panose="02040503050406030204" pitchFamily="18" charset="0"/>
                <a:ea typeface="Cambria" panose="02040503050406030204" pitchFamily="18" charset="0"/>
              </a:rPr>
              <a:t>Ông Trái Đất</a:t>
            </a:r>
          </a:p>
          <a:p>
            <a:pPr algn="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Phan Nguyên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a:t>
            </a:r>
            <a:r>
              <a:rPr lang="vi-VN" sz="2800" b="1" dirty="0" smtClean="0">
                <a:latin typeface="Cambria" panose="02040503050406030204" pitchFamily="18" charset="0"/>
                <a:ea typeface="Cambria" panose="02040503050406030204" pitchFamily="18" charset="0"/>
              </a:rPr>
              <a:t>NHỎ</a:t>
            </a:r>
            <a:endParaRPr lang="vi-VN" sz="2800" b="1" dirty="0">
              <a:latin typeface="Cambria" panose="02040503050406030204" pitchFamily="18" charset="0"/>
              <a:ea typeface="Cambria" panose="02040503050406030204" pitchFamily="18" charset="0"/>
            </a:endParaRPr>
          </a:p>
        </p:txBody>
      </p:sp>
      <p:sp>
        <p:nvSpPr>
          <p:cNvPr id="10" name="Cloud 9"/>
          <p:cNvSpPr/>
          <p:nvPr/>
        </p:nvSpPr>
        <p:spPr>
          <a:xfrm>
            <a:off x="3852776" y="5830982"/>
            <a:ext cx="4935557" cy="10270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Luyện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69526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pic>
        <p:nvPicPr>
          <p:cNvPr id="2" name="Picture 1"/>
          <p:cNvPicPr>
            <a:picLocks noChangeAspect="1"/>
          </p:cNvPicPr>
          <p:nvPr/>
        </p:nvPicPr>
        <p:blipFill>
          <a:blip r:embed="rId4"/>
          <a:stretch>
            <a:fillRect/>
          </a:stretch>
        </p:blipFill>
        <p:spPr>
          <a:xfrm>
            <a:off x="387587" y="123010"/>
            <a:ext cx="11357832" cy="4340728"/>
          </a:xfrm>
          <a:prstGeom prst="rect">
            <a:avLst/>
          </a:prstGeom>
        </p:spPr>
      </p:pic>
    </p:spTree>
    <p:extLst>
      <p:ext uri="{BB962C8B-B14F-4D97-AF65-F5344CB8AC3E}">
        <p14:creationId xmlns:p14="http://schemas.microsoft.com/office/powerpoint/2010/main" val="3176516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927" y="2034121"/>
            <a:ext cx="9488214" cy="3083670"/>
          </a:xfrm>
          <a:prstGeom prst="rect">
            <a:avLst/>
          </a:prstGeom>
        </p:spPr>
      </p:pic>
      <p:sp>
        <p:nvSpPr>
          <p:cNvPr id="4" name="Rectangle 3"/>
          <p:cNvSpPr/>
          <p:nvPr/>
        </p:nvSpPr>
        <p:spPr>
          <a:xfrm>
            <a:off x="679368" y="313773"/>
            <a:ext cx="11364036" cy="1815882"/>
          </a:xfrm>
          <a:prstGeom prst="rect">
            <a:avLst/>
          </a:prstGeom>
        </p:spPr>
        <p:txBody>
          <a:bodyPr wrap="square">
            <a:spAutoFit/>
          </a:bodyPr>
          <a:lstStyle/>
          <a:p>
            <a:pPr algn="just"/>
            <a:r>
              <a:rPr lang="en-GB" sz="2800" b="1" dirty="0" smtClean="0">
                <a:solidFill>
                  <a:srgbClr val="000000"/>
                </a:solidFill>
                <a:latin typeface="Cambria" panose="02040503050406030204" pitchFamily="18" charset="0"/>
                <a:ea typeface="Cambria" panose="02040503050406030204" pitchFamily="18" charset="0"/>
              </a:rPr>
              <a:t>1. </a:t>
            </a:r>
            <a:r>
              <a:rPr lang="vi-VN" sz="2800" b="1" dirty="0" smtClean="0">
                <a:solidFill>
                  <a:srgbClr val="000000"/>
                </a:solidFill>
                <a:latin typeface="Cambria" panose="02040503050406030204" pitchFamily="18" charset="0"/>
                <a:ea typeface="Cambria" panose="02040503050406030204" pitchFamily="18" charset="0"/>
              </a:rPr>
              <a:t>Dựa </a:t>
            </a:r>
            <a:r>
              <a:rPr lang="vi-VN" sz="2800" b="1" dirty="0">
                <a:solidFill>
                  <a:srgbClr val="000000"/>
                </a:solidFill>
                <a:latin typeface="Cambria" panose="02040503050406030204" pitchFamily="18" charset="0"/>
                <a:ea typeface="Cambria" panose="02040503050406030204" pitchFamily="18" charset="0"/>
              </a:rPr>
              <a:t>vào tranh, nói về nạn ô nhiễm môi trường mà em biết.</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Gợi ý:</a:t>
            </a:r>
          </a:p>
          <a:p>
            <a:pPr algn="just"/>
            <a:r>
              <a:rPr lang="vi-VN" sz="2800" dirty="0">
                <a:solidFill>
                  <a:srgbClr val="000000"/>
                </a:solidFill>
                <a:latin typeface="Cambria" panose="02040503050406030204" pitchFamily="18" charset="0"/>
                <a:ea typeface="Cambria" panose="02040503050406030204" pitchFamily="18" charset="0"/>
              </a:rPr>
              <a:t>- Đó là nạn ô nhiễm gì? (ô nhiễm đất, nước, không khí, tiếng ồn,...)</a:t>
            </a:r>
          </a:p>
          <a:p>
            <a:pPr algn="just"/>
            <a:r>
              <a:rPr lang="vi-VN" sz="2800" dirty="0">
                <a:solidFill>
                  <a:srgbClr val="000000"/>
                </a:solidFill>
                <a:latin typeface="Cambria" panose="02040503050406030204" pitchFamily="18" charset="0"/>
                <a:ea typeface="Cambria" panose="02040503050406030204" pitchFamily="18" charset="0"/>
              </a:rPr>
              <a:t>- Vì sao xảy ra nạn ô nhiễm đó? </a:t>
            </a:r>
          </a:p>
        </p:txBody>
      </p:sp>
      <p:sp>
        <p:nvSpPr>
          <p:cNvPr id="7" name="Cloud 6"/>
          <p:cNvSpPr/>
          <p:nvPr/>
        </p:nvSpPr>
        <p:spPr>
          <a:xfrm>
            <a:off x="2117299" y="5375294"/>
            <a:ext cx="7731470" cy="1462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smtClean="0">
                <a:latin typeface="Cambria" panose="02040503050406030204" pitchFamily="18" charset="0"/>
                <a:ea typeface="Cambria" panose="02040503050406030204" pitchFamily="18" charset="0"/>
              </a:rPr>
              <a:t>Làm</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việc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nhóm</a:t>
            </a:r>
            <a:r>
              <a:rPr lang="en-GB" sz="3600" dirty="0" smtClean="0">
                <a:latin typeface="Cambria" panose="02040503050406030204" pitchFamily="18" charset="0"/>
                <a:ea typeface="Cambria" panose="02040503050406030204" pitchFamily="18" charset="0"/>
              </a:rPr>
              <a:t> 4 </a:t>
            </a:r>
            <a:r>
              <a:rPr lang="en-GB" sz="3600" dirty="0" err="1" smtClean="0">
                <a:latin typeface="Cambria" panose="02040503050406030204" pitchFamily="18" charset="0"/>
                <a:ea typeface="Cambria" panose="02040503050406030204" pitchFamily="18" charset="0"/>
              </a:rPr>
              <a:t>hoàn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thành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yêu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cầu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bài</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tập</a:t>
            </a:r>
            <a:r>
              <a:rPr lang="en-GB" sz="3600" dirty="0" smtClean="0">
                <a:latin typeface="Cambria" panose="02040503050406030204" pitchFamily="18" charset="0"/>
                <a:ea typeface="Cambria" panose="02040503050406030204" pitchFamily="18" charset="0"/>
              </a:rPr>
              <a:t> 1.</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6454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r="65774"/>
          <a:stretch/>
        </p:blipFill>
        <p:spPr>
          <a:xfrm>
            <a:off x="564108" y="527014"/>
            <a:ext cx="3247403" cy="3083670"/>
          </a:xfrm>
          <a:prstGeom prst="rect">
            <a:avLst/>
          </a:prstGeom>
        </p:spPr>
      </p:pic>
      <p:sp>
        <p:nvSpPr>
          <p:cNvPr id="3" name="Rectangle 2"/>
          <p:cNvSpPr/>
          <p:nvPr/>
        </p:nvSpPr>
        <p:spPr>
          <a:xfrm>
            <a:off x="8142407" y="3527086"/>
            <a:ext cx="3901251" cy="2677656"/>
          </a:xfrm>
          <a:prstGeom prst="rect">
            <a:avLst/>
          </a:prstGeom>
        </p:spPr>
        <p:txBody>
          <a:bodyPr wrap="square">
            <a:spAutoFit/>
          </a:bodyPr>
          <a:lstStyle/>
          <a:p>
            <a:pPr algn="ctr"/>
            <a:r>
              <a:rPr lang="vi-VN" sz="2800" dirty="0" smtClean="0">
                <a:solidFill>
                  <a:srgbClr val="003C83"/>
                </a:solidFill>
                <a:latin typeface="Cambria" panose="02040503050406030204" pitchFamily="18" charset="0"/>
                <a:ea typeface="Cambria" panose="02040503050406030204" pitchFamily="18" charset="0"/>
              </a:rPr>
              <a:t>Ô </a:t>
            </a:r>
            <a:r>
              <a:rPr lang="vi-VN" sz="2800" dirty="0">
                <a:solidFill>
                  <a:srgbClr val="003C83"/>
                </a:solidFill>
                <a:latin typeface="Cambria" panose="02040503050406030204" pitchFamily="18" charset="0"/>
                <a:ea typeface="Cambria" panose="02040503050406030204" pitchFamily="18" charset="0"/>
              </a:rPr>
              <a:t>nhiễm không khí do con người thải ra quá nhiều chất gây ô nhiễm như khói bụi các loại xe, khí thải nhà máy, xí nghiệp chưa qua xử lí... </a:t>
            </a:r>
          </a:p>
        </p:txBody>
      </p:sp>
      <p:sp>
        <p:nvSpPr>
          <p:cNvPr id="5" name="Rectangle 4"/>
          <p:cNvSpPr/>
          <p:nvPr/>
        </p:nvSpPr>
        <p:spPr>
          <a:xfrm>
            <a:off x="613013" y="3809546"/>
            <a:ext cx="3337260" cy="2246769"/>
          </a:xfrm>
          <a:prstGeom prst="rect">
            <a:avLst/>
          </a:prstGeom>
        </p:spPr>
        <p:txBody>
          <a:bodyPr wrap="square">
            <a:spAutoFit/>
          </a:bodyPr>
          <a:lstStyle/>
          <a:p>
            <a:pPr lvl="0" algn="ctr"/>
            <a:r>
              <a:rPr lang="vi-VN" sz="2800" dirty="0" smtClean="0">
                <a:solidFill>
                  <a:srgbClr val="003C83"/>
                </a:solidFill>
                <a:latin typeface="Cambria" panose="02040503050406030204" pitchFamily="18" charset="0"/>
                <a:ea typeface="Cambria" panose="02040503050406030204" pitchFamily="18" charset="0"/>
              </a:rPr>
              <a:t>Ô </a:t>
            </a:r>
            <a:r>
              <a:rPr lang="vi-VN" sz="2800" dirty="0">
                <a:solidFill>
                  <a:srgbClr val="003C83"/>
                </a:solidFill>
                <a:latin typeface="Cambria" panose="02040503050406030204" pitchFamily="18" charset="0"/>
                <a:ea typeface="Cambria" panose="02040503050406030204" pitchFamily="18" charset="0"/>
              </a:rPr>
              <a:t>nhiễm môi trường đất do rác thải sinh hoạt của con người sử dụng quá nhiều chất khó phân hủy.</a:t>
            </a:r>
          </a:p>
        </p:txBody>
      </p:sp>
      <p:pic>
        <p:nvPicPr>
          <p:cNvPr id="10" name="Picture 9" descr="Screen Clipping"/>
          <p:cNvPicPr>
            <a:picLocks noChangeAspect="1"/>
          </p:cNvPicPr>
          <p:nvPr/>
        </p:nvPicPr>
        <p:blipFill rotWithShape="1">
          <a:blip r:embed="rId2">
            <a:extLst>
              <a:ext uri="{28A0092B-C50C-407E-A947-70E740481C1C}">
                <a14:useLocalDpi xmlns:a14="http://schemas.microsoft.com/office/drawing/2010/main" val="0"/>
              </a:ext>
            </a:extLst>
          </a:blip>
          <a:srcRect l="34090" t="2193" r="32115" b="12389"/>
          <a:stretch/>
        </p:blipFill>
        <p:spPr>
          <a:xfrm>
            <a:off x="4454294" y="435255"/>
            <a:ext cx="3479414" cy="2858242"/>
          </a:xfrm>
          <a:prstGeom prst="rect">
            <a:avLst/>
          </a:prstGeom>
        </p:spPr>
      </p:pic>
      <p:sp>
        <p:nvSpPr>
          <p:cNvPr id="6" name="Rectangle 5"/>
          <p:cNvSpPr/>
          <p:nvPr/>
        </p:nvSpPr>
        <p:spPr>
          <a:xfrm>
            <a:off x="4299809" y="3604711"/>
            <a:ext cx="3493062" cy="2246769"/>
          </a:xfrm>
          <a:prstGeom prst="rect">
            <a:avLst/>
          </a:prstGeom>
        </p:spPr>
        <p:txBody>
          <a:bodyPr wrap="square">
            <a:spAutoFit/>
          </a:bodyPr>
          <a:lstStyle/>
          <a:p>
            <a:pPr lvl="0" algn="ctr"/>
            <a:r>
              <a:rPr lang="vi-VN" sz="2800" dirty="0" smtClean="0">
                <a:solidFill>
                  <a:srgbClr val="003C83"/>
                </a:solidFill>
                <a:latin typeface="Cambria" panose="02040503050406030204" pitchFamily="18" charset="0"/>
                <a:ea typeface="Cambria" panose="02040503050406030204" pitchFamily="18" charset="0"/>
              </a:rPr>
              <a:t>Ô </a:t>
            </a:r>
            <a:r>
              <a:rPr lang="vi-VN" sz="2800" dirty="0">
                <a:solidFill>
                  <a:srgbClr val="003C83"/>
                </a:solidFill>
                <a:latin typeface="Cambria" panose="02040503050406030204" pitchFamily="18" charset="0"/>
                <a:ea typeface="Cambria" panose="02040503050406030204" pitchFamily="18" charset="0"/>
              </a:rPr>
              <a:t>nhiễm môi trường nước do con người xử lí rác thải không đúng cách, vứt trực tiếp ra sông, suối..</a:t>
            </a:r>
          </a:p>
        </p:txBody>
      </p:sp>
      <p:pic>
        <p:nvPicPr>
          <p:cNvPr id="11" name="Picture 10" descr="Screen Clipping"/>
          <p:cNvPicPr>
            <a:picLocks noChangeAspect="1"/>
          </p:cNvPicPr>
          <p:nvPr/>
        </p:nvPicPr>
        <p:blipFill rotWithShape="1">
          <a:blip r:embed="rId2">
            <a:extLst>
              <a:ext uri="{28A0092B-C50C-407E-A947-70E740481C1C}">
                <a14:useLocalDpi xmlns:a14="http://schemas.microsoft.com/office/drawing/2010/main" val="0"/>
              </a:ext>
            </a:extLst>
          </a:blip>
          <a:srcRect l="67760" t="10758" r="879" b="3824"/>
          <a:stretch/>
        </p:blipFill>
        <p:spPr>
          <a:xfrm>
            <a:off x="8576491" y="639728"/>
            <a:ext cx="3228823" cy="2858242"/>
          </a:xfrm>
          <a:prstGeom prst="rect">
            <a:avLst/>
          </a:prstGeom>
        </p:spPr>
      </p:pic>
    </p:spTree>
    <p:extLst>
      <p:ext uri="{BB962C8B-B14F-4D97-AF65-F5344CB8AC3E}">
        <p14:creationId xmlns:p14="http://schemas.microsoft.com/office/powerpoint/2010/main" val="4027584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4" y="1830938"/>
            <a:ext cx="5440017" cy="5440017"/>
          </a:xfrm>
          <a:prstGeom prst="rect">
            <a:avLst/>
          </a:prstGeom>
        </p:spPr>
      </p:pic>
      <p:grpSp>
        <p:nvGrpSpPr>
          <p:cNvPr id="8" name="Group 7"/>
          <p:cNvGrpSpPr/>
          <p:nvPr/>
        </p:nvGrpSpPr>
        <p:grpSpPr>
          <a:xfrm>
            <a:off x="5738078" y="737655"/>
            <a:ext cx="5700214" cy="4619737"/>
            <a:chOff x="6475057" y="1024258"/>
            <a:chExt cx="5700214" cy="4619737"/>
          </a:xfrm>
        </p:grpSpPr>
        <p:grpSp>
          <p:nvGrpSpPr>
            <p:cNvPr id="10" name="Group 9"/>
            <p:cNvGrpSpPr/>
            <p:nvPr/>
          </p:nvGrpSpPr>
          <p:grpSpPr>
            <a:xfrm>
              <a:off x="6475057" y="1024258"/>
              <a:ext cx="5700214" cy="4619737"/>
              <a:chOff x="6491786" y="1166914"/>
              <a:chExt cx="5700214" cy="3780430"/>
            </a:xfrm>
          </p:grpSpPr>
          <p:sp>
            <p:nvSpPr>
              <p:cNvPr id="12" name="Cloud Callout 11"/>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Callout 12"/>
              <p:cNvSpPr/>
              <p:nvPr/>
            </p:nvSpPr>
            <p:spPr>
              <a:xfrm>
                <a:off x="6491786" y="1166914"/>
                <a:ext cx="5613779" cy="3780430"/>
              </a:xfrm>
              <a:prstGeom prst="cloudCallout">
                <a:avLst>
                  <a:gd name="adj1" fmla="val -75533"/>
                  <a:gd name="adj2" fmla="val -2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7155903" y="1975227"/>
              <a:ext cx="4424955" cy="2862322"/>
            </a:xfrm>
            <a:prstGeom prst="rect">
              <a:avLst/>
            </a:prstGeom>
          </p:spPr>
          <p:txBody>
            <a:bodyPr wrap="square">
              <a:spAutoFit/>
            </a:bodyPr>
            <a:lstStyle/>
            <a:p>
              <a:pPr lvl="0" algn="ctr"/>
              <a:r>
                <a:rPr lang="vi-VN" sz="3600" dirty="0">
                  <a:solidFill>
                    <a:srgbClr val="003C83"/>
                  </a:solidFill>
                  <a:latin typeface="Cambria" panose="02040503050406030204" pitchFamily="18" charset="0"/>
                  <a:ea typeface="Cambria" panose="02040503050406030204" pitchFamily="18" charset="0"/>
                </a:rPr>
                <a:t>Trao đổi với bạn về hậu quả của một nạn ô nhiễm môi trường mà em đã nói ở bài tập 1. </a:t>
              </a:r>
              <a:endParaRPr lang="vi-VN" sz="6600" dirty="0">
                <a:solidFill>
                  <a:srgbClr val="003C8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854572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4435522" y="672720"/>
            <a:ext cx="7424381" cy="5401479"/>
          </a:xfrm>
          <a:prstGeom prst="rect">
            <a:avLst/>
          </a:prstGeom>
        </p:spPr>
        <p:txBody>
          <a:bodyPr wrap="square">
            <a:spAutoFit/>
          </a:bodyPr>
          <a:lstStyle/>
          <a:p>
            <a:pPr algn="ctr"/>
            <a:r>
              <a:rPr lang="en-GB" altLang="zh-CN" sz="11500" b="1" dirty="0" smtClean="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CHIA SẺ TRƯỚC LỚP</a:t>
            </a:r>
            <a:endParaRPr lang="zh-CN" altLang="en-US" sz="115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pic>
        <p:nvPicPr>
          <p:cNvPr id="6" name="图片 4">
            <a:extLst>
              <a:ext uri="{FF2B5EF4-FFF2-40B4-BE49-F238E27FC236}">
                <a16:creationId xmlns:a16="http://schemas.microsoft.com/office/drawing/2014/main" id="{291E2A9A-296B-4E83-B438-8D6A85EA2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62" y="1858233"/>
            <a:ext cx="5440017" cy="5440017"/>
          </a:xfrm>
          <a:prstGeom prst="rect">
            <a:avLst/>
          </a:prstGeom>
        </p:spPr>
      </p:pic>
    </p:spTree>
    <p:extLst>
      <p:ext uri="{BB962C8B-B14F-4D97-AF65-F5344CB8AC3E}">
        <p14:creationId xmlns:p14="http://schemas.microsoft.com/office/powerpoint/2010/main" val="3439082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976550" y="97394"/>
            <a:ext cx="6535478" cy="5803895"/>
          </a:xfrm>
          <a:prstGeom prst="rect">
            <a:avLst/>
          </a:prstGeom>
        </p:spPr>
      </p:pic>
    </p:spTree>
    <p:extLst>
      <p:ext uri="{BB962C8B-B14F-4D97-AF65-F5344CB8AC3E}">
        <p14:creationId xmlns:p14="http://schemas.microsoft.com/office/powerpoint/2010/main" val="3508163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95" y="3395134"/>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862" y="2886741"/>
            <a:ext cx="4339344" cy="4339344"/>
          </a:xfrm>
          <a:prstGeom prst="rect">
            <a:avLst/>
          </a:prstGeom>
        </p:spPr>
      </p:pic>
      <p:sp>
        <p:nvSpPr>
          <p:cNvPr id="4" name="TextBox 3"/>
          <p:cNvSpPr txBox="1"/>
          <p:nvPr/>
        </p:nvSpPr>
        <p:spPr>
          <a:xfrm>
            <a:off x="2757063" y="403348"/>
            <a:ext cx="6648619" cy="4247317"/>
          </a:xfrm>
          <a:prstGeom prst="rect">
            <a:avLst/>
          </a:prstGeom>
          <a:noFill/>
        </p:spPr>
        <p:txBody>
          <a:bodyPr wrap="square" rtlCol="0">
            <a:spAutoFit/>
          </a:bodyPr>
          <a:lstStyle/>
          <a:p>
            <a:pPr algn="ct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hãy</a:t>
            </a:r>
            <a:r>
              <a:rPr lang="en-GB" sz="5400" dirty="0" smtClean="0">
                <a:latin typeface="Cambria" panose="02040503050406030204" pitchFamily="18" charset="0"/>
                <a:ea typeface="Cambria" panose="02040503050406030204" pitchFamily="18" charset="0"/>
              </a:rPr>
              <a:t> chia </a:t>
            </a:r>
            <a:r>
              <a:rPr lang="en-GB" sz="5400" dirty="0" err="1" smtClean="0">
                <a:latin typeface="Cambria" panose="02040503050406030204" pitchFamily="18" charset="0"/>
                <a:ea typeface="Cambria" panose="02040503050406030204" pitchFamily="18" charset="0"/>
              </a:rPr>
              <a:t>sẻ</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về</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môi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trường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xung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quanh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đã</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làm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gì</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để</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bảo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vệ</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môi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trường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sống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quanh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a:t>
            </a:r>
            <a:endParaRPr lang="en-GB"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7354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334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320" y="457231"/>
            <a:ext cx="6033779" cy="5157481"/>
          </a:xfrm>
          <a:prstGeom prst="rect">
            <a:avLst/>
          </a:prstGeom>
        </p:spPr>
      </p:pic>
      <p:sp>
        <p:nvSpPr>
          <p:cNvPr id="3" name="Rectangle 2"/>
          <p:cNvSpPr/>
          <p:nvPr/>
        </p:nvSpPr>
        <p:spPr>
          <a:xfrm>
            <a:off x="6672263" y="1896097"/>
            <a:ext cx="5000626" cy="2554545"/>
          </a:xfrm>
          <a:prstGeom prst="rect">
            <a:avLst/>
          </a:prstGeom>
        </p:spPr>
        <p:txBody>
          <a:bodyPr wrap="square">
            <a:spAutoFit/>
          </a:bodyPr>
          <a:lstStyle/>
          <a:p>
            <a:pPr algn="ctr"/>
            <a:r>
              <a:rPr lang="vi-VN" sz="4000" dirty="0">
                <a:solidFill>
                  <a:srgbClr val="002060"/>
                </a:solidFill>
                <a:latin typeface="Cambria" panose="02040503050406030204" pitchFamily="18" charset="0"/>
                <a:ea typeface="Cambria" panose="02040503050406030204" pitchFamily="18" charset="0"/>
              </a:rPr>
              <a:t>Theo em, bức tranh dưới đây muốn nói với chúng ta điều gì? </a:t>
            </a:r>
            <a:br>
              <a:rPr lang="vi-VN" sz="4000" dirty="0">
                <a:solidFill>
                  <a:srgbClr val="002060"/>
                </a:solidFill>
                <a:latin typeface="Cambria" panose="02040503050406030204" pitchFamily="18" charset="0"/>
                <a:ea typeface="Cambria" panose="02040503050406030204" pitchFamily="18" charset="0"/>
              </a:rPr>
            </a:br>
            <a:endParaRPr lang="en-GB"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0277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2" name="Picture 1"/>
          <p:cNvPicPr>
            <a:picLocks noChangeAspect="1"/>
          </p:cNvPicPr>
          <p:nvPr/>
        </p:nvPicPr>
        <p:blipFill>
          <a:blip r:embed="rId3"/>
          <a:stretch>
            <a:fillRect/>
          </a:stretch>
        </p:blipFill>
        <p:spPr>
          <a:xfrm>
            <a:off x="4992290" y="165808"/>
            <a:ext cx="7693819" cy="5803895"/>
          </a:xfrm>
          <a:prstGeom prst="rect">
            <a:avLst/>
          </a:prstGeom>
        </p:spPr>
      </p:pic>
    </p:spTree>
    <p:extLst>
      <p:ext uri="{BB962C8B-B14F-4D97-AF65-F5344CB8AC3E}">
        <p14:creationId xmlns:p14="http://schemas.microsoft.com/office/powerpoint/2010/main" val="5021591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859" y="480640"/>
            <a:ext cx="11527916" cy="6001643"/>
          </a:xfrm>
          <a:prstGeom prst="rect">
            <a:avLst/>
          </a:prstGeom>
        </p:spPr>
        <p:txBody>
          <a:bodyPr wrap="square">
            <a:spAutoFit/>
          </a:bodyPr>
          <a:lstStyle/>
          <a:p>
            <a:pPr indent="357188" algn="just"/>
            <a:r>
              <a:rPr lang="vi-VN" sz="2400" dirty="0" smtClean="0">
                <a:latin typeface="Cambria" panose="02040503050406030204" pitchFamily="18" charset="0"/>
                <a:ea typeface="Cambria" panose="02040503050406030204" pitchFamily="18" charset="0"/>
              </a:rPr>
              <a:t>Các </a:t>
            </a:r>
            <a:r>
              <a:rPr lang="vi-VN" sz="2400" dirty="0">
                <a:latin typeface="Cambria" panose="02040503050406030204" pitchFamily="18" charset="0"/>
                <a:ea typeface="Cambria" panose="02040503050406030204" pitchFamily="18" charset="0"/>
              </a:rPr>
              <a:t>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a:t>
            </a:r>
            <a:r>
              <a:rPr lang="vi-VN" sz="2400" dirty="0" smtClean="0">
                <a:latin typeface="Cambria" panose="02040503050406030204" pitchFamily="18" charset="0"/>
                <a:ea typeface="Cambria" panose="02040503050406030204" pitchFamily="18" charset="0"/>
              </a:rPr>
              <a:t>không?</a:t>
            </a:r>
          </a:p>
          <a:p>
            <a:pPr indent="357188" algn="r"/>
            <a:r>
              <a:rPr lang="vi-VN" sz="2400" dirty="0" smtClean="0">
                <a:latin typeface="Cambria" panose="02040503050406030204" pitchFamily="18" charset="0"/>
                <a:ea typeface="Cambria" panose="02040503050406030204" pitchFamily="18" charset="0"/>
              </a:rPr>
              <a:t>Ông Trái Đất</a:t>
            </a:r>
          </a:p>
          <a:p>
            <a:pPr algn="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Phan Nguyên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4" name="TextBox 3"/>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a:t>
            </a:r>
            <a:r>
              <a:rPr lang="vi-VN" sz="2800" b="1" dirty="0" smtClean="0">
                <a:latin typeface="Cambria" panose="02040503050406030204" pitchFamily="18" charset="0"/>
                <a:ea typeface="Cambria" panose="02040503050406030204" pitchFamily="18" charset="0"/>
              </a:rPr>
              <a:t>NHỎ</a:t>
            </a:r>
            <a:endParaRPr lang="vi-VN" sz="2800" b="1" dirty="0">
              <a:latin typeface="Cambria" panose="02040503050406030204" pitchFamily="18" charset="0"/>
              <a:ea typeface="Cambria" panose="02040503050406030204" pitchFamily="18" charset="0"/>
            </a:endParaRPr>
          </a:p>
        </p:txBody>
      </p:sp>
      <p:sp>
        <p:nvSpPr>
          <p:cNvPr id="5" name="Cloud 4"/>
          <p:cNvSpPr/>
          <p:nvPr/>
        </p:nvSpPr>
        <p:spPr>
          <a:xfrm>
            <a:off x="3990676" y="5822414"/>
            <a:ext cx="4322281" cy="1035586"/>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3600" dirty="0" err="1" smtClean="0">
                <a:latin typeface="Cambria" panose="02040503050406030204" pitchFamily="18" charset="0"/>
                <a:ea typeface="Cambria" panose="02040503050406030204" pitchFamily="18" charset="0"/>
              </a:rPr>
              <a:t>Đọc</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mẫu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251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smtClean="0">
                <a:latin typeface="Cambria" panose="02040503050406030204" pitchFamily="18" charset="0"/>
                <a:ea typeface="Cambria" panose="02040503050406030204" pitchFamily="18" charset="0"/>
              </a:rPr>
              <a:t>Các </a:t>
            </a:r>
            <a:r>
              <a:rPr lang="vi-VN" sz="2400" dirty="0">
                <a:latin typeface="Cambria" panose="02040503050406030204" pitchFamily="18" charset="0"/>
                <a:ea typeface="Cambria" panose="02040503050406030204" pitchFamily="18" charset="0"/>
              </a:rPr>
              <a:t>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a:t>
            </a:r>
            <a:r>
              <a:rPr lang="vi-VN" sz="2400" dirty="0" smtClean="0">
                <a:latin typeface="Cambria" panose="02040503050406030204" pitchFamily="18" charset="0"/>
                <a:ea typeface="Cambria" panose="02040503050406030204" pitchFamily="18" charset="0"/>
              </a:rPr>
              <a:t>không?</a:t>
            </a:r>
          </a:p>
          <a:p>
            <a:pPr indent="357188" algn="r"/>
            <a:r>
              <a:rPr lang="vi-VN" sz="2400" dirty="0" smtClean="0">
                <a:latin typeface="Cambria" panose="02040503050406030204" pitchFamily="18" charset="0"/>
                <a:ea typeface="Cambria" panose="02040503050406030204" pitchFamily="18" charset="0"/>
              </a:rPr>
              <a:t>Ông Trái Đất</a:t>
            </a:r>
          </a:p>
          <a:p>
            <a:pPr algn="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Phan Nguyên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5" name="Cloud 4"/>
          <p:cNvSpPr/>
          <p:nvPr/>
        </p:nvSpPr>
        <p:spPr>
          <a:xfrm>
            <a:off x="1625601" y="6135103"/>
            <a:ext cx="8116712" cy="7845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Bài</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chia </a:t>
            </a:r>
            <a:r>
              <a:rPr lang="en-GB" sz="3200" dirty="0" err="1" smtClean="0">
                <a:latin typeface="Cambria" panose="02040503050406030204" pitchFamily="18" charset="0"/>
                <a:ea typeface="Cambria" panose="02040503050406030204" pitchFamily="18" charset="0"/>
              </a:rPr>
              <a:t>làm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mấy</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a:t>
            </a:r>
            <a:r>
              <a:rPr lang="vi-VN" sz="2800" b="1" dirty="0" smtClean="0">
                <a:latin typeface="Cambria" panose="02040503050406030204" pitchFamily="18" charset="0"/>
                <a:ea typeface="Cambria" panose="02040503050406030204" pitchFamily="18" charset="0"/>
              </a:rPr>
              <a:t>NHỎ</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9434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2" grpId="0" animBg="1"/>
      <p:bldP spid="6" grpId="0" animBg="1"/>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409" y="3452771"/>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LUYỆN ĐỌC TỪ KHÓ</a:t>
            </a:r>
            <a:endParaRPr lang="en-GB" sz="5400" dirty="0">
              <a:latin typeface="Cambria" panose="02040503050406030204" pitchFamily="18" charset="0"/>
              <a:ea typeface="Cambria" panose="02040503050406030204" pitchFamily="18" charset="0"/>
            </a:endParaRPr>
          </a:p>
        </p:txBody>
      </p:sp>
      <p:sp>
        <p:nvSpPr>
          <p:cNvPr id="2" name="Rectangle 1"/>
          <p:cNvSpPr/>
          <p:nvPr/>
        </p:nvSpPr>
        <p:spPr>
          <a:xfrm>
            <a:off x="5031436" y="1678772"/>
            <a:ext cx="2669755" cy="830997"/>
          </a:xfrm>
          <a:prstGeom prst="rect">
            <a:avLst/>
          </a:prstGeom>
        </p:spPr>
        <p:txBody>
          <a:bodyPr wrap="square">
            <a:spAutoFit/>
          </a:bodyPr>
          <a:lstStyle/>
          <a:p>
            <a:r>
              <a:rPr lang="vi-VN" sz="4800" dirty="0">
                <a:solidFill>
                  <a:srgbClr val="00B050"/>
                </a:solidFill>
                <a:latin typeface="Cambria" panose="02040503050406030204" pitchFamily="18" charset="0"/>
                <a:ea typeface="Cambria" panose="02040503050406030204" pitchFamily="18" charset="0"/>
              </a:rPr>
              <a:t>rắc rối </a:t>
            </a:r>
            <a:endParaRPr lang="en-GB" sz="4800" dirty="0">
              <a:solidFill>
                <a:srgbClr val="00B050"/>
              </a:solidFill>
            </a:endParaRPr>
          </a:p>
        </p:txBody>
      </p:sp>
      <p:sp>
        <p:nvSpPr>
          <p:cNvPr id="3" name="Rectangle 2"/>
          <p:cNvSpPr/>
          <p:nvPr/>
        </p:nvSpPr>
        <p:spPr>
          <a:xfrm>
            <a:off x="1407749" y="1678772"/>
            <a:ext cx="3047629"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phiền toái </a:t>
            </a:r>
          </a:p>
        </p:txBody>
      </p:sp>
      <p:sp>
        <p:nvSpPr>
          <p:cNvPr id="5" name="Rectangle 4"/>
          <p:cNvSpPr/>
          <p:nvPr/>
        </p:nvSpPr>
        <p:spPr>
          <a:xfrm>
            <a:off x="8335291" y="1678772"/>
            <a:ext cx="2579552"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hoang dã</a:t>
            </a:r>
          </a:p>
        </p:txBody>
      </p:sp>
    </p:spTree>
    <p:extLst>
      <p:ext uri="{BB962C8B-B14F-4D97-AF65-F5344CB8AC3E}">
        <p14:creationId xmlns:p14="http://schemas.microsoft.com/office/powerpoint/2010/main" val="1826229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430" y="3710754"/>
            <a:ext cx="3063710" cy="3003214"/>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634" y="3374958"/>
            <a:ext cx="3674807" cy="3674807"/>
          </a:xfrm>
          <a:prstGeom prst="rect">
            <a:avLst/>
          </a:prstGeom>
        </p:spPr>
      </p:pic>
      <p:sp>
        <p:nvSpPr>
          <p:cNvPr id="4" name="TextBox 3"/>
          <p:cNvSpPr txBox="1"/>
          <p:nvPr/>
        </p:nvSpPr>
        <p:spPr>
          <a:xfrm>
            <a:off x="2689321" y="316073"/>
            <a:ext cx="6648619" cy="923330"/>
          </a:xfrm>
          <a:prstGeom prst="rect">
            <a:avLst/>
          </a:prstGeom>
          <a:noFill/>
        </p:spPr>
        <p:txBody>
          <a:bodyPr wrap="square" rtlCol="0">
            <a:spAutoFit/>
          </a:bodyPr>
          <a:lstStyle/>
          <a:p>
            <a:pPr algn="ctr"/>
            <a:r>
              <a:rPr lang="en-GB" sz="5400" dirty="0" smtClean="0">
                <a:latin typeface="Cambria" panose="02040503050406030204" pitchFamily="18" charset="0"/>
                <a:ea typeface="Cambria" panose="02040503050406030204" pitchFamily="18" charset="0"/>
              </a:rPr>
              <a:t>GIẢI NGHĨA TỪ</a:t>
            </a:r>
            <a:endParaRPr lang="en-GB" sz="5400" dirty="0">
              <a:latin typeface="Cambria" panose="02040503050406030204" pitchFamily="18" charset="0"/>
              <a:ea typeface="Cambria" panose="02040503050406030204" pitchFamily="18" charset="0"/>
            </a:endParaRPr>
          </a:p>
        </p:txBody>
      </p:sp>
      <p:sp>
        <p:nvSpPr>
          <p:cNvPr id="3" name="Rectangle 2"/>
          <p:cNvSpPr/>
          <p:nvPr/>
        </p:nvSpPr>
        <p:spPr>
          <a:xfrm>
            <a:off x="1743844" y="1349879"/>
            <a:ext cx="8903414" cy="1754326"/>
          </a:xfrm>
          <a:prstGeom prst="rect">
            <a:avLst/>
          </a:prstGeom>
        </p:spPr>
        <p:txBody>
          <a:bodyPr wrap="square">
            <a:spAutoFit/>
          </a:bodyPr>
          <a:lstStyle/>
          <a:p>
            <a:pPr algn="just">
              <a:lnSpc>
                <a:spcPct val="150000"/>
              </a:lnSpc>
            </a:pPr>
            <a:r>
              <a:rPr lang="vi-VN" sz="3600" dirty="0">
                <a:latin typeface="Cambria" panose="02040503050406030204" pitchFamily="18" charset="0"/>
                <a:ea typeface="Cambria" panose="02040503050406030204" pitchFamily="18" charset="0"/>
              </a:rPr>
              <a:t>Động vật hoang dã: động vật sống trong tự </a:t>
            </a:r>
            <a:r>
              <a:rPr lang="en-GB"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nhiên</a:t>
            </a:r>
            <a:r>
              <a:rPr lang="vi-VN" sz="3600" dirty="0">
                <a:latin typeface="Cambria" panose="02040503050406030204" pitchFamily="18" charset="0"/>
                <a:ea typeface="Cambria" panose="02040503050406030204" pitchFamily="18" charset="0"/>
              </a:rPr>
              <a:t>, chưa được thuần hóa</a:t>
            </a:r>
            <a:r>
              <a:rPr lang="vi-VN" sz="3600" dirty="0" smtClean="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548" y="3809994"/>
            <a:ext cx="3048006" cy="3048006"/>
          </a:xfrm>
          <a:prstGeom prst="rect">
            <a:avLst/>
          </a:prstGeom>
        </p:spPr>
      </p:pic>
    </p:spTree>
    <p:extLst>
      <p:ext uri="{BB962C8B-B14F-4D97-AF65-F5344CB8AC3E}">
        <p14:creationId xmlns:p14="http://schemas.microsoft.com/office/powerpoint/2010/main" val="30185353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smtClean="0">
                <a:latin typeface="Cambria" panose="02040503050406030204" pitchFamily="18" charset="0"/>
                <a:ea typeface="Cambria" panose="02040503050406030204" pitchFamily="18" charset="0"/>
              </a:rPr>
              <a:t>Các </a:t>
            </a:r>
            <a:r>
              <a:rPr lang="vi-VN" sz="2400" dirty="0">
                <a:latin typeface="Cambria" panose="02040503050406030204" pitchFamily="18" charset="0"/>
                <a:ea typeface="Cambria" panose="02040503050406030204" pitchFamily="18" charset="0"/>
              </a:rPr>
              <a:t>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a:t>
            </a:r>
            <a:r>
              <a:rPr lang="vi-VN" sz="2400" dirty="0" smtClean="0">
                <a:latin typeface="Cambria" panose="02040503050406030204" pitchFamily="18" charset="0"/>
                <a:ea typeface="Cambria" panose="02040503050406030204" pitchFamily="18" charset="0"/>
              </a:rPr>
              <a:t>không?</a:t>
            </a:r>
          </a:p>
          <a:p>
            <a:pPr indent="357188" algn="r"/>
            <a:r>
              <a:rPr lang="vi-VN" sz="2400" dirty="0" smtClean="0">
                <a:latin typeface="Cambria" panose="02040503050406030204" pitchFamily="18" charset="0"/>
                <a:ea typeface="Cambria" panose="02040503050406030204" pitchFamily="18" charset="0"/>
              </a:rPr>
              <a:t>Ông Trái Đất</a:t>
            </a:r>
          </a:p>
          <a:p>
            <a:pPr algn="r"/>
            <a:r>
              <a:rPr lang="vi-VN" sz="2400" dirty="0" smtClean="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Phan Nguyên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a:t>
            </a:r>
            <a:r>
              <a:rPr lang="vi-VN" sz="2800" b="1" dirty="0" smtClean="0">
                <a:latin typeface="Cambria" panose="02040503050406030204" pitchFamily="18" charset="0"/>
                <a:ea typeface="Cambria" panose="02040503050406030204" pitchFamily="18" charset="0"/>
              </a:rPr>
              <a:t>NHỎ</a:t>
            </a:r>
            <a:endParaRPr lang="vi-VN" sz="2800" b="1" dirty="0">
              <a:latin typeface="Cambria" panose="02040503050406030204" pitchFamily="18" charset="0"/>
              <a:ea typeface="Cambria" panose="02040503050406030204" pitchFamily="18" charset="0"/>
            </a:endParaRPr>
          </a:p>
        </p:txBody>
      </p:sp>
      <p:sp>
        <p:nvSpPr>
          <p:cNvPr id="10" name="Cloud 9"/>
          <p:cNvSpPr/>
          <p:nvPr/>
        </p:nvSpPr>
        <p:spPr>
          <a:xfrm>
            <a:off x="3852776" y="5830982"/>
            <a:ext cx="4935557" cy="10270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latin typeface="Cambria" panose="02040503050406030204" pitchFamily="18" charset="0"/>
                <a:ea typeface="Cambria" panose="02040503050406030204" pitchFamily="18" charset="0"/>
              </a:rPr>
              <a:t>Luyện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đọc</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753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p:bldP spid="10" grpId="0" animBg="1"/>
    </p:bldLst>
  </p:timing>
</p:sld>
</file>

<file path=ppt/theme/theme1.xml><?xml version="1.0" encoding="utf-8"?>
<a:theme xmlns:a="http://schemas.openxmlformats.org/drawingml/2006/main" name="Office 主题​​">
  <a:themeElements>
    <a:clrScheme name="自定义 314">
      <a:dk1>
        <a:srgbClr val="3F3F3F"/>
      </a:dk1>
      <a:lt1>
        <a:sysClr val="window" lastClr="FFFFFF"/>
      </a:lt1>
      <a:dk2>
        <a:srgbClr val="44546A"/>
      </a:dk2>
      <a:lt2>
        <a:srgbClr val="E7E6E6"/>
      </a:lt2>
      <a:accent1>
        <a:srgbClr val="488F37"/>
      </a:accent1>
      <a:accent2>
        <a:srgbClr val="488F3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1955</Words>
  <Application>Microsoft Office PowerPoint</Application>
  <PresentationFormat>Widescreen</PresentationFormat>
  <Paragraphs>83</Paragraphs>
  <Slides>28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#9Slide07 IcielBC Cubano Normal</vt:lpstr>
      <vt:lpstr>等线</vt:lpstr>
      <vt:lpstr>#9Slide07 IcielPony</vt:lpstr>
      <vt:lpstr>Arial</vt:lpstr>
      <vt:lpstr>Cambria</vt:lpstr>
      <vt:lpstr>UVF Funkydori</vt:lpstr>
      <vt:lpstr>等线 Light</vt:lpstr>
      <vt:lpstr>SVN-Poky's</vt:lpstr>
      <vt:lpstr>字魂70号-灵悦黑体</vt:lpstr>
      <vt:lpstr>#9Slide07 HoneyCream</vt:lpstr>
      <vt:lpstr>思源黑体 CN Regular</vt:lpstr>
      <vt:lpstr>UTM Avo</vt:lpstr>
      <vt:lpstr>#9Slide05 Bodega Script</vt:lpstr>
      <vt:lpstr>SVN-Dancing Script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26</cp:revision>
  <dcterms:created xsi:type="dcterms:W3CDTF">2023-01-16T12:18:37Z</dcterms:created>
  <dcterms:modified xsi:type="dcterms:W3CDTF">2023-04-23T09:39:46Z</dcterms:modified>
</cp:coreProperties>
</file>