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20" r:id="rId4"/>
    <p:sldMasterId id="2147483756" r:id="rId5"/>
    <p:sldMasterId id="2147483769" r:id="rId6"/>
    <p:sldMasterId id="2147483805" r:id="rId7"/>
  </p:sldMasterIdLst>
  <p:notesMasterIdLst>
    <p:notesMasterId r:id="rId33"/>
  </p:notesMasterIdLst>
  <p:sldIdLst>
    <p:sldId id="256" r:id="rId8"/>
    <p:sldId id="257" r:id="rId9"/>
    <p:sldId id="259" r:id="rId10"/>
    <p:sldId id="258" r:id="rId11"/>
    <p:sldId id="262" r:id="rId12"/>
    <p:sldId id="263" r:id="rId13"/>
    <p:sldId id="265" r:id="rId14"/>
    <p:sldId id="264"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 id="278" r:id="rId28"/>
    <p:sldId id="280" r:id="rId29"/>
    <p:sldId id="281"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D2D"/>
    <a:srgbClr val="6B8909"/>
    <a:srgbClr val="171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66" d="100"/>
          <a:sy n="66" d="100"/>
        </p:scale>
        <p:origin x="984"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229CB-D5DE-47E2-ABDD-8308DF2697A7}"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9C74C-B9A7-4CEC-8A9E-66FB35BB0C0F}" type="slidenum">
              <a:rPr lang="en-US" smtClean="0"/>
              <a:t>‹#›</a:t>
            </a:fld>
            <a:endParaRPr lang="en-US"/>
          </a:p>
        </p:txBody>
      </p:sp>
    </p:spTree>
    <p:extLst>
      <p:ext uri="{BB962C8B-B14F-4D97-AF65-F5344CB8AC3E}">
        <p14:creationId xmlns:p14="http://schemas.microsoft.com/office/powerpoint/2010/main" val="392564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7877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71925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45492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388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27854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4736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9649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8991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F8934-6CED-46F5-B7D3-6CA1036312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5384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F8934-6CED-46F5-B7D3-6CA10363127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72887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FF3E5-CB2A-4D40-ABE8-6021B39AAD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0009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215992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60782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482535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976910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496989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398046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058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23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94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671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886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570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1357212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03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21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548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45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641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908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274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22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553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68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87D3A36-A6E8-4218-BCF5-C2FE394A0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4" name="TextBox 3"/>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5" name="TextBox 4"/>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
        <p:nvSpPr>
          <p:cNvPr id="6" name="TextBox 5"/>
          <p:cNvSpPr txBox="1"/>
          <p:nvPr userDrawn="1"/>
        </p:nvSpPr>
        <p:spPr>
          <a:xfrm>
            <a:off x="11353800"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
        <p:nvSpPr>
          <p:cNvPr id="8" name="TextBox 7"/>
          <p:cNvSpPr txBox="1"/>
          <p:nvPr userDrawn="1"/>
        </p:nvSpPr>
        <p:spPr>
          <a:xfrm rot="5400000">
            <a:off x="-347125" y="3244333"/>
            <a:ext cx="1063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lumMod val="75000"/>
                  </a:srgb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lumMod val="75000"/>
                </a:srgbClr>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2778563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598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540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425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750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482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550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970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06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770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9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887D3A36-A6E8-4218-BCF5-C2FE394A06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5" name="TextBox 4"/>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9" name="TextBox 8"/>
          <p:cNvSpPr txBox="1"/>
          <p:nvPr userDrawn="1"/>
        </p:nvSpPr>
        <p:spPr>
          <a:xfrm>
            <a:off x="11115024" y="627970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24855409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91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142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17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079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037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00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386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8051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251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095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5" name="TextBox 4"/>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6" name="TextBox 5"/>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
        <p:nvSpPr>
          <p:cNvPr id="9" name="TextBox 8"/>
          <p:cNvSpPr txBox="1"/>
          <p:nvPr userDrawn="1"/>
        </p:nvSpPr>
        <p:spPr>
          <a:xfrm rot="5400000">
            <a:off x="-347125" y="3244333"/>
            <a:ext cx="1063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9892624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149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33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00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263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8382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871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7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742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92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31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EAC14-93C8-41A4-8F3D-735C3FE3C6A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6A2229-ABE2-43EA-A72C-8AC3D8F69DF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2F3769D-18D4-42FB-9210-628E62701B8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8C9220-ED5B-41C8-98CF-3D4506C29D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AFB0CB8-A4EB-4D2D-BFE9-E6C2EBA2F16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6298273-E673-446B-8005-9147E953513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9" name="TextBox 8"/>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10" name="TextBox 9"/>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367177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61A57E-4ADA-4D9B-BA44-19A544750E3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A04ABD-BC90-439C-B3B8-17AC93D7F94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60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6933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1B91D-EE9A-420A-9F10-02175033D25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6CC0607-83B0-4C32-A2DB-DC27DFDC4D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DA33036-F66C-4876-95D5-9F338956903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F5AA68-8E10-43BE-9C21-C465387495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7154EBD-7912-4A4F-BA1D-2FBFD8F6F0E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A51E850-E03D-481D-AF10-8956915F6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F5766231-0007-4E2E-854B-582F8CE8DB2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7AE1CC80-AADE-42A2-997B-452F62F0AD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63086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233AE-FBF3-4E14-A743-8C99E78E79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BE85ED-005D-401D-8B6B-C4191625795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11D2BC7B-5E91-4B97-BCE4-AC58BC93056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1C8C5614-A367-4E35-B3B0-82CF2254C5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7" name="TextBox 6"/>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8" name="TextBox 7"/>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3352278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90DC1F-38EB-48E6-8C52-21D8E215E9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A7A6E0D-BAE0-43BC-8F66-E957B0F096E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363DF06-A974-41E9-9533-706316459DF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319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C8AAE-F68D-4CB8-8C2F-2B44AC81A1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825211C-4897-467E-AEA7-8CA51D9BFE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2A9D562-E04B-48A9-9980-C41428B72F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39ABC2-4A83-4907-9458-48F30AC9BB1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BCD3E6-590A-472C-816E-C7B41DF0E0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2038190-1E6F-4CCE-88E7-C4E010A21F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a:extLst>
              <a:ext uri="{FF2B5EF4-FFF2-40B4-BE49-F238E27FC236}">
                <a16:creationId xmlns:a16="http://schemas.microsoft.com/office/drawing/2014/main" id="{887D3A36-A6E8-4218-BCF5-C2FE394A0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58" y="-960162"/>
            <a:ext cx="1129258" cy="1920324"/>
          </a:xfrm>
          <a:prstGeom prst="rect">
            <a:avLst/>
          </a:prstGeom>
        </p:spPr>
      </p:pic>
      <p:sp>
        <p:nvSpPr>
          <p:cNvPr id="9" name="TextBox 8"/>
          <p:cNvSpPr txBox="1"/>
          <p:nvPr userDrawn="1"/>
        </p:nvSpPr>
        <p:spPr>
          <a:xfrm>
            <a:off x="64604" y="6412468"/>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C000">
                    <a:lumMod val="60000"/>
                    <a:lumOff val="40000"/>
                  </a:srgbClr>
                </a:solidFill>
                <a:effectLst/>
                <a:uLnTx/>
                <a:uFillTx/>
                <a:latin typeface="UTM Flavour" panose="02040603050506020204" pitchFamily="18" charset="0"/>
                <a:ea typeface="+mn-ea"/>
                <a:cs typeface="+mn-cs"/>
              </a:rPr>
              <a:t>MăngNon</a:t>
            </a:r>
            <a:endParaRPr kumimoji="0" lang="en-US" sz="1800" b="0" i="0" u="none" strike="noStrike" kern="1200" cap="none" spc="0" normalizeH="0" baseline="0" noProof="0" dirty="0">
              <a:ln>
                <a:noFill/>
              </a:ln>
              <a:solidFill>
                <a:srgbClr val="FFC000">
                  <a:lumMod val="60000"/>
                  <a:lumOff val="40000"/>
                </a:srgbClr>
              </a:solidFill>
              <a:effectLst/>
              <a:uLnTx/>
              <a:uFillTx/>
              <a:latin typeface="UTM Flavour" panose="02040603050506020204" pitchFamily="18" charset="0"/>
              <a:ea typeface="+mn-ea"/>
              <a:cs typeface="+mn-cs"/>
            </a:endParaRPr>
          </a:p>
        </p:txBody>
      </p:sp>
      <p:sp>
        <p:nvSpPr>
          <p:cNvPr id="10" name="TextBox 9"/>
          <p:cNvSpPr txBox="1"/>
          <p:nvPr userDrawn="1"/>
        </p:nvSpPr>
        <p:spPr>
          <a:xfrm>
            <a:off x="11353800" y="-93900"/>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E7E6E6"/>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rgbClr val="E7E6E6"/>
              </a:solidFill>
              <a:effectLst/>
              <a:uLnTx/>
              <a:uFillTx/>
              <a:latin typeface="UVN Hoa Dao" panose="00000400000000000000" pitchFamily="2" charset="0"/>
              <a:ea typeface="+mn-ea"/>
              <a:cs typeface="+mn-cs"/>
            </a:endParaRPr>
          </a:p>
        </p:txBody>
      </p:sp>
    </p:spTree>
    <p:extLst>
      <p:ext uri="{BB962C8B-B14F-4D97-AF65-F5344CB8AC3E}">
        <p14:creationId xmlns:p14="http://schemas.microsoft.com/office/powerpoint/2010/main" val="2371081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790A21-5113-4AB9-8F6D-306808A692B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075949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9EC26-6234-4C9F-9346-F9154AB4A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762B7E-04B9-4317-BFE2-9440E7ACA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A4425D-CD31-4725-9847-8E3A9FF1E4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F6CB55-33EB-4EA1-83E7-56DD9DF6DFC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A17A22D-D103-4107-9119-2A896DF3A0B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317F9B-DF6B-4E98-AABB-E618897A158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6654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3001-34C1-4802-87B7-0660EA6E286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EEB021-336F-446B-A5CB-D5A674618A9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2555DE-A1CA-472A-85CF-266876A8124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9EC6C19-17B0-4289-9D89-D61D7159C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B884576-9190-4F21-A35E-7EAEF02F1DB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63829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3D673C-A178-4AE8-81E9-AFF83FC3954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6D469D-C2E4-40BF-A404-674B3557B4E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95A22A-7DE5-4925-AD62-51F7DA26B2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7F4804-8189-4AA7-8CBC-3328C46841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71A772C-56F5-419D-9F1A-7527DADA28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24100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639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216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32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778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01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7731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006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790A21-5113-4AB9-8F6D-306808A692B0}"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222881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5942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552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159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4123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731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965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836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021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35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376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790A21-5113-4AB9-8F6D-306808A692B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168937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420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293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500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535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42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348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604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513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853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636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790A21-5113-4AB9-8F6D-306808A692B0}" type="datetimeFigureOut">
              <a:rPr lang="en-US" smtClean="0"/>
              <a:t>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202532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95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770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532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173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76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7288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771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9601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100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025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790A21-5113-4AB9-8F6D-306808A692B0}" type="datetimeFigureOut">
              <a:rPr lang="en-US" smtClean="0"/>
              <a:t>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48477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167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04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9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921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9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1862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1751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04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344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751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90A21-5113-4AB9-8F6D-306808A692B0}" type="datetimeFigureOut">
              <a:rPr lang="en-US" smtClean="0"/>
              <a:t>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42754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921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576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736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90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73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876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427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65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50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34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328896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186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4447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157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493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49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983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412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376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574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515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790A21-5113-4AB9-8F6D-306808A692B0}"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170495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22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152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9025A5-FF8E-44B1-A89B-1946F50D5E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D1255-F9FC-4B12-A882-DDC0A244DE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265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083980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992080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38041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718183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233619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043994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919769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2.png"/><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image" Target="../media/image2.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image" Target="../media/image2.png"/><Relationship Id="rId2" Type="http://schemas.openxmlformats.org/officeDocument/2006/relationships/slideLayout" Target="../slideLayouts/slideLayout94.xml"/><Relationship Id="rId16" Type="http://schemas.openxmlformats.org/officeDocument/2006/relationships/image" Target="../media/image1.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image" Target="../media/image2.png"/><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theme" Target="../theme/theme6.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image" Target="../media/image2.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1.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90A21-5113-4AB9-8F6D-306808A692B0}" type="datetimeFigureOut">
              <a:rPr lang="en-US" smtClean="0"/>
              <a:t>22/4/2023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AE257-BA26-47B3-B601-3D992018CF77}" type="slidenum">
              <a:rPr lang="en-US" smtClean="0"/>
              <a:t>‹#›</a:t>
            </a:fld>
            <a:endParaRPr lang="en-US"/>
          </a:p>
        </p:txBody>
      </p:sp>
      <p:sp>
        <p:nvSpPr>
          <p:cNvPr id="7" name="TextBox 6"/>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8"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0" name="Picture 9">
            <a:extLst>
              <a:ext uri="{FF2B5EF4-FFF2-40B4-BE49-F238E27FC236}">
                <a16:creationId xmlns:a16="http://schemas.microsoft.com/office/drawing/2014/main" id="{EB565C29-DC77-B946-6A59-9E1B8536DB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963651BF-03A3-EE8F-F4CB-3C26EB5D8DE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60D0EAB9-62E2-AAB4-5329-BCB3C7ACDD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9413FF52-6B91-962C-AB0A-9C89FCAD5A6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4" name="Picture 13">
            <a:extLst>
              <a:ext uri="{FF2B5EF4-FFF2-40B4-BE49-F238E27FC236}">
                <a16:creationId xmlns:a16="http://schemas.microsoft.com/office/drawing/2014/main" id="{3E9F52A7-D3B5-5522-ED87-3A58251B665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04D95378-ED6D-9B17-2A8B-72150303089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826583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4"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6" name="Picture 15">
            <a:extLst>
              <a:ext uri="{FF2B5EF4-FFF2-40B4-BE49-F238E27FC236}">
                <a16:creationId xmlns:a16="http://schemas.microsoft.com/office/drawing/2014/main" id="{EB565C29-DC77-B946-6A59-9E1B8536DB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963651BF-03A3-EE8F-F4CB-3C26EB5D8DE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60D0EAB9-62E2-AAB4-5329-BCB3C7ACDD0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9413FF52-6B91-962C-AB0A-9C89FCAD5A6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20" name="Picture 19">
            <a:extLst>
              <a:ext uri="{FF2B5EF4-FFF2-40B4-BE49-F238E27FC236}">
                <a16:creationId xmlns:a16="http://schemas.microsoft.com/office/drawing/2014/main" id="{3E9F52A7-D3B5-5522-ED87-3A58251B6650}"/>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1" name="Picture 20">
            <a:extLst>
              <a:ext uri="{FF2B5EF4-FFF2-40B4-BE49-F238E27FC236}">
                <a16:creationId xmlns:a16="http://schemas.microsoft.com/office/drawing/2014/main" id="{04D95378-ED6D-9B17-2A8B-72150303089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1106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2"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4" name="Picture 13">
            <a:extLst>
              <a:ext uri="{FF2B5EF4-FFF2-40B4-BE49-F238E27FC236}">
                <a16:creationId xmlns:a16="http://schemas.microsoft.com/office/drawing/2014/main" id="{EB565C29-DC77-B946-6A59-9E1B8536DBA7}"/>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963651BF-03A3-EE8F-F4CB-3C26EB5D8DEE}"/>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60D0EAB9-62E2-AAB4-5329-BCB3C7ACDD02}"/>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9413FF52-6B91-962C-AB0A-9C89FCAD5A66}"/>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3E9F52A7-D3B5-5522-ED87-3A58251B6650}"/>
              </a:ext>
            </a:extLst>
          </p:cNvPr>
          <p:cNvPicPr>
            <a:picLocks noChangeAspect="1"/>
          </p:cNvPicPr>
          <p:nvPr userDrawn="1"/>
        </p:nvPicPr>
        <p:blipFill>
          <a:blip r:embed="rId39"/>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04D95378-ED6D-9B17-2A8B-72150303089B}"/>
              </a:ext>
            </a:extLst>
          </p:cNvPr>
          <p:cNvPicPr>
            <a:picLocks noChangeAspect="1"/>
          </p:cNvPicPr>
          <p:nvPr userDrawn="1"/>
        </p:nvPicPr>
        <p:blipFill>
          <a:blip r:embed="rId3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884261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2"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4" name="Picture 13">
            <a:extLst>
              <a:ext uri="{FF2B5EF4-FFF2-40B4-BE49-F238E27FC236}">
                <a16:creationId xmlns:a16="http://schemas.microsoft.com/office/drawing/2014/main" id="{EB565C29-DC77-B946-6A59-9E1B8536DBA7}"/>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963651BF-03A3-EE8F-F4CB-3C26EB5D8DEE}"/>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60D0EAB9-62E2-AAB4-5329-BCB3C7ACDD02}"/>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9413FF52-6B91-962C-AB0A-9C89FCAD5A66}"/>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3E9F52A7-D3B5-5522-ED87-3A58251B6650}"/>
              </a:ext>
            </a:extLst>
          </p:cNvPr>
          <p:cNvPicPr>
            <a:picLocks noChangeAspect="1"/>
          </p:cNvPicPr>
          <p:nvPr userDrawn="1"/>
        </p:nvPicPr>
        <p:blipFill>
          <a:blip r:embed="rId39"/>
          <a:stretch>
            <a:fillRect/>
          </a:stretch>
        </p:blipFill>
        <p:spPr>
          <a:xfrm>
            <a:off x="523006" y="7903349"/>
            <a:ext cx="2188654" cy="2658086"/>
          </a:xfrm>
          <a:prstGeom prst="rect">
            <a:avLst/>
          </a:prstGeom>
        </p:spPr>
      </p:pic>
      <p:pic>
        <p:nvPicPr>
          <p:cNvPr id="19" name="Picture 18">
            <a:extLst>
              <a:ext uri="{FF2B5EF4-FFF2-40B4-BE49-F238E27FC236}">
                <a16:creationId xmlns:a16="http://schemas.microsoft.com/office/drawing/2014/main" id="{04D95378-ED6D-9B17-2A8B-72150303089B}"/>
              </a:ext>
            </a:extLst>
          </p:cNvPr>
          <p:cNvPicPr>
            <a:picLocks noChangeAspect="1"/>
          </p:cNvPicPr>
          <p:nvPr userDrawn="1"/>
        </p:nvPicPr>
        <p:blipFill>
          <a:blip r:embed="rId3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3969441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2023/4/22</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pic>
        <p:nvPicPr>
          <p:cNvPr id="7" name="图片 6"/>
          <p:cNvPicPr>
            <a:picLocks noChangeAspect="1"/>
          </p:cNvPicPr>
          <p:nvPr userDrawn="1"/>
        </p:nvPicPr>
        <p:blipFill rotWithShape="1">
          <a:blip r:embed="rId14" cstate="print">
            <a:extLst>
              <a:ext uri="{28A0092B-C50C-407E-A947-70E740481C1C}">
                <a14:useLocalDpi xmlns:a14="http://schemas.microsoft.com/office/drawing/2010/main" val="0"/>
              </a:ext>
            </a:extLst>
          </a:blip>
          <a:srcRect t="14271" b="8554"/>
          <a:stretch/>
        </p:blipFill>
        <p:spPr>
          <a:xfrm rot="5400000">
            <a:off x="2656841" y="-2656840"/>
            <a:ext cx="6878318" cy="12192000"/>
          </a:xfrm>
          <a:prstGeom prst="rect">
            <a:avLst/>
          </a:prstGeom>
        </p:spPr>
      </p:pic>
      <p:sp>
        <p:nvSpPr>
          <p:cNvPr id="8" name="矩形 7"/>
          <p:cNvSpPr/>
          <p:nvPr userDrawn="1"/>
        </p:nvSpPr>
        <p:spPr>
          <a:xfrm>
            <a:off x="177800" y="154547"/>
            <a:ext cx="11804650" cy="6536539"/>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9" name="TextBox 8"/>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0"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2" name="Picture 11">
            <a:extLst>
              <a:ext uri="{FF2B5EF4-FFF2-40B4-BE49-F238E27FC236}">
                <a16:creationId xmlns:a16="http://schemas.microsoft.com/office/drawing/2014/main" id="{EB565C29-DC77-B946-6A59-9E1B8536DBA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963651BF-03A3-EE8F-F4CB-3C26EB5D8DEE}"/>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60D0EAB9-62E2-AAB4-5329-BCB3C7ACDD02}"/>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9413FF52-6B91-962C-AB0A-9C89FCAD5A6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6" name="Picture 15">
            <a:extLst>
              <a:ext uri="{FF2B5EF4-FFF2-40B4-BE49-F238E27FC236}">
                <a16:creationId xmlns:a16="http://schemas.microsoft.com/office/drawing/2014/main" id="{3E9F52A7-D3B5-5522-ED87-3A58251B6650}"/>
              </a:ext>
            </a:extLst>
          </p:cNvPr>
          <p:cNvPicPr>
            <a:picLocks noChangeAspect="1"/>
          </p:cNvPicPr>
          <p:nvPr userDrawn="1"/>
        </p:nvPicPr>
        <p:blipFill>
          <a:blip r:embed="rId17"/>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04D95378-ED6D-9B17-2A8B-72150303089B}"/>
              </a:ext>
            </a:extLst>
          </p:cNvPr>
          <p:cNvPicPr>
            <a:picLocks noChangeAspect="1"/>
          </p:cNvPicPr>
          <p:nvPr userDrawn="1"/>
        </p:nvPicPr>
        <p:blipFill>
          <a:blip r:embed="rId1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798154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1310257" y="-489466"/>
            <a:ext cx="1089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chemeClr val="accent2">
                    <a:lumMod val="50000"/>
                  </a:schemeClr>
                </a:solidFill>
                <a:effectLst/>
                <a:uLnTx/>
                <a:uFillTx/>
                <a:latin typeface="UVN Hoa Dao" panose="00000400000000000000" pitchFamily="2" charset="0"/>
                <a:ea typeface="+mn-ea"/>
                <a:cs typeface="+mn-cs"/>
              </a:rPr>
              <a:t>H.Linh</a:t>
            </a:r>
            <a:endParaRPr kumimoji="0" lang="en-US" sz="1800" b="0" i="0" u="none" strike="noStrike" kern="1200" cap="none" spc="0" normalizeH="0" baseline="0" noProof="0" dirty="0">
              <a:ln>
                <a:noFill/>
              </a:ln>
              <a:solidFill>
                <a:schemeClr val="accent2">
                  <a:lumMod val="50000"/>
                </a:schemeClr>
              </a:solidFill>
              <a:effectLst/>
              <a:uLnTx/>
              <a:uFillTx/>
              <a:latin typeface="UVN Hoa Dao" panose="00000400000000000000" pitchFamily="2" charset="0"/>
              <a:ea typeface="+mn-ea"/>
              <a:cs typeface="+mn-cs"/>
            </a:endParaRPr>
          </a:p>
        </p:txBody>
      </p:sp>
      <p:sp>
        <p:nvSpPr>
          <p:cNvPr id="11"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13" name="Picture 12">
            <a:extLst>
              <a:ext uri="{FF2B5EF4-FFF2-40B4-BE49-F238E27FC236}">
                <a16:creationId xmlns:a16="http://schemas.microsoft.com/office/drawing/2014/main" id="{EB565C29-DC77-B946-6A59-9E1B8536DBA7}"/>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963651BF-03A3-EE8F-F4CB-3C26EB5D8DEE}"/>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60D0EAB9-62E2-AAB4-5329-BCB3C7ACDD02}"/>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9413FF52-6B91-962C-AB0A-9C89FCAD5A66}"/>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7" name="Picture 16">
            <a:extLst>
              <a:ext uri="{FF2B5EF4-FFF2-40B4-BE49-F238E27FC236}">
                <a16:creationId xmlns:a16="http://schemas.microsoft.com/office/drawing/2014/main" id="{3E9F52A7-D3B5-5522-ED87-3A58251B6650}"/>
              </a:ext>
            </a:extLst>
          </p:cNvPr>
          <p:cNvPicPr>
            <a:picLocks noChangeAspect="1"/>
          </p:cNvPicPr>
          <p:nvPr userDrawn="1"/>
        </p:nvPicPr>
        <p:blipFill>
          <a:blip r:embed="rId39"/>
          <a:stretch>
            <a:fillRect/>
          </a:stretch>
        </p:blipFill>
        <p:spPr>
          <a:xfrm>
            <a:off x="523006" y="7903349"/>
            <a:ext cx="2188654" cy="2658086"/>
          </a:xfrm>
          <a:prstGeom prst="rect">
            <a:avLst/>
          </a:prstGeom>
        </p:spPr>
      </p:pic>
      <p:pic>
        <p:nvPicPr>
          <p:cNvPr id="18" name="Picture 17">
            <a:extLst>
              <a:ext uri="{FF2B5EF4-FFF2-40B4-BE49-F238E27FC236}">
                <a16:creationId xmlns:a16="http://schemas.microsoft.com/office/drawing/2014/main" id="{04D95378-ED6D-9B17-2A8B-72150303089B}"/>
              </a:ext>
            </a:extLst>
          </p:cNvPr>
          <p:cNvPicPr>
            <a:picLocks noChangeAspect="1"/>
          </p:cNvPicPr>
          <p:nvPr userDrawn="1"/>
        </p:nvPicPr>
        <p:blipFill>
          <a:blip r:embed="rId3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2655568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83594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20000"/>
                    <a:lumOff val="80000"/>
                  </a:srgbClr>
                </a:solidFill>
                <a:effectLst/>
                <a:uLnTx/>
                <a:uFillTx/>
                <a:latin typeface="SVN-Bear" panose="02040603050506020204" pitchFamily="18" charset="0"/>
                <a:ea typeface="+mj-ea"/>
                <a:cs typeface="+mj-cs"/>
              </a:rPr>
              <a:t>Măng</a:t>
            </a:r>
            <a:r>
              <a:rPr kumimoji="0" lang="en-US" sz="2000" b="0" i="0" u="none" strike="noStrike" kern="1200" cap="none" spc="0" normalizeH="0" baseline="0" noProof="0" dirty="0">
                <a:ln>
                  <a:noFill/>
                </a:ln>
                <a:solidFill>
                  <a:srgbClr val="ED7D31">
                    <a:lumMod val="20000"/>
                    <a:lumOff val="80000"/>
                  </a:srgbClr>
                </a:solidFill>
                <a:effectLst/>
                <a:uLnTx/>
                <a:uFillTx/>
                <a:latin typeface="SVN-Bear" panose="02040603050506020204" pitchFamily="18" charset="0"/>
                <a:ea typeface="+mj-ea"/>
                <a:cs typeface="+mj-cs"/>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5167812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tags" Target="../tags/tag4.xml"/><Relationship Id="rId1" Type="http://schemas.openxmlformats.org/officeDocument/2006/relationships/tags" Target="../tags/tag3.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9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9.xml"/><Relationship Id="rId6" Type="http://schemas.openxmlformats.org/officeDocument/2006/relationships/image" Target="../media/image29.jpe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05.xml"/><Relationship Id="rId5" Type="http://schemas.microsoft.com/office/2007/relationships/hdphoto" Target="../media/hdphoto4.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tags" Target="../tags/tag6.xml"/><Relationship Id="rId1" Type="http://schemas.openxmlformats.org/officeDocument/2006/relationships/tags" Target="../tags/tag5.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8.png"/><Relationship Id="rId1" Type="http://schemas.openxmlformats.org/officeDocument/2006/relationships/slideLayout" Target="../slideLayouts/slideLayout15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23.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03170" y="157670"/>
            <a:ext cx="8573688" cy="5440154"/>
          </a:xfrm>
          <a:prstGeom prst="rect">
            <a:avLst/>
          </a:prstGeom>
        </p:spPr>
      </p:pic>
      <p:pic>
        <p:nvPicPr>
          <p:cNvPr id="5" name="图片 15"/>
          <p:cNvPicPr>
            <a:picLocks noChangeAspect="1"/>
          </p:cNvPicPr>
          <p:nvPr/>
        </p:nvPicPr>
        <p:blipFill>
          <a:blip r:embed="rId5"/>
          <a:stretch>
            <a:fillRect/>
          </a:stretch>
        </p:blipFill>
        <p:spPr>
          <a:xfrm>
            <a:off x="819704" y="342011"/>
            <a:ext cx="2505673" cy="2450804"/>
          </a:xfrm>
          <a:prstGeom prst="rect">
            <a:avLst/>
          </a:prstGeom>
        </p:spPr>
      </p:pic>
      <p:sp>
        <p:nvSpPr>
          <p:cNvPr id="6" name="Rectangle 5"/>
          <p:cNvSpPr/>
          <p:nvPr/>
        </p:nvSpPr>
        <p:spPr>
          <a:xfrm rot="21094699">
            <a:off x="2972135" y="1886193"/>
            <a:ext cx="6617517" cy="2554545"/>
          </a:xfrm>
          <a:prstGeom prst="rect">
            <a:avLst/>
          </a:prstGeom>
          <a:noFill/>
          <a:effectLst>
            <a:glow>
              <a:schemeClr val="accent1">
                <a:alpha val="40000"/>
              </a:schemeClr>
            </a:glow>
            <a:outerShdw blurRad="838200" dist="50800" dir="5400000" sx="179000" sy="179000" algn="ctr" rotWithShape="0">
              <a:schemeClr val="accent1">
                <a:lumMod val="40000"/>
                <a:lumOff val="60000"/>
                <a:alpha val="93000"/>
              </a:schemeClr>
            </a:outerShdw>
          </a:effectLst>
        </p:spPr>
        <p:txBody>
          <a:bodyPr wrap="none" lIns="91440" tIns="45720" rIns="91440" bIns="45720">
            <a:spAutoFit/>
          </a:bodyPr>
          <a:lstStyle/>
          <a:p>
            <a:pPr algn="ctr"/>
            <a:r>
              <a:rPr lang="en-US" sz="8000" dirty="0" err="1">
                <a:ln w="212725">
                  <a:solidFill>
                    <a:schemeClr val="accent4">
                      <a:lumMod val="60000"/>
                      <a:lumOff val="40000"/>
                    </a:schemeClr>
                  </a:solidFill>
                </a:ln>
                <a:noFill/>
                <a:latin typeface="SVN-Bear" panose="02040603050506020204" pitchFamily="18" charset="0"/>
              </a:rPr>
              <a:t>Những</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điều</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nhỏ</a:t>
            </a:r>
            <a:r>
              <a:rPr lang="en-US" sz="8000" dirty="0">
                <a:ln w="212725">
                  <a:solidFill>
                    <a:schemeClr val="accent4">
                      <a:lumMod val="60000"/>
                      <a:lumOff val="40000"/>
                    </a:schemeClr>
                  </a:solidFill>
                </a:ln>
                <a:noFill/>
                <a:latin typeface="SVN-Bear" panose="02040603050506020204" pitchFamily="18" charset="0"/>
              </a:rPr>
              <a:t> </a:t>
            </a:r>
            <a:endParaRPr lang="en-US" sz="8000" dirty="0" smtClean="0">
              <a:ln w="212725">
                <a:solidFill>
                  <a:schemeClr val="accent4">
                    <a:lumMod val="60000"/>
                    <a:lumOff val="40000"/>
                  </a:schemeClr>
                </a:solidFill>
              </a:ln>
              <a:noFill/>
              <a:latin typeface="SVN-Bear" panose="02040603050506020204" pitchFamily="18" charset="0"/>
            </a:endParaRPr>
          </a:p>
          <a:p>
            <a:pPr algn="ctr"/>
            <a:r>
              <a:rPr lang="en-US" sz="8000" dirty="0" err="1" smtClean="0">
                <a:ln w="212725">
                  <a:solidFill>
                    <a:schemeClr val="accent4">
                      <a:lumMod val="60000"/>
                      <a:lumOff val="40000"/>
                    </a:schemeClr>
                  </a:solidFill>
                </a:ln>
                <a:noFill/>
                <a:latin typeface="SVN-Bear" panose="02040603050506020204" pitchFamily="18" charset="0"/>
              </a:rPr>
              <a:t>tớ</a:t>
            </a:r>
            <a:r>
              <a:rPr lang="en-US" sz="8000" dirty="0" smtClean="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làm</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cho</a:t>
            </a:r>
            <a:r>
              <a:rPr lang="en-US" sz="8000" dirty="0">
                <a:ln w="212725">
                  <a:solidFill>
                    <a:schemeClr val="accent4">
                      <a:lumMod val="60000"/>
                      <a:lumOff val="40000"/>
                    </a:schemeClr>
                  </a:solidFill>
                </a:ln>
                <a:noFill/>
                <a:latin typeface="SVN-Bear" panose="02040603050506020204" pitchFamily="18" charset="0"/>
              </a:rPr>
              <a:t> </a:t>
            </a:r>
            <a:r>
              <a:rPr lang="en-US" sz="8000" dirty="0" err="1">
                <a:ln w="212725">
                  <a:solidFill>
                    <a:schemeClr val="accent4">
                      <a:lumMod val="60000"/>
                      <a:lumOff val="40000"/>
                    </a:schemeClr>
                  </a:solidFill>
                </a:ln>
                <a:noFill/>
                <a:latin typeface="SVN-Bear" panose="02040603050506020204" pitchFamily="18" charset="0"/>
              </a:rPr>
              <a:t>Trái</a:t>
            </a:r>
            <a:r>
              <a:rPr lang="en-US" sz="8000" dirty="0">
                <a:ln w="212725">
                  <a:solidFill>
                    <a:schemeClr val="accent4">
                      <a:lumMod val="60000"/>
                      <a:lumOff val="40000"/>
                    </a:schemeClr>
                  </a:solidFill>
                </a:ln>
                <a:noFill/>
                <a:latin typeface="SVN-Bear" panose="02040603050506020204" pitchFamily="18" charset="0"/>
              </a:rPr>
              <a:t> </a:t>
            </a:r>
            <a:r>
              <a:rPr lang="en-US" sz="8000" dirty="0" err="1" smtClean="0">
                <a:ln w="212725">
                  <a:solidFill>
                    <a:schemeClr val="accent4">
                      <a:lumMod val="60000"/>
                      <a:lumOff val="40000"/>
                    </a:schemeClr>
                  </a:solidFill>
                </a:ln>
                <a:noFill/>
                <a:latin typeface="SVN-Bear" panose="02040603050506020204" pitchFamily="18" charset="0"/>
              </a:rPr>
              <a:t>Đất</a:t>
            </a:r>
            <a:endParaRPr lang="en-US" sz="8000" dirty="0">
              <a:ln w="212725">
                <a:solidFill>
                  <a:schemeClr val="accent4">
                    <a:lumMod val="60000"/>
                    <a:lumOff val="40000"/>
                  </a:schemeClr>
                </a:solidFill>
              </a:ln>
              <a:noFill/>
              <a:latin typeface="SVN-Bear" panose="02040603050506020204" pitchFamily="18" charset="0"/>
            </a:endParaRPr>
          </a:p>
        </p:txBody>
      </p:sp>
      <p:sp>
        <p:nvSpPr>
          <p:cNvPr id="7" name="Rectangle 6"/>
          <p:cNvSpPr/>
          <p:nvPr/>
        </p:nvSpPr>
        <p:spPr>
          <a:xfrm rot="21094699">
            <a:off x="2937130" y="1858674"/>
            <a:ext cx="6617517" cy="2554545"/>
          </a:xfrm>
          <a:prstGeom prst="rect">
            <a:avLst/>
          </a:prstGeom>
          <a:noFill/>
        </p:spPr>
        <p:txBody>
          <a:bodyPr wrap="none" lIns="91440" tIns="45720" rIns="91440" bIns="45720">
            <a:spAutoFit/>
          </a:bodyPr>
          <a:lstStyle/>
          <a:p>
            <a:pPr algn="ctr"/>
            <a:r>
              <a:rPr lang="en-US" sz="8000" dirty="0" err="1" smtClean="0">
                <a:solidFill>
                  <a:schemeClr val="accent2">
                    <a:lumMod val="50000"/>
                  </a:schemeClr>
                </a:solidFill>
                <a:latin typeface="SVN-Bear" panose="02040603050506020204" pitchFamily="18" charset="0"/>
              </a:rPr>
              <a:t>Những</a:t>
            </a:r>
            <a:r>
              <a:rPr lang="en-US" sz="8000" dirty="0" smtClean="0">
                <a:solidFill>
                  <a:schemeClr val="accent2">
                    <a:lumMod val="50000"/>
                  </a:schemeClr>
                </a:solidFill>
                <a:latin typeface="SVN-Bear" panose="02040603050506020204" pitchFamily="18" charset="0"/>
              </a:rPr>
              <a:t> </a:t>
            </a:r>
            <a:r>
              <a:rPr lang="en-US" sz="8000" dirty="0" err="1" smtClean="0">
                <a:solidFill>
                  <a:schemeClr val="accent2">
                    <a:lumMod val="50000"/>
                  </a:schemeClr>
                </a:solidFill>
                <a:latin typeface="SVN-Bear" panose="02040603050506020204" pitchFamily="18" charset="0"/>
              </a:rPr>
              <a:t>điều</a:t>
            </a:r>
            <a:r>
              <a:rPr lang="en-US" sz="8000" dirty="0" smtClean="0">
                <a:solidFill>
                  <a:schemeClr val="accent2">
                    <a:lumMod val="50000"/>
                  </a:schemeClr>
                </a:solidFill>
                <a:latin typeface="SVN-Bear" panose="02040603050506020204" pitchFamily="18" charset="0"/>
              </a:rPr>
              <a:t> </a:t>
            </a:r>
            <a:r>
              <a:rPr lang="en-US" sz="8000" dirty="0" err="1" smtClean="0">
                <a:solidFill>
                  <a:schemeClr val="accent2">
                    <a:lumMod val="50000"/>
                  </a:schemeClr>
                </a:solidFill>
                <a:latin typeface="SVN-Bear" panose="02040603050506020204" pitchFamily="18" charset="0"/>
              </a:rPr>
              <a:t>nhỏ</a:t>
            </a:r>
            <a:r>
              <a:rPr lang="en-US" sz="8000" dirty="0" smtClean="0">
                <a:solidFill>
                  <a:schemeClr val="accent2">
                    <a:lumMod val="50000"/>
                  </a:schemeClr>
                </a:solidFill>
                <a:latin typeface="SVN-Bear" panose="02040603050506020204" pitchFamily="18" charset="0"/>
              </a:rPr>
              <a:t> </a:t>
            </a:r>
          </a:p>
          <a:p>
            <a:pPr algn="ctr"/>
            <a:r>
              <a:rPr lang="en-US" sz="8000" dirty="0" err="1" smtClean="0">
                <a:solidFill>
                  <a:schemeClr val="accent2">
                    <a:lumMod val="50000"/>
                  </a:schemeClr>
                </a:solidFill>
                <a:latin typeface="SVN-Bear" panose="02040603050506020204" pitchFamily="18" charset="0"/>
              </a:rPr>
              <a:t>tớ</a:t>
            </a:r>
            <a:r>
              <a:rPr lang="en-US" sz="8000" dirty="0" smtClean="0">
                <a:solidFill>
                  <a:schemeClr val="accent2">
                    <a:lumMod val="50000"/>
                  </a:schemeClr>
                </a:solidFill>
                <a:latin typeface="SVN-Bear" panose="02040603050506020204" pitchFamily="18" charset="0"/>
              </a:rPr>
              <a:t> </a:t>
            </a:r>
            <a:r>
              <a:rPr lang="en-US" sz="8000" dirty="0" err="1" smtClean="0">
                <a:solidFill>
                  <a:schemeClr val="accent2">
                    <a:lumMod val="50000"/>
                  </a:schemeClr>
                </a:solidFill>
                <a:latin typeface="SVN-Bear" panose="02040603050506020204" pitchFamily="18" charset="0"/>
              </a:rPr>
              <a:t>làm</a:t>
            </a:r>
            <a:r>
              <a:rPr lang="en-US" sz="8000" dirty="0" smtClean="0">
                <a:solidFill>
                  <a:schemeClr val="accent2">
                    <a:lumMod val="50000"/>
                  </a:schemeClr>
                </a:solidFill>
                <a:latin typeface="SVN-Bear" panose="02040603050506020204" pitchFamily="18" charset="0"/>
              </a:rPr>
              <a:t> </a:t>
            </a:r>
            <a:r>
              <a:rPr lang="en-US" sz="8000" dirty="0" err="1" smtClean="0">
                <a:solidFill>
                  <a:schemeClr val="accent2">
                    <a:lumMod val="50000"/>
                  </a:schemeClr>
                </a:solidFill>
                <a:latin typeface="SVN-Bear" panose="02040603050506020204" pitchFamily="18" charset="0"/>
              </a:rPr>
              <a:t>cho</a:t>
            </a:r>
            <a:r>
              <a:rPr lang="en-US" sz="8000" dirty="0" smtClean="0">
                <a:solidFill>
                  <a:schemeClr val="accent2">
                    <a:lumMod val="50000"/>
                  </a:schemeClr>
                </a:solidFill>
                <a:latin typeface="SVN-Bear" panose="02040603050506020204" pitchFamily="18" charset="0"/>
              </a:rPr>
              <a:t> </a:t>
            </a:r>
            <a:r>
              <a:rPr lang="en-US" sz="8000" dirty="0" err="1" smtClean="0">
                <a:solidFill>
                  <a:schemeClr val="accent2">
                    <a:lumMod val="50000"/>
                  </a:schemeClr>
                </a:solidFill>
                <a:latin typeface="SVN-Bear" panose="02040603050506020204" pitchFamily="18" charset="0"/>
              </a:rPr>
              <a:t>Trái</a:t>
            </a:r>
            <a:r>
              <a:rPr lang="en-US" sz="8000" dirty="0" smtClean="0">
                <a:solidFill>
                  <a:schemeClr val="accent2">
                    <a:lumMod val="50000"/>
                  </a:schemeClr>
                </a:solidFill>
                <a:latin typeface="SVN-Bear" panose="02040603050506020204" pitchFamily="18" charset="0"/>
              </a:rPr>
              <a:t> </a:t>
            </a:r>
            <a:r>
              <a:rPr lang="en-US" sz="8000" dirty="0" err="1" smtClean="0">
                <a:solidFill>
                  <a:schemeClr val="accent2">
                    <a:lumMod val="50000"/>
                  </a:schemeClr>
                </a:solidFill>
                <a:latin typeface="SVN-Bear" panose="02040603050506020204" pitchFamily="18" charset="0"/>
              </a:rPr>
              <a:t>Đất</a:t>
            </a:r>
            <a:endParaRPr lang="en-US" sz="8000" dirty="0">
              <a:solidFill>
                <a:schemeClr val="accent2">
                  <a:lumMod val="50000"/>
                </a:schemeClr>
              </a:solidFill>
              <a:latin typeface="SVN-Bear" panose="02040603050506020204" pitchFamily="18" charset="0"/>
            </a:endParaRPr>
          </a:p>
        </p:txBody>
      </p:sp>
      <p:sp>
        <p:nvSpPr>
          <p:cNvPr id="8" name="TextBox 7"/>
          <p:cNvSpPr txBox="1"/>
          <p:nvPr/>
        </p:nvSpPr>
        <p:spPr>
          <a:xfrm rot="20806271">
            <a:off x="2936026" y="1361932"/>
            <a:ext cx="3545632" cy="707886"/>
          </a:xfrm>
          <a:prstGeom prst="rect">
            <a:avLst/>
          </a:prstGeom>
          <a:noFill/>
        </p:spPr>
        <p:txBody>
          <a:bodyPr wrap="square" rtlCol="0">
            <a:spAutoFit/>
          </a:bodyPr>
          <a:lstStyle/>
          <a:p>
            <a:r>
              <a:rPr lang="en-US" sz="4000" dirty="0" err="1" smtClean="0">
                <a:solidFill>
                  <a:srgbClr val="FFC000"/>
                </a:solidFill>
                <a:latin typeface="UVF ChefScript Pro" panose="03060702040507070403" pitchFamily="66" charset="0"/>
              </a:rPr>
              <a:t>Đ</a:t>
            </a:r>
            <a:r>
              <a:rPr lang="en-US" sz="4000" dirty="0" err="1" smtClean="0">
                <a:solidFill>
                  <a:schemeClr val="accent4">
                    <a:lumMod val="75000"/>
                  </a:schemeClr>
                </a:solidFill>
                <a:latin typeface="UVF ChefScript Pro" panose="03060702040507070403" pitchFamily="66" charset="0"/>
              </a:rPr>
              <a:t>ọ</a:t>
            </a:r>
            <a:r>
              <a:rPr lang="en-US" sz="4000" dirty="0" err="1" smtClean="0">
                <a:solidFill>
                  <a:srgbClr val="00B050"/>
                </a:solidFill>
                <a:latin typeface="UVF ChefScript Pro" panose="03060702040507070403" pitchFamily="66" charset="0"/>
              </a:rPr>
              <a:t>c</a:t>
            </a:r>
            <a:r>
              <a:rPr lang="en-US" sz="4000" dirty="0" smtClean="0">
                <a:solidFill>
                  <a:srgbClr val="C00000"/>
                </a:solidFill>
                <a:latin typeface="UVF ChefScript Pro" panose="03060702040507070403" pitchFamily="66" charset="0"/>
              </a:rPr>
              <a:t> 3</a:t>
            </a:r>
            <a:endParaRPr lang="en-US" sz="4000" dirty="0">
              <a:solidFill>
                <a:srgbClr val="C00000"/>
              </a:solidFill>
              <a:latin typeface="UVF ChefScript Pro" panose="03060702040507070403" pitchFamily="66" charset="0"/>
            </a:endParaRPr>
          </a:p>
        </p:txBody>
      </p:sp>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317286" y="1549005"/>
            <a:ext cx="2726304" cy="3734861"/>
          </a:xfrm>
          <a:prstGeom prst="rect">
            <a:avLst/>
          </a:prstGeom>
        </p:spPr>
      </p:pic>
      <p:pic>
        <p:nvPicPr>
          <p:cNvPr id="12" name="图片 3">
            <a:extLst>
              <a:ext uri="{FF2B5EF4-FFF2-40B4-BE49-F238E27FC236}">
                <a16:creationId xmlns:a16="http://schemas.microsoft.com/office/drawing/2014/main" id="{7F866C3D-0786-4A59-B6E1-39F26D533F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417"/>
          <a:stretch/>
        </p:blipFill>
        <p:spPr>
          <a:xfrm>
            <a:off x="1016013" y="3586579"/>
            <a:ext cx="2184388" cy="195684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7412" y="3377213"/>
            <a:ext cx="1281590" cy="2181224"/>
          </a:xfrm>
          <a:prstGeom prst="rect">
            <a:avLst/>
          </a:prstGeom>
        </p:spPr>
      </p:pic>
      <p:sp>
        <p:nvSpPr>
          <p:cNvPr id="14" name="TextBox 13"/>
          <p:cNvSpPr txBox="1"/>
          <p:nvPr/>
        </p:nvSpPr>
        <p:spPr>
          <a:xfrm>
            <a:off x="0" y="6488668"/>
            <a:ext cx="1278294" cy="369332"/>
          </a:xfrm>
          <a:prstGeom prst="rect">
            <a:avLst/>
          </a:prstGeom>
          <a:noFill/>
        </p:spPr>
        <p:txBody>
          <a:bodyPr wrap="square" rtlCol="0">
            <a:spAutoFit/>
          </a:bodyPr>
          <a:lstStyle/>
          <a:p>
            <a:r>
              <a:rPr lang="en-US" dirty="0" err="1" smtClean="0"/>
              <a:t>MăngNon</a:t>
            </a:r>
            <a:endParaRPr lang="en-US" dirty="0"/>
          </a:p>
        </p:txBody>
      </p:sp>
    </p:spTree>
    <p:extLst>
      <p:ext uri="{BB962C8B-B14F-4D97-AF65-F5344CB8AC3E}">
        <p14:creationId xmlns:p14="http://schemas.microsoft.com/office/powerpoint/2010/main" val="2305708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7" name="Freeform 8">
            <a:extLst>
              <a:ext uri="{FF2B5EF4-FFF2-40B4-BE49-F238E27FC236}">
                <a16:creationId xmlns:a16="http://schemas.microsoft.com/office/drawing/2014/main"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8" name="文本框 2">
            <a:extLst>
              <a:ext uri="{FF2B5EF4-FFF2-40B4-BE49-F238E27FC236}">
                <a16:creationId xmlns:a16="http://schemas.microsoft.com/office/drawing/2014/main"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smtClean="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03</a:t>
            </a:r>
            <a:endParaRPr kumimoji="0" lang="zh-CN" altLang="en-US" sz="9600" b="0" i="0" u="none" strike="noStrike" kern="1200" cap="none" spc="0" normalizeH="0" baseline="0" noProof="0" dirty="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2"/>
            </p:custDataLst>
          </p:nvPr>
        </p:nvSpPr>
        <p:spPr bwMode="auto">
          <a:xfrm>
            <a:off x="4450715" y="3057155"/>
            <a:ext cx="3286779" cy="1107996"/>
          </a:xfrm>
          <a:prstGeom prst="rect">
            <a:avLst/>
          </a:prstGeom>
          <a:solidFill>
            <a:schemeClr val="accent1">
              <a:lumMod val="75000"/>
            </a:schemeClr>
          </a:solid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TRẢ</a:t>
            </a:r>
            <a:r>
              <a:rPr kumimoji="0" lang="en-US" altLang="zh-CN" sz="3600" b="0" i="0" u="none" strike="noStrike" kern="1200" cap="none" spc="0" normalizeH="0" noProof="0" dirty="0" smtClean="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noProof="0" dirty="0" smtClean="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CÂU HỎI</a:t>
            </a:r>
            <a:endParaRPr kumimoji="0" lang="zh-CN" altLang="en-US" sz="3600" b="0" i="0" u="none" strike="noStrike" kern="1200" cap="none" spc="0" normalizeH="0" baseline="0" noProof="0" dirty="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Tree>
    <p:extLst>
      <p:ext uri="{BB962C8B-B14F-4D97-AF65-F5344CB8AC3E}">
        <p14:creationId xmlns:p14="http://schemas.microsoft.com/office/powerpoint/2010/main" val="2846769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97971" y="185058"/>
            <a:ext cx="11996058" cy="1600438"/>
          </a:xfrm>
          <a:prstGeom prst="rect">
            <a:avLst/>
          </a:prstGeom>
          <a:solidFill>
            <a:schemeClr val="bg1"/>
          </a:solidFill>
          <a:ln>
            <a:solidFill>
              <a:srgbClr val="927057"/>
            </a:solidFill>
            <a:prstDash val="dashDot"/>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spcBef>
                <a:spcPct val="50000"/>
              </a:spcBef>
            </a:pPr>
            <a:r>
              <a:rPr kumimoji="0" lang="en-US" altLang="en-US" sz="5400" b="1" i="0" u="none" strike="noStrike" kern="1200" cap="none" spc="0" normalizeH="0" baseline="0" noProof="0" dirty="0" smtClean="0">
                <a:ln>
                  <a:noFill/>
                </a:ln>
                <a:solidFill>
                  <a:srgbClr val="C00000"/>
                </a:solidFill>
                <a:effectLst/>
                <a:uLnTx/>
                <a:uFillTx/>
                <a:latin typeface="Cambria" panose="02040503050406030204" pitchFamily="18" charset="0"/>
                <a:cs typeface="Arial" panose="020B0604020202020204" pitchFamily="34" charset="0"/>
              </a:rPr>
              <a:t>1. </a:t>
            </a:r>
            <a:r>
              <a:rPr lang="vi-VN" sz="4400" b="1" dirty="0">
                <a:solidFill>
                  <a:schemeClr val="accent2">
                    <a:lumMod val="50000"/>
                  </a:schemeClr>
                </a:solidFill>
                <a:latin typeface="Cambria" panose="02040503050406030204" pitchFamily="18" charset="0"/>
              </a:rPr>
              <a:t>Bài viết nhắc đến mấy điều mọi người cần làm cho Trái Đất? Đó là những điều gì?</a:t>
            </a:r>
            <a:r>
              <a:rPr lang="vi-VN" sz="3200" b="1" dirty="0">
                <a:solidFill>
                  <a:schemeClr val="accent2">
                    <a:lumMod val="50000"/>
                  </a:schemeClr>
                </a:solidFill>
                <a:latin typeface="Cambria" panose="02040503050406030204" pitchFamily="18" charset="0"/>
              </a:rPr>
              <a:t> </a:t>
            </a:r>
            <a:endParaRPr kumimoji="0" lang="en-US" altLang="en-US" sz="4400" b="1" i="0" u="none" strike="noStrike" kern="1200" cap="none" spc="0" normalizeH="0" baseline="0" noProof="0" dirty="0">
              <a:ln>
                <a:noFill/>
              </a:ln>
              <a:solidFill>
                <a:schemeClr val="accent2">
                  <a:lumMod val="50000"/>
                </a:schemeClr>
              </a:solidFill>
              <a:effectLst/>
              <a:uLnTx/>
              <a:uFillTx/>
              <a:latin typeface="Cambria" panose="02040503050406030204" pitchFamily="18" charset="0"/>
              <a:cs typeface="Arial" panose="020B0604020202020204" pitchFamily="34" charset="0"/>
            </a:endParaRPr>
          </a:p>
        </p:txBody>
      </p:sp>
      <p:sp>
        <p:nvSpPr>
          <p:cNvPr id="5" name="Rounded Rectangle 4"/>
          <p:cNvSpPr/>
          <p:nvPr/>
        </p:nvSpPr>
        <p:spPr>
          <a:xfrm>
            <a:off x="337452" y="2164572"/>
            <a:ext cx="11234057" cy="4005322"/>
          </a:xfrm>
          <a:prstGeom prst="roundRect">
            <a:avLst>
              <a:gd name="adj" fmla="val 9948"/>
            </a:avLst>
          </a:prstGeom>
          <a:solidFill>
            <a:schemeClr val="bg1"/>
          </a:solidFill>
          <a:ln w="76200">
            <a:solidFill>
              <a:srgbClr val="927057"/>
            </a:solidFill>
          </a:ln>
        </p:spPr>
        <p:txBody>
          <a:bodyPr wrap="square">
            <a:spAutoFit/>
          </a:bodyPr>
          <a:lstStyle/>
          <a:p>
            <a:r>
              <a:rPr lang="vi-VN" sz="4800" i="1" dirty="0">
                <a:latin typeface="Cambria" panose="02040503050406030204" pitchFamily="18" charset="0"/>
              </a:rPr>
              <a:t>Bài viết nhắc đến 3 điều mọi người </a:t>
            </a:r>
            <a:r>
              <a:rPr lang="vi-VN" sz="4800" i="1" dirty="0" smtClean="0">
                <a:latin typeface="Cambria" panose="02040503050406030204" pitchFamily="18" charset="0"/>
              </a:rPr>
              <a:t>cn </a:t>
            </a:r>
            <a:r>
              <a:rPr lang="vi-VN" sz="4800" i="1" dirty="0">
                <a:latin typeface="Cambria" panose="02040503050406030204" pitchFamily="18" charset="0"/>
              </a:rPr>
              <a:t>làm cho Trái Đất. Đó là:</a:t>
            </a:r>
          </a:p>
          <a:p>
            <a:r>
              <a:rPr lang="vi-VN" sz="4800" dirty="0">
                <a:latin typeface="Cambria" panose="02040503050406030204" pitchFamily="18" charset="0"/>
              </a:rPr>
              <a:t>- Không vứt rác bừa bãi</a:t>
            </a:r>
          </a:p>
          <a:p>
            <a:r>
              <a:rPr lang="vi-VN" sz="4800" dirty="0">
                <a:latin typeface="Cambria" panose="02040503050406030204" pitchFamily="18" charset="0"/>
              </a:rPr>
              <a:t>- Không dùng túi ni lông</a:t>
            </a:r>
          </a:p>
          <a:p>
            <a:r>
              <a:rPr lang="vi-VN" sz="4800" dirty="0">
                <a:latin typeface="Cambria" panose="02040503050406030204" pitchFamily="18" charset="0"/>
              </a:rPr>
              <a:t>- Không lãng phí thức ăn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670" y="3112683"/>
            <a:ext cx="4147617" cy="2817338"/>
          </a:xfrm>
          <a:prstGeom prst="rect">
            <a:avLst/>
          </a:prstGeom>
        </p:spPr>
      </p:pic>
    </p:spTree>
    <p:extLst>
      <p:ext uri="{BB962C8B-B14F-4D97-AF65-F5344CB8AC3E}">
        <p14:creationId xmlns:p14="http://schemas.microsoft.com/office/powerpoint/2010/main" val="2468699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8" name="组合 2267"/>
          <p:cNvGrpSpPr/>
          <p:nvPr/>
        </p:nvGrpSpPr>
        <p:grpSpPr>
          <a:xfrm>
            <a:off x="-55091" y="-592040"/>
            <a:ext cx="12682429" cy="7470359"/>
            <a:chOff x="-55091" y="-592040"/>
            <a:chExt cx="12682429" cy="7470359"/>
          </a:xfrm>
        </p:grpSpPr>
        <p:grpSp>
          <p:nvGrpSpPr>
            <p:cNvPr id="2235" name="组合 2234"/>
            <p:cNvGrpSpPr/>
            <p:nvPr/>
          </p:nvGrpSpPr>
          <p:grpSpPr>
            <a:xfrm>
              <a:off x="-44205" y="-592040"/>
              <a:ext cx="12671543" cy="7470359"/>
              <a:chOff x="-44205" y="-592040"/>
              <a:chExt cx="12671543" cy="7470359"/>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4271"/>
              <a:stretch/>
            </p:blipFill>
            <p:spPr>
              <a:xfrm rot="5400000">
                <a:off x="3215641" y="-2098040"/>
                <a:ext cx="6878318" cy="11074400"/>
              </a:xfrm>
              <a:prstGeom prst="rect">
                <a:avLst/>
              </a:prstGeom>
            </p:spPr>
          </p:pic>
          <p:sp>
            <p:nvSpPr>
              <p:cNvPr id="24" name="矩形 23"/>
              <p:cNvSpPr/>
              <p:nvPr/>
            </p:nvSpPr>
            <p:spPr>
              <a:xfrm>
                <a:off x="-44205" y="-1"/>
                <a:ext cx="5473455" cy="6878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grpSp>
            <p:nvGrpSpPr>
              <p:cNvPr id="17" name="组合 16"/>
              <p:cNvGrpSpPr/>
              <p:nvPr/>
            </p:nvGrpSpPr>
            <p:grpSpPr>
              <a:xfrm>
                <a:off x="27723" y="-592040"/>
                <a:ext cx="12599615" cy="7381304"/>
                <a:chOff x="-4996666" y="-2873016"/>
                <a:chExt cx="12599615" cy="7381304"/>
              </a:xfrm>
            </p:grpSpPr>
            <p:pic>
              <p:nvPicPr>
                <p:cNvPr id="16" name="图片 15"/>
                <p:cNvPicPr>
                  <a:picLocks noChangeAspect="1"/>
                </p:cNvPicPr>
                <p:nvPr/>
              </p:nvPicPr>
              <p:blipFill rotWithShape="1">
                <a:blip r:embed="rId4"/>
                <a:srcRect r="23957"/>
                <a:stretch/>
              </p:blipFill>
              <p:spPr>
                <a:xfrm>
                  <a:off x="-4996666" y="-2240569"/>
                  <a:ext cx="6601677" cy="6748857"/>
                </a:xfrm>
                <a:prstGeom prst="rect">
                  <a:avLst/>
                </a:prstGeom>
              </p:spPr>
            </p:pic>
            <p:grpSp>
              <p:nvGrpSpPr>
                <p:cNvPr id="15" name="组合 14"/>
                <p:cNvGrpSpPr/>
                <p:nvPr/>
              </p:nvGrpSpPr>
              <p:grpSpPr>
                <a:xfrm>
                  <a:off x="-4330341" y="-2873016"/>
                  <a:ext cx="11933290" cy="7112954"/>
                  <a:chOff x="-4330342" y="-2929654"/>
                  <a:chExt cx="11933290" cy="7112954"/>
                </a:xfrm>
              </p:grpSpPr>
              <p:sp>
                <p:nvSpPr>
                  <p:cNvPr id="14" name="椭圆 13"/>
                  <p:cNvSpPr/>
                  <p:nvPr/>
                </p:nvSpPr>
                <p:spPr>
                  <a:xfrm>
                    <a:off x="-4147077" y="-1329330"/>
                    <a:ext cx="1123950" cy="1123950"/>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25" name="椭圆 2224"/>
                  <p:cNvSpPr/>
                  <p:nvPr/>
                </p:nvSpPr>
                <p:spPr>
                  <a:xfrm>
                    <a:off x="-4330342" y="2575638"/>
                    <a:ext cx="1607662" cy="1607662"/>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26" name="椭圆 2225"/>
                  <p:cNvSpPr/>
                  <p:nvPr/>
                </p:nvSpPr>
                <p:spPr>
                  <a:xfrm>
                    <a:off x="-1910065" y="-1805475"/>
                    <a:ext cx="2547511" cy="2194770"/>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46" name="椭圆 45"/>
                  <p:cNvSpPr/>
                  <p:nvPr/>
                </p:nvSpPr>
                <p:spPr>
                  <a:xfrm>
                    <a:off x="5987413" y="-2929654"/>
                    <a:ext cx="1615535" cy="1615535"/>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grpSp>
          </p:grpSp>
        </p:grpSp>
        <p:grpSp>
          <p:nvGrpSpPr>
            <p:cNvPr id="2232" name="组合 2231"/>
            <p:cNvGrpSpPr/>
            <p:nvPr/>
          </p:nvGrpSpPr>
          <p:grpSpPr>
            <a:xfrm>
              <a:off x="-55091" y="1259161"/>
              <a:ext cx="5528137" cy="3879565"/>
              <a:chOff x="-55091" y="1163604"/>
              <a:chExt cx="5528137" cy="3879565"/>
            </a:xfrm>
          </p:grpSpPr>
          <p:pic>
            <p:nvPicPr>
              <p:cNvPr id="2233" name="图片 2232"/>
              <p:cNvPicPr>
                <a:picLocks noChangeAspect="1"/>
              </p:cNvPicPr>
              <p:nvPr/>
            </p:nvPicPr>
            <p:blipFill rotWithShape="1">
              <a:blip r:embed="rId5"/>
              <a:srcRect t="7514"/>
              <a:stretch/>
            </p:blipFill>
            <p:spPr>
              <a:xfrm>
                <a:off x="-44205" y="1615979"/>
                <a:ext cx="5506365" cy="3427190"/>
              </a:xfrm>
              <a:prstGeom prst="rect">
                <a:avLst/>
              </a:prstGeom>
            </p:spPr>
          </p:pic>
          <p:pic>
            <p:nvPicPr>
              <p:cNvPr id="2234" name="图片 2233"/>
              <p:cNvPicPr>
                <a:picLocks noChangeAspect="1"/>
              </p:cNvPicPr>
              <p:nvPr/>
            </p:nvPicPr>
            <p:blipFill rotWithShape="1">
              <a:blip r:embed="rId5"/>
              <a:srcRect t="-1755" b="94252"/>
              <a:stretch/>
            </p:blipFill>
            <p:spPr>
              <a:xfrm>
                <a:off x="-55091" y="1163604"/>
                <a:ext cx="5528137" cy="452375"/>
              </a:xfrm>
              <a:prstGeom prst="rect">
                <a:avLst/>
              </a:prstGeom>
            </p:spPr>
          </p:pic>
        </p:grpSp>
      </p:grpSp>
      <p:grpSp>
        <p:nvGrpSpPr>
          <p:cNvPr id="2275" name="组合 2274"/>
          <p:cNvGrpSpPr/>
          <p:nvPr/>
        </p:nvGrpSpPr>
        <p:grpSpPr>
          <a:xfrm>
            <a:off x="-44205" y="5738517"/>
            <a:ext cx="1416220" cy="678055"/>
            <a:chOff x="-770924" y="2936192"/>
            <a:chExt cx="2177143" cy="1042368"/>
          </a:xfrm>
        </p:grpSpPr>
        <p:sp>
          <p:nvSpPr>
            <p:cNvPr id="2271" name="任意多边形 2270"/>
            <p:cNvSpPr/>
            <p:nvPr/>
          </p:nvSpPr>
          <p:spPr>
            <a:xfrm>
              <a:off x="-770924" y="293619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72" name="任意多边形 2271"/>
            <p:cNvSpPr/>
            <p:nvPr/>
          </p:nvSpPr>
          <p:spPr>
            <a:xfrm>
              <a:off x="-770924" y="318683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73" name="任意多边形 2272"/>
            <p:cNvSpPr/>
            <p:nvPr/>
          </p:nvSpPr>
          <p:spPr>
            <a:xfrm>
              <a:off x="-770924" y="343747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74" name="任意多边形 2273"/>
            <p:cNvSpPr/>
            <p:nvPr/>
          </p:nvSpPr>
          <p:spPr>
            <a:xfrm>
              <a:off x="-770924" y="368811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grpSp>
      <p:sp>
        <p:nvSpPr>
          <p:cNvPr id="38" name="文本框 37">
            <a:extLst>
              <a:ext uri="{FF2B5EF4-FFF2-40B4-BE49-F238E27FC236}">
                <a16:creationId xmlns:a16="http://schemas.microsoft.com/office/drawing/2014/main" id="{6A49110D-2B40-4DF3-9023-C08327AD5E5F}"/>
              </a:ext>
            </a:extLst>
          </p:cNvPr>
          <p:cNvSpPr txBox="1"/>
          <p:nvPr/>
        </p:nvSpPr>
        <p:spPr>
          <a:xfrm>
            <a:off x="715465" y="2521244"/>
            <a:ext cx="4087736" cy="2123658"/>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2/ </a:t>
            </a:r>
            <a:r>
              <a:rPr kumimoji="0" lang="en-US" altLang="zh-CN" sz="4400" b="1" i="0" u="none" strike="noStrike" kern="1200" cap="none" spc="0" normalizeH="0" baseline="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Vì</a:t>
            </a:r>
            <a:r>
              <a:rPr kumimoji="0" lang="en-US" altLang="zh-CN" sz="4400" b="1" i="0" u="none" strike="noStrike" kern="1200" cap="none" spc="0" normalizeH="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 </a:t>
            </a:r>
            <a:r>
              <a:rPr kumimoji="0" lang="en-US" altLang="zh-CN" sz="4400" b="1" i="0" u="none" strike="noStrike" kern="1200" cap="none" spc="0" normalizeH="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sao</a:t>
            </a:r>
            <a:r>
              <a:rPr kumimoji="0" lang="en-US" altLang="zh-CN" sz="4400" b="1" i="0" u="none" strike="noStrike" kern="1200" cap="none" spc="0" normalizeH="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 con </a:t>
            </a:r>
            <a:r>
              <a:rPr kumimoji="0" lang="en-US" altLang="zh-CN" sz="4400" b="1" i="0" u="none" strike="noStrike" kern="1200" cap="none" spc="0" normalizeH="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người</a:t>
            </a:r>
            <a:r>
              <a:rPr kumimoji="0" lang="en-US" altLang="zh-CN" sz="4400" b="1" i="0" u="none" strike="noStrike" kern="1200" cap="none" spc="0" normalizeH="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 </a:t>
            </a:r>
            <a:r>
              <a:rPr kumimoji="0" lang="en-US" altLang="zh-CN" sz="4400" b="1" i="0" u="none" strike="noStrike" kern="1200" cap="none" spc="0" normalizeH="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cần</a:t>
            </a:r>
            <a:r>
              <a:rPr kumimoji="0" lang="en-US" altLang="zh-CN" sz="4400" b="1" i="0" u="none" strike="noStrike" kern="1200" cap="none" spc="0" normalizeH="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 </a:t>
            </a:r>
            <a:r>
              <a:rPr kumimoji="0" lang="en-US" altLang="zh-CN" sz="4400" b="1" i="0" u="none" strike="noStrike" kern="1200" cap="none" spc="0" normalizeH="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làm</a:t>
            </a:r>
            <a:r>
              <a:rPr kumimoji="0" lang="en-US" altLang="zh-CN" sz="4400" b="1" i="0" u="none" strike="noStrike" kern="1200" cap="none" spc="0" normalizeH="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 </a:t>
            </a:r>
            <a:r>
              <a:rPr kumimoji="0" lang="en-US" altLang="zh-CN" sz="4400" b="1" i="0" u="none" strike="noStrike" kern="1200" cap="none" spc="0" normalizeH="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những</a:t>
            </a:r>
            <a:r>
              <a:rPr kumimoji="0" lang="en-US" altLang="zh-CN" sz="4400" b="1" i="0" u="none" strike="noStrike" kern="1200" cap="none" spc="0" normalizeH="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 </a:t>
            </a:r>
            <a:r>
              <a:rPr kumimoji="0" lang="en-US" altLang="zh-CN" sz="4400" b="1" i="0" u="none" strike="noStrike" kern="1200" cap="none" spc="0" normalizeH="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việc</a:t>
            </a:r>
            <a:r>
              <a:rPr kumimoji="0" lang="en-US" altLang="zh-CN" sz="4400" b="1" i="0" u="none" strike="noStrike" kern="1200" cap="none" spc="0" normalizeH="0" noProof="0" dirty="0"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 </a:t>
            </a:r>
            <a:r>
              <a:rPr kumimoji="0" lang="en-US" altLang="zh-CN" sz="4400" b="1" i="0" u="none" strike="noStrike" kern="1200" cap="none" spc="0" normalizeH="0" noProof="0" dirty="0" err="1" smtClean="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rPr>
              <a:t>đó</a:t>
            </a:r>
            <a:endParaRPr kumimoji="0" lang="zh-CN" altLang="en-US" sz="66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思源黑体 CN Bold" panose="020B0800000000000000" pitchFamily="34" charset="-122"/>
              <a:cs typeface="Arial" panose="020B0604020202020204" pitchFamily="34" charset="0"/>
              <a:sym typeface="思源黑体 CN Normal" panose="020B0400000000000000" pitchFamily="34" charset="-122"/>
            </a:endParaRPr>
          </a:p>
        </p:txBody>
      </p:sp>
      <p:sp>
        <p:nvSpPr>
          <p:cNvPr id="3" name="Rounded Rectangular Callout 2"/>
          <p:cNvSpPr/>
          <p:nvPr/>
        </p:nvSpPr>
        <p:spPr>
          <a:xfrm>
            <a:off x="5799466" y="279839"/>
            <a:ext cx="6096000" cy="3371136"/>
          </a:xfrm>
          <a:prstGeom prst="wedgeRoundRectCallout">
            <a:avLst>
              <a:gd name="adj1" fmla="val -57363"/>
              <a:gd name="adj2" fmla="val 31156"/>
              <a:gd name="adj3" fmla="val 16667"/>
            </a:avLst>
          </a:prstGeom>
          <a:solidFill>
            <a:schemeClr val="bg1"/>
          </a:solidFill>
          <a:ln w="57150">
            <a:solidFill>
              <a:schemeClr val="tx1"/>
            </a:solidFill>
          </a:ln>
        </p:spPr>
        <p:txBody>
          <a:bodyPr>
            <a:spAutoFit/>
          </a:bodyPr>
          <a:lstStyle/>
          <a:p>
            <a:pPr algn="just"/>
            <a:r>
              <a:rPr lang="nl-NL" sz="2400" dirty="0">
                <a:latin typeface="Cambria" panose="02040503050406030204" pitchFamily="18"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lang="en-US" sz="2400" dirty="0">
              <a:latin typeface="Cambria" panose="02040503050406030204" pitchFamily="18" charset="0"/>
            </a:endParaRPr>
          </a:p>
        </p:txBody>
      </p:sp>
      <p:pic>
        <p:nvPicPr>
          <p:cNvPr id="1026" name="Picture 2" descr="Tranh Vẽ Bảo Vệ Môi Trường Trái Đất Đơn Giản Mà Đẹp, [THIẾT THỰ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8408" y="3890392"/>
            <a:ext cx="3686175" cy="27146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Yêu Thương Và Bảo Vệ Hành Tinh Xanh - Trái Đất: Ngôi Nhà Lớn Của Chúng Ta"/>
          <p:cNvPicPr>
            <a:picLocks noChangeAspect="1" noChangeArrowheads="1"/>
          </p:cNvPicPr>
          <p:nvPr/>
        </p:nvPicPr>
        <p:blipFill rotWithShape="1">
          <a:blip r:embed="rId7">
            <a:extLst>
              <a:ext uri="{28A0092B-C50C-407E-A947-70E740481C1C}">
                <a14:useLocalDpi xmlns:a14="http://schemas.microsoft.com/office/drawing/2010/main" val="0"/>
              </a:ext>
            </a:extLst>
          </a:blip>
          <a:srcRect l="3961" r="4330"/>
          <a:stretch/>
        </p:blipFill>
        <p:spPr bwMode="auto">
          <a:xfrm rot="430865">
            <a:off x="9325272" y="3912886"/>
            <a:ext cx="2343754" cy="25556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506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68"/>
                                        </p:tgtEl>
                                        <p:attrNameLst>
                                          <p:attrName>style.visibility</p:attrName>
                                        </p:attrNameLst>
                                      </p:cBhvr>
                                      <p:to>
                                        <p:strVal val="visible"/>
                                      </p:to>
                                    </p:set>
                                    <p:animEffect transition="in" filter="fade">
                                      <p:cBhvr>
                                        <p:cTn id="7" dur="1000"/>
                                        <p:tgtEl>
                                          <p:spTgt spid="2268"/>
                                        </p:tgtEl>
                                      </p:cBhvr>
                                    </p:animEffect>
                                    <p:anim calcmode="lin" valueType="num">
                                      <p:cBhvr>
                                        <p:cTn id="8" dur="1000" fill="hold"/>
                                        <p:tgtEl>
                                          <p:spTgt spid="2268"/>
                                        </p:tgtEl>
                                        <p:attrNameLst>
                                          <p:attrName>ppt_x</p:attrName>
                                        </p:attrNameLst>
                                      </p:cBhvr>
                                      <p:tavLst>
                                        <p:tav tm="0">
                                          <p:val>
                                            <p:strVal val="#ppt_x"/>
                                          </p:val>
                                        </p:tav>
                                        <p:tav tm="100000">
                                          <p:val>
                                            <p:strVal val="#ppt_x"/>
                                          </p:val>
                                        </p:tav>
                                      </p:tavLst>
                                    </p:anim>
                                    <p:anim calcmode="lin" valueType="num">
                                      <p:cBhvr>
                                        <p:cTn id="9" dur="1000" fill="hold"/>
                                        <p:tgtEl>
                                          <p:spTgt spid="226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80">
                                          <p:stCondLst>
                                            <p:cond delay="0"/>
                                          </p:stCondLst>
                                        </p:cTn>
                                        <p:tgtEl>
                                          <p:spTgt spid="3"/>
                                        </p:tgtEl>
                                      </p:cBhvr>
                                    </p:animEffect>
                                    <p:anim calcmode="lin" valueType="num">
                                      <p:cBhvr>
                                        <p:cTn id="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6" dur="26">
                                          <p:stCondLst>
                                            <p:cond delay="650"/>
                                          </p:stCondLst>
                                        </p:cTn>
                                        <p:tgtEl>
                                          <p:spTgt spid="3"/>
                                        </p:tgtEl>
                                      </p:cBhvr>
                                      <p:to x="100000" y="60000"/>
                                    </p:animScale>
                                    <p:animScale>
                                      <p:cBhvr>
                                        <p:cTn id="27" dur="166" decel="50000">
                                          <p:stCondLst>
                                            <p:cond delay="676"/>
                                          </p:stCondLst>
                                        </p:cTn>
                                        <p:tgtEl>
                                          <p:spTgt spid="3"/>
                                        </p:tgtEl>
                                      </p:cBhvr>
                                      <p:to x="100000" y="100000"/>
                                    </p:animScale>
                                    <p:animScale>
                                      <p:cBhvr>
                                        <p:cTn id="28" dur="26">
                                          <p:stCondLst>
                                            <p:cond delay="1312"/>
                                          </p:stCondLst>
                                        </p:cTn>
                                        <p:tgtEl>
                                          <p:spTgt spid="3"/>
                                        </p:tgtEl>
                                      </p:cBhvr>
                                      <p:to x="100000" y="80000"/>
                                    </p:animScale>
                                    <p:animScale>
                                      <p:cBhvr>
                                        <p:cTn id="29" dur="166" decel="50000">
                                          <p:stCondLst>
                                            <p:cond delay="1338"/>
                                          </p:stCondLst>
                                        </p:cTn>
                                        <p:tgtEl>
                                          <p:spTgt spid="3"/>
                                        </p:tgtEl>
                                      </p:cBhvr>
                                      <p:to x="100000" y="100000"/>
                                    </p:animScale>
                                    <p:animScale>
                                      <p:cBhvr>
                                        <p:cTn id="30" dur="26">
                                          <p:stCondLst>
                                            <p:cond delay="1642"/>
                                          </p:stCondLst>
                                        </p:cTn>
                                        <p:tgtEl>
                                          <p:spTgt spid="3"/>
                                        </p:tgtEl>
                                      </p:cBhvr>
                                      <p:to x="100000" y="90000"/>
                                    </p:animScale>
                                    <p:animScale>
                                      <p:cBhvr>
                                        <p:cTn id="31" dur="166" decel="50000">
                                          <p:stCondLst>
                                            <p:cond delay="1668"/>
                                          </p:stCondLst>
                                        </p:cTn>
                                        <p:tgtEl>
                                          <p:spTgt spid="3"/>
                                        </p:tgtEl>
                                      </p:cBhvr>
                                      <p:to x="100000" y="100000"/>
                                    </p:animScale>
                                    <p:animScale>
                                      <p:cBhvr>
                                        <p:cTn id="32" dur="26">
                                          <p:stCondLst>
                                            <p:cond delay="1808"/>
                                          </p:stCondLst>
                                        </p:cTn>
                                        <p:tgtEl>
                                          <p:spTgt spid="3"/>
                                        </p:tgtEl>
                                      </p:cBhvr>
                                      <p:to x="100000" y="95000"/>
                                    </p:animScale>
                                    <p:animScale>
                                      <p:cBhvr>
                                        <p:cTn id="33" dur="166" decel="50000">
                                          <p:stCondLst>
                                            <p:cond delay="1834"/>
                                          </p:stCondLst>
                                        </p:cTn>
                                        <p:tgtEl>
                                          <p:spTgt spid="3"/>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wipe(down)">
                                      <p:cBhvr>
                                        <p:cTn id="38" dur="500"/>
                                        <p:tgtEl>
                                          <p:spTgt spid="1026"/>
                                        </p:tgtEl>
                                      </p:cBhvr>
                                    </p:animEffect>
                                  </p:childTnLst>
                                </p:cTn>
                              </p:par>
                              <p:par>
                                <p:cTn id="39" presetID="22" presetClass="entr" presetSubtype="4"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wipe(down)">
                                      <p:cBhvr>
                                        <p:cTn id="4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8" name="组合 2267"/>
          <p:cNvGrpSpPr/>
          <p:nvPr/>
        </p:nvGrpSpPr>
        <p:grpSpPr>
          <a:xfrm>
            <a:off x="-55091" y="-592040"/>
            <a:ext cx="12682429" cy="7470359"/>
            <a:chOff x="-55091" y="-592040"/>
            <a:chExt cx="12682429" cy="7470359"/>
          </a:xfrm>
        </p:grpSpPr>
        <p:grpSp>
          <p:nvGrpSpPr>
            <p:cNvPr id="2235" name="组合 2234"/>
            <p:cNvGrpSpPr/>
            <p:nvPr/>
          </p:nvGrpSpPr>
          <p:grpSpPr>
            <a:xfrm>
              <a:off x="-44205" y="-592040"/>
              <a:ext cx="12671543" cy="7470359"/>
              <a:chOff x="-44205" y="-592040"/>
              <a:chExt cx="12671543" cy="7470359"/>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4271"/>
              <a:stretch/>
            </p:blipFill>
            <p:spPr>
              <a:xfrm rot="5400000">
                <a:off x="3215641" y="-2098040"/>
                <a:ext cx="6878318" cy="11074400"/>
              </a:xfrm>
              <a:prstGeom prst="rect">
                <a:avLst/>
              </a:prstGeom>
            </p:spPr>
          </p:pic>
          <p:sp>
            <p:nvSpPr>
              <p:cNvPr id="24" name="矩形 23"/>
              <p:cNvSpPr/>
              <p:nvPr/>
            </p:nvSpPr>
            <p:spPr>
              <a:xfrm>
                <a:off x="-44205" y="-1"/>
                <a:ext cx="5473455" cy="6878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grpSp>
            <p:nvGrpSpPr>
              <p:cNvPr id="17" name="组合 16"/>
              <p:cNvGrpSpPr/>
              <p:nvPr/>
            </p:nvGrpSpPr>
            <p:grpSpPr>
              <a:xfrm>
                <a:off x="27723" y="-592040"/>
                <a:ext cx="12599615" cy="7381304"/>
                <a:chOff x="-4996666" y="-2873016"/>
                <a:chExt cx="12599615" cy="7381304"/>
              </a:xfrm>
            </p:grpSpPr>
            <p:pic>
              <p:nvPicPr>
                <p:cNvPr id="16" name="图片 15"/>
                <p:cNvPicPr>
                  <a:picLocks noChangeAspect="1"/>
                </p:cNvPicPr>
                <p:nvPr/>
              </p:nvPicPr>
              <p:blipFill rotWithShape="1">
                <a:blip r:embed="rId4"/>
                <a:srcRect r="23957"/>
                <a:stretch/>
              </p:blipFill>
              <p:spPr>
                <a:xfrm>
                  <a:off x="-4996666" y="-2240569"/>
                  <a:ext cx="6601677" cy="6748857"/>
                </a:xfrm>
                <a:prstGeom prst="rect">
                  <a:avLst/>
                </a:prstGeom>
              </p:spPr>
            </p:pic>
            <p:grpSp>
              <p:nvGrpSpPr>
                <p:cNvPr id="15" name="组合 14"/>
                <p:cNvGrpSpPr/>
                <p:nvPr/>
              </p:nvGrpSpPr>
              <p:grpSpPr>
                <a:xfrm>
                  <a:off x="-4330341" y="-2873016"/>
                  <a:ext cx="11933290" cy="7112954"/>
                  <a:chOff x="-4330342" y="-2929654"/>
                  <a:chExt cx="11933290" cy="7112954"/>
                </a:xfrm>
              </p:grpSpPr>
              <p:sp>
                <p:nvSpPr>
                  <p:cNvPr id="14" name="椭圆 13"/>
                  <p:cNvSpPr/>
                  <p:nvPr/>
                </p:nvSpPr>
                <p:spPr>
                  <a:xfrm>
                    <a:off x="-4147077" y="-1329330"/>
                    <a:ext cx="1123950" cy="1123950"/>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25" name="椭圆 2224"/>
                  <p:cNvSpPr/>
                  <p:nvPr/>
                </p:nvSpPr>
                <p:spPr>
                  <a:xfrm>
                    <a:off x="-4330342" y="2575638"/>
                    <a:ext cx="1607662" cy="1607662"/>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26" name="椭圆 2225"/>
                  <p:cNvSpPr/>
                  <p:nvPr/>
                </p:nvSpPr>
                <p:spPr>
                  <a:xfrm>
                    <a:off x="-1910065" y="-1805475"/>
                    <a:ext cx="2547511" cy="2194770"/>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46" name="椭圆 45"/>
                  <p:cNvSpPr/>
                  <p:nvPr/>
                </p:nvSpPr>
                <p:spPr>
                  <a:xfrm>
                    <a:off x="5987413" y="-2929654"/>
                    <a:ext cx="1615535" cy="1615535"/>
                  </a:xfrm>
                  <a:prstGeom prst="ellipse">
                    <a:avLst/>
                  </a:prstGeom>
                  <a:solidFill>
                    <a:srgbClr val="FFCF53"/>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grpSp>
          </p:grpSp>
        </p:grpSp>
        <p:grpSp>
          <p:nvGrpSpPr>
            <p:cNvPr id="2232" name="组合 2231"/>
            <p:cNvGrpSpPr/>
            <p:nvPr/>
          </p:nvGrpSpPr>
          <p:grpSpPr>
            <a:xfrm>
              <a:off x="-55091" y="1259161"/>
              <a:ext cx="5528137" cy="3879565"/>
              <a:chOff x="-55091" y="1163604"/>
              <a:chExt cx="5528137" cy="3879565"/>
            </a:xfrm>
          </p:grpSpPr>
          <p:pic>
            <p:nvPicPr>
              <p:cNvPr id="2233" name="图片 2232"/>
              <p:cNvPicPr>
                <a:picLocks noChangeAspect="1"/>
              </p:cNvPicPr>
              <p:nvPr/>
            </p:nvPicPr>
            <p:blipFill rotWithShape="1">
              <a:blip r:embed="rId5"/>
              <a:srcRect t="7514"/>
              <a:stretch/>
            </p:blipFill>
            <p:spPr>
              <a:xfrm>
                <a:off x="-44205" y="1615979"/>
                <a:ext cx="5506365" cy="3427190"/>
              </a:xfrm>
              <a:prstGeom prst="rect">
                <a:avLst/>
              </a:prstGeom>
            </p:spPr>
          </p:pic>
          <p:pic>
            <p:nvPicPr>
              <p:cNvPr id="2234" name="图片 2233"/>
              <p:cNvPicPr>
                <a:picLocks noChangeAspect="1"/>
              </p:cNvPicPr>
              <p:nvPr/>
            </p:nvPicPr>
            <p:blipFill rotWithShape="1">
              <a:blip r:embed="rId5"/>
              <a:srcRect t="-1755" b="94252"/>
              <a:stretch/>
            </p:blipFill>
            <p:spPr>
              <a:xfrm>
                <a:off x="-55091" y="1163604"/>
                <a:ext cx="5528137" cy="452375"/>
              </a:xfrm>
              <a:prstGeom prst="rect">
                <a:avLst/>
              </a:prstGeom>
            </p:spPr>
          </p:pic>
        </p:grpSp>
      </p:grpSp>
      <p:grpSp>
        <p:nvGrpSpPr>
          <p:cNvPr id="2275" name="组合 2274"/>
          <p:cNvGrpSpPr/>
          <p:nvPr/>
        </p:nvGrpSpPr>
        <p:grpSpPr>
          <a:xfrm>
            <a:off x="-44205" y="5738517"/>
            <a:ext cx="1416220" cy="678055"/>
            <a:chOff x="-770924" y="2936192"/>
            <a:chExt cx="2177143" cy="1042368"/>
          </a:xfrm>
        </p:grpSpPr>
        <p:sp>
          <p:nvSpPr>
            <p:cNvPr id="2271" name="任意多边形 2270"/>
            <p:cNvSpPr/>
            <p:nvPr/>
          </p:nvSpPr>
          <p:spPr>
            <a:xfrm>
              <a:off x="-770924" y="293619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72" name="任意多边形 2271"/>
            <p:cNvSpPr/>
            <p:nvPr/>
          </p:nvSpPr>
          <p:spPr>
            <a:xfrm>
              <a:off x="-770924" y="318683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73" name="任意多边形 2272"/>
            <p:cNvSpPr/>
            <p:nvPr/>
          </p:nvSpPr>
          <p:spPr>
            <a:xfrm>
              <a:off x="-770924" y="343747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274" name="任意多边形 2273"/>
            <p:cNvSpPr/>
            <p:nvPr/>
          </p:nvSpPr>
          <p:spPr>
            <a:xfrm>
              <a:off x="-770924" y="3688112"/>
              <a:ext cx="2177143" cy="290448"/>
            </a:xfrm>
            <a:custGeom>
              <a:avLst/>
              <a:gdLst>
                <a:gd name="connsiteX0" fmla="*/ 0 w 2177143"/>
                <a:gd name="connsiteY0" fmla="*/ 0 h 290448"/>
                <a:gd name="connsiteX1" fmla="*/ 856343 w 2177143"/>
                <a:gd name="connsiteY1" fmla="*/ 290285 h 290448"/>
                <a:gd name="connsiteX2" fmla="*/ 1451428 w 2177143"/>
                <a:gd name="connsiteY2" fmla="*/ 43543 h 290448"/>
                <a:gd name="connsiteX3" fmla="*/ 2177143 w 2177143"/>
                <a:gd name="connsiteY3" fmla="*/ 188685 h 290448"/>
              </a:gdLst>
              <a:ahLst/>
              <a:cxnLst>
                <a:cxn ang="0">
                  <a:pos x="connsiteX0" y="connsiteY0"/>
                </a:cxn>
                <a:cxn ang="0">
                  <a:pos x="connsiteX1" y="connsiteY1"/>
                </a:cxn>
                <a:cxn ang="0">
                  <a:pos x="connsiteX2" y="connsiteY2"/>
                </a:cxn>
                <a:cxn ang="0">
                  <a:pos x="connsiteX3" y="connsiteY3"/>
                </a:cxn>
              </a:cxnLst>
              <a:rect l="l" t="t" r="r" b="b"/>
              <a:pathLst>
                <a:path w="2177143" h="290448">
                  <a:moveTo>
                    <a:pt x="0" y="0"/>
                  </a:moveTo>
                  <a:cubicBezTo>
                    <a:pt x="307219" y="141514"/>
                    <a:pt x="614438" y="283028"/>
                    <a:pt x="856343" y="290285"/>
                  </a:cubicBezTo>
                  <a:cubicBezTo>
                    <a:pt x="1098248" y="297542"/>
                    <a:pt x="1231295" y="60476"/>
                    <a:pt x="1451428" y="43543"/>
                  </a:cubicBezTo>
                  <a:cubicBezTo>
                    <a:pt x="1671561" y="26610"/>
                    <a:pt x="1924352" y="107647"/>
                    <a:pt x="2177143" y="188685"/>
                  </a:cubicBezTo>
                </a:path>
              </a:pathLst>
            </a:custGeom>
            <a:noFill/>
            <a:ln w="76200">
              <a:solidFill>
                <a:srgbClr val="355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grpSp>
      <p:sp>
        <p:nvSpPr>
          <p:cNvPr id="38" name="文本框 37">
            <a:extLst>
              <a:ext uri="{FF2B5EF4-FFF2-40B4-BE49-F238E27FC236}">
                <a16:creationId xmlns:a16="http://schemas.microsoft.com/office/drawing/2014/main" id="{6A49110D-2B40-4DF3-9023-C08327AD5E5F}"/>
              </a:ext>
            </a:extLst>
          </p:cNvPr>
          <p:cNvSpPr txBox="1"/>
          <p:nvPr/>
        </p:nvSpPr>
        <p:spPr>
          <a:xfrm>
            <a:off x="615772" y="2530134"/>
            <a:ext cx="4393750" cy="1938992"/>
          </a:xfrm>
          <a:prstGeom prst="rect">
            <a:avLst/>
          </a:prstGeom>
          <a:noFill/>
        </p:spPr>
        <p:txBody>
          <a:bodyPr vert="horz" wrap="square" rtlCol="0">
            <a:spAutoFit/>
          </a:bodyPr>
          <a:lstStyle/>
          <a:p>
            <a:pPr algn="ctr"/>
            <a:r>
              <a:rPr lang="en-US" sz="4000" b="1" dirty="0" smtClean="0">
                <a:solidFill>
                  <a:srgbClr val="C00000"/>
                </a:solidFill>
                <a:latin typeface="Cambria" panose="02040503050406030204" pitchFamily="18" charset="0"/>
              </a:rPr>
              <a:t>3. Theo </a:t>
            </a:r>
            <a:r>
              <a:rPr lang="en-US" sz="4000" b="1" dirty="0" err="1">
                <a:solidFill>
                  <a:srgbClr val="C00000"/>
                </a:solidFill>
                <a:latin typeface="Cambria" panose="02040503050406030204" pitchFamily="18" charset="0"/>
              </a:rPr>
              <a:t>em</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vì</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sao</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lại</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gọi</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đó</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là</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những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điều</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nhỏ</a:t>
            </a:r>
            <a:r>
              <a:rPr lang="en-US" sz="4000" b="1" dirty="0">
                <a:solidFill>
                  <a:srgbClr val="C00000"/>
                </a:solidFill>
                <a:latin typeface="Cambria" panose="02040503050406030204" pitchFamily="18" charset="0"/>
              </a:rPr>
              <a:t>?  </a:t>
            </a:r>
            <a:endParaRPr lang="en-US" sz="4000" dirty="0">
              <a:solidFill>
                <a:srgbClr val="C00000"/>
              </a:solidFill>
              <a:latin typeface="Cambria" panose="02040503050406030204" pitchFamily="18" charset="0"/>
            </a:endParaRPr>
          </a:p>
        </p:txBody>
      </p:sp>
      <p:sp>
        <p:nvSpPr>
          <p:cNvPr id="25" name="Rounded Rectangular Callout 24"/>
          <p:cNvSpPr/>
          <p:nvPr/>
        </p:nvSpPr>
        <p:spPr>
          <a:xfrm>
            <a:off x="5578125" y="429521"/>
            <a:ext cx="6096000" cy="2281476"/>
          </a:xfrm>
          <a:prstGeom prst="wedgeRoundRectCallout">
            <a:avLst>
              <a:gd name="adj1" fmla="val -55245"/>
              <a:gd name="adj2" fmla="val 67215"/>
              <a:gd name="adj3" fmla="val 16667"/>
            </a:avLst>
          </a:prstGeom>
          <a:solidFill>
            <a:schemeClr val="bg1"/>
          </a:solidFill>
          <a:ln w="57150">
            <a:solidFill>
              <a:schemeClr val="tx1"/>
            </a:solidFill>
          </a:ln>
        </p:spPr>
        <p:txBody>
          <a:bodyPr>
            <a:spAutoFit/>
          </a:bodyPr>
          <a:lstStyle/>
          <a:p>
            <a:pPr algn="just"/>
            <a:r>
              <a:rPr lang="vi-VN" sz="3200" dirty="0">
                <a:latin typeface="Cambria" panose="02040503050406030204" pitchFamily="18" charset="0"/>
              </a:rPr>
              <a:t>Đó là những điều nhỏ vì đều là những việc rất đơn giản, rất dễ dàng thực hiện ở mọi lúc, mọi nơi trong cuộc sống hằng ngày. </a:t>
            </a:r>
          </a:p>
        </p:txBody>
      </p:sp>
      <p:pic>
        <p:nvPicPr>
          <p:cNvPr id="2050" name="Picture 2" descr="Cần đưa giáo dục môi trường vào chương trình từ mẫu giáo, tiểu họ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4287" y="3151860"/>
            <a:ext cx="3631117" cy="24191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Gương mẫu đi đầu trong bảo vệ môi trườ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9422" y="4233663"/>
            <a:ext cx="3454703" cy="22872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93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68"/>
                                        </p:tgtEl>
                                        <p:attrNameLst>
                                          <p:attrName>style.visibility</p:attrName>
                                        </p:attrNameLst>
                                      </p:cBhvr>
                                      <p:to>
                                        <p:strVal val="visible"/>
                                      </p:to>
                                    </p:set>
                                    <p:animEffect transition="in" filter="fade">
                                      <p:cBhvr>
                                        <p:cTn id="7" dur="1000"/>
                                        <p:tgtEl>
                                          <p:spTgt spid="2268"/>
                                        </p:tgtEl>
                                      </p:cBhvr>
                                    </p:animEffect>
                                    <p:anim calcmode="lin" valueType="num">
                                      <p:cBhvr>
                                        <p:cTn id="8" dur="1000" fill="hold"/>
                                        <p:tgtEl>
                                          <p:spTgt spid="2268"/>
                                        </p:tgtEl>
                                        <p:attrNameLst>
                                          <p:attrName>ppt_x</p:attrName>
                                        </p:attrNameLst>
                                      </p:cBhvr>
                                      <p:tavLst>
                                        <p:tav tm="0">
                                          <p:val>
                                            <p:strVal val="#ppt_x"/>
                                          </p:val>
                                        </p:tav>
                                        <p:tav tm="100000">
                                          <p:val>
                                            <p:strVal val="#ppt_x"/>
                                          </p:val>
                                        </p:tav>
                                      </p:tavLst>
                                    </p:anim>
                                    <p:anim calcmode="lin" valueType="num">
                                      <p:cBhvr>
                                        <p:cTn id="9" dur="1000" fill="hold"/>
                                        <p:tgtEl>
                                          <p:spTgt spid="226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barn(inVertical)">
                                      <p:cBhvr>
                                        <p:cTn id="25" dur="500"/>
                                        <p:tgtEl>
                                          <p:spTgt spid="2050"/>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785308" y="260361"/>
            <a:ext cx="11082810" cy="707886"/>
          </a:xfrm>
          <a:prstGeom prst="rect">
            <a:avLst/>
          </a:prstGeom>
          <a:solidFill>
            <a:schemeClr val="bg1"/>
          </a:solidFill>
          <a:ln w="28575">
            <a:solidFill>
              <a:srgbClr val="0070C0"/>
            </a:solidFill>
            <a:prstDash val="dashDot"/>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en-US" sz="4000" b="1" dirty="0" smtClean="0">
                <a:solidFill>
                  <a:srgbClr val="C00000"/>
                </a:solidFill>
                <a:latin typeface="Cambria" panose="02040503050406030204" pitchFamily="18" charset="0"/>
              </a:rPr>
              <a:t>4. </a:t>
            </a:r>
            <a:r>
              <a:rPr lang="en-US" sz="4000" b="1" dirty="0" err="1" smtClean="0">
                <a:solidFill>
                  <a:srgbClr val="0070C0"/>
                </a:solidFill>
                <a:latin typeface="Cambria" panose="02040503050406030204" pitchFamily="18" charset="0"/>
              </a:rPr>
              <a:t>Chúng</a:t>
            </a:r>
            <a:r>
              <a:rPr lang="en-US" sz="4000" b="1" dirty="0" smtClean="0">
                <a:solidFill>
                  <a:srgbClr val="0070C0"/>
                </a:solidFill>
                <a:latin typeface="Cambria" panose="02040503050406030204" pitchFamily="18" charset="0"/>
              </a:rPr>
              <a:t> </a:t>
            </a:r>
            <a:r>
              <a:rPr lang="en-US" sz="4000" b="1" dirty="0">
                <a:solidFill>
                  <a:srgbClr val="0070C0"/>
                </a:solidFill>
                <a:latin typeface="Cambria" panose="02040503050406030204" pitchFamily="18" charset="0"/>
              </a:rPr>
              <a:t>ta </a:t>
            </a:r>
            <a:r>
              <a:rPr lang="en-US" sz="4000" b="1" dirty="0" err="1">
                <a:solidFill>
                  <a:srgbClr val="0070C0"/>
                </a:solidFill>
                <a:latin typeface="Cambria" panose="02040503050406030204" pitchFamily="18" charset="0"/>
              </a:rPr>
              <a:t>có</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thể</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làm</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gì</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để</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cứu</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sinh</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vật</a:t>
            </a:r>
            <a:r>
              <a:rPr lang="en-US" sz="4000" b="1" dirty="0">
                <a:solidFill>
                  <a:srgbClr val="0070C0"/>
                </a:solidFill>
                <a:latin typeface="Cambria" panose="02040503050406030204" pitchFamily="18" charset="0"/>
              </a:rPr>
              <a:t> </a:t>
            </a:r>
            <a:r>
              <a:rPr lang="en-US" sz="4000" b="1" dirty="0" err="1">
                <a:solidFill>
                  <a:srgbClr val="0070C0"/>
                </a:solidFill>
                <a:latin typeface="Cambria" panose="02040503050406030204" pitchFamily="18" charset="0"/>
              </a:rPr>
              <a:t>biển</a:t>
            </a:r>
            <a:r>
              <a:rPr lang="en-US" sz="4000" b="1" dirty="0">
                <a:solidFill>
                  <a:srgbClr val="0070C0"/>
                </a:solidFill>
                <a:latin typeface="Cambria" panose="02040503050406030204" pitchFamily="18" charset="0"/>
              </a:rPr>
              <a:t>? </a:t>
            </a:r>
            <a:endParaRPr lang="en-US" sz="4000" dirty="0">
              <a:solidFill>
                <a:srgbClr val="0070C0"/>
              </a:solidFill>
              <a:latin typeface="Cambria" panose="02040503050406030204" pitchFamily="18" charset="0"/>
            </a:endParaRPr>
          </a:p>
        </p:txBody>
      </p:sp>
      <p:sp>
        <p:nvSpPr>
          <p:cNvPr id="6" name="Rectangle 5"/>
          <p:cNvSpPr/>
          <p:nvPr/>
        </p:nvSpPr>
        <p:spPr>
          <a:xfrm>
            <a:off x="1473797" y="1333564"/>
            <a:ext cx="9283850" cy="4401205"/>
          </a:xfrm>
          <a:prstGeom prst="rect">
            <a:avLst/>
          </a:prstGeom>
          <a:solidFill>
            <a:schemeClr val="bg1"/>
          </a:solidFill>
          <a:ln w="28575">
            <a:solidFill>
              <a:schemeClr val="tx1"/>
            </a:solidFill>
            <a:prstDash val="lgDashDot"/>
          </a:ln>
        </p:spPr>
        <p:txBody>
          <a:bodyPr wrap="square">
            <a:spAutoFit/>
          </a:bodyPr>
          <a:lstStyle/>
          <a:p>
            <a:pPr algn="just"/>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cứu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sinh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vật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biển</a:t>
            </a:r>
            <a:r>
              <a:rPr lang="en-US" sz="4000" dirty="0">
                <a:solidFill>
                  <a:srgbClr val="000000"/>
                </a:solidFill>
                <a:latin typeface="Cambria" panose="02040503050406030204" pitchFamily="18" charset="0"/>
              </a:rPr>
              <a:t>: </a:t>
            </a:r>
          </a:p>
          <a:p>
            <a:pPr algn="just"/>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vứt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rác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xuống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biển</a:t>
            </a:r>
            <a:r>
              <a:rPr lang="en-US" sz="4000" dirty="0">
                <a:solidFill>
                  <a:srgbClr val="000000"/>
                </a:solidFill>
                <a:latin typeface="Cambria" panose="02040503050406030204" pitchFamily="18" charset="0"/>
              </a:rPr>
              <a:t>.</a:t>
            </a:r>
          </a:p>
          <a:p>
            <a:pPr algn="just"/>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sử</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dụng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chất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phân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hủy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rồi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vứt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xuống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biển</a:t>
            </a:r>
            <a:r>
              <a:rPr lang="en-US" sz="4000" dirty="0">
                <a:solidFill>
                  <a:srgbClr val="000000"/>
                </a:solidFill>
                <a:latin typeface="Cambria" panose="02040503050406030204" pitchFamily="18" charset="0"/>
              </a:rPr>
              <a:t>.</a:t>
            </a:r>
          </a:p>
          <a:p>
            <a:pPr algn="just"/>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chất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độc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xuống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biển</a:t>
            </a:r>
            <a:r>
              <a:rPr lang="en-US" sz="4000" dirty="0">
                <a:solidFill>
                  <a:srgbClr val="000000"/>
                </a:solidFill>
                <a:latin typeface="Cambria" panose="02040503050406030204" pitchFamily="18" charset="0"/>
              </a:rPr>
              <a:t>.</a:t>
            </a:r>
          </a:p>
          <a:p>
            <a:pPr algn="just"/>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sử</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dụng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lông</a:t>
            </a:r>
            <a:r>
              <a:rPr lang="en-US" sz="4000" dirty="0" smtClean="0">
                <a:solidFill>
                  <a:srgbClr val="000000"/>
                </a:solidFill>
                <a:latin typeface="Cambria" panose="02040503050406030204" pitchFamily="18" charset="0"/>
              </a:rPr>
              <a:t>.</a:t>
            </a:r>
            <a:endParaRPr lang="en-US" sz="40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2430660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97971" y="185058"/>
            <a:ext cx="11996058" cy="1446550"/>
          </a:xfrm>
          <a:prstGeom prst="rect">
            <a:avLst/>
          </a:prstGeom>
          <a:solidFill>
            <a:schemeClr val="bg1"/>
          </a:solidFill>
          <a:ln w="28575">
            <a:solidFill>
              <a:schemeClr val="tx1">
                <a:lumMod val="95000"/>
                <a:lumOff val="5000"/>
              </a:schemeClr>
            </a:solidFill>
            <a:prstDash val="dashDot"/>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spcBef>
                <a:spcPct val="50000"/>
              </a:spcBef>
            </a:pPr>
            <a:r>
              <a:rPr lang="en-US" sz="4400" b="1" dirty="0" smtClean="0">
                <a:solidFill>
                  <a:srgbClr val="002060"/>
                </a:solidFill>
                <a:latin typeface="Cambria" panose="02040503050406030204" pitchFamily="18" charset="0"/>
              </a:rPr>
              <a:t>5. </a:t>
            </a:r>
            <a:r>
              <a:rPr lang="vi-VN" sz="4400" b="1" dirty="0" smtClean="0">
                <a:solidFill>
                  <a:srgbClr val="002060"/>
                </a:solidFill>
                <a:latin typeface="Cambria" panose="02040503050406030204" pitchFamily="18" charset="0"/>
              </a:rPr>
              <a:t>Từ </a:t>
            </a:r>
            <a:r>
              <a:rPr lang="vi-VN" sz="4400" b="1" dirty="0">
                <a:solidFill>
                  <a:srgbClr val="002060"/>
                </a:solidFill>
                <a:latin typeface="Cambria" panose="02040503050406030204" pitchFamily="18" charset="0"/>
              </a:rPr>
              <a:t>bài đọc trên, em thấy mình cần làm gì để bảo vệ môi trường</a:t>
            </a:r>
            <a:r>
              <a:rPr lang="vi-VN" sz="4400" b="1" dirty="0" smtClean="0">
                <a:solidFill>
                  <a:srgbClr val="002060"/>
                </a:solidFill>
                <a:latin typeface="Cambria" panose="02040503050406030204" pitchFamily="18" charset="0"/>
              </a:rPr>
              <a:t>?</a:t>
            </a:r>
            <a:endParaRPr kumimoji="0" lang="en-US" altLang="en-US" sz="8800" b="1" i="0" u="none" strike="noStrike" kern="1200" cap="none" spc="0" normalizeH="0" baseline="0" noProof="0" dirty="0">
              <a:ln>
                <a:noFill/>
              </a:ln>
              <a:solidFill>
                <a:srgbClr val="002060"/>
              </a:solidFill>
              <a:effectLst/>
              <a:uLnTx/>
              <a:uFillTx/>
              <a:latin typeface="Cambria" panose="02040503050406030204" pitchFamily="18" charset="0"/>
              <a:cs typeface="Arial" panose="020B0604020202020204" pitchFamily="34" charset="0"/>
            </a:endParaRPr>
          </a:p>
        </p:txBody>
      </p:sp>
      <p:sp>
        <p:nvSpPr>
          <p:cNvPr id="5" name="Rounded Rectangle 4"/>
          <p:cNvSpPr/>
          <p:nvPr/>
        </p:nvSpPr>
        <p:spPr>
          <a:xfrm>
            <a:off x="358967" y="2003207"/>
            <a:ext cx="11234057" cy="4005322"/>
          </a:xfrm>
          <a:prstGeom prst="roundRect">
            <a:avLst>
              <a:gd name="adj" fmla="val 9948"/>
            </a:avLst>
          </a:prstGeom>
          <a:solidFill>
            <a:schemeClr val="bg1"/>
          </a:solidFill>
          <a:ln w="76200">
            <a:solidFill>
              <a:schemeClr val="tx1">
                <a:lumMod val="95000"/>
                <a:lumOff val="5000"/>
              </a:schemeClr>
            </a:solidFill>
            <a:prstDash val="lgDashDot"/>
          </a:ln>
        </p:spPr>
        <p:txBody>
          <a:bodyPr wrap="square">
            <a:spAutoFit/>
          </a:bodyPr>
          <a:lstStyle/>
          <a:p>
            <a:r>
              <a:rPr lang="vi-VN" sz="4000" dirty="0">
                <a:latin typeface="Cambria" panose="02040503050406030204" pitchFamily="18" charset="0"/>
              </a:rPr>
              <a:t>Để bảo vệ môi trường, em thấy em cần bắt đầu từ những hành động nhỏ nhất:</a:t>
            </a:r>
          </a:p>
          <a:p>
            <a:r>
              <a:rPr lang="vi-VN" sz="4000" dirty="0">
                <a:latin typeface="Cambria" panose="02040503050406030204" pitchFamily="18" charset="0"/>
              </a:rPr>
              <a:t>- Không vứt rác bừa bãi.</a:t>
            </a:r>
          </a:p>
          <a:p>
            <a:r>
              <a:rPr lang="vi-VN" sz="4000" dirty="0">
                <a:latin typeface="Cambria" panose="02040503050406030204" pitchFamily="18" charset="0"/>
              </a:rPr>
              <a:t>- Không bỏ phí thức ăn. </a:t>
            </a:r>
          </a:p>
          <a:p>
            <a:r>
              <a:rPr lang="vi-VN" sz="4000" dirty="0">
                <a:latin typeface="Cambria" panose="02040503050406030204" pitchFamily="18" charset="0"/>
              </a:rPr>
              <a:t>- Trồng cây, chăm sóc cây xanh.</a:t>
            </a:r>
          </a:p>
          <a:p>
            <a:r>
              <a:rPr lang="vi-VN" sz="4000" dirty="0">
                <a:latin typeface="Cambria" panose="02040503050406030204" pitchFamily="18" charset="0"/>
              </a:rPr>
              <a:t>- Sử dụng điện, nước hợp lý, tiết kiệm</a:t>
            </a:r>
            <a:r>
              <a:rPr lang="vi-VN" sz="4000" dirty="0" smtClean="0">
                <a:latin typeface="Cambria" panose="02040503050406030204" pitchFamily="18" charset="0"/>
              </a:rPr>
              <a:t>,...</a:t>
            </a:r>
            <a:endParaRPr lang="vi-VN" sz="4000" dirty="0">
              <a:latin typeface="Cambria" panose="02040503050406030204" pitchFamily="18" charset="0"/>
            </a:endParaRPr>
          </a:p>
        </p:txBody>
      </p:sp>
    </p:spTree>
    <p:extLst>
      <p:ext uri="{BB962C8B-B14F-4D97-AF65-F5344CB8AC3E}">
        <p14:creationId xmlns:p14="http://schemas.microsoft.com/office/powerpoint/2010/main" val="2143634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图片 8"/>
          <p:cNvPicPr>
            <a:picLocks noChangeAspect="1"/>
          </p:cNvPicPr>
          <p:nvPr/>
        </p:nvPicPr>
        <p:blipFill>
          <a:blip r:embed="rId3"/>
          <a:stretch>
            <a:fillRect/>
          </a:stretch>
        </p:blipFill>
        <p:spPr>
          <a:xfrm>
            <a:off x="-229891" y="-283028"/>
            <a:ext cx="10972799" cy="5780313"/>
          </a:xfrm>
          <a:prstGeom prst="rect">
            <a:avLst/>
          </a:prstGeom>
        </p:spPr>
      </p:pic>
      <p:sp>
        <p:nvSpPr>
          <p:cNvPr id="8" name="Subtitle 2"/>
          <p:cNvSpPr txBox="1">
            <a:spLocks/>
          </p:cNvSpPr>
          <p:nvPr/>
        </p:nvSpPr>
        <p:spPr>
          <a:xfrm>
            <a:off x="1151068" y="1317346"/>
            <a:ext cx="8677440"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r>
              <a:rPr lang="nl-NL" sz="4800" b="1" i="1" dirty="0">
                <a:solidFill>
                  <a:schemeClr val="accent4">
                    <a:lumMod val="50000"/>
                  </a:schemeClr>
                </a:solidFill>
                <a:latin typeface="Cambria" panose="02040503050406030204" pitchFamily="18" charset="0"/>
              </a:rPr>
              <a:t>Bảo vệ môi trường là nhiệm vụ của mỗi </a:t>
            </a:r>
            <a:r>
              <a:rPr lang="nl-NL" sz="4800" b="1" i="1" dirty="0" smtClean="0">
                <a:solidFill>
                  <a:schemeClr val="accent4">
                    <a:lumMod val="50000"/>
                  </a:schemeClr>
                </a:solidFill>
                <a:latin typeface="Cambria" panose="02040503050406030204" pitchFamily="18" charset="0"/>
              </a:rPr>
              <a:t>học sinh. </a:t>
            </a:r>
            <a:r>
              <a:rPr lang="nl-NL" sz="4800" b="1" i="1" dirty="0">
                <a:solidFill>
                  <a:schemeClr val="accent4">
                    <a:lumMod val="50000"/>
                  </a:schemeClr>
                </a:solidFill>
                <a:latin typeface="Cambria" panose="02040503050406030204" pitchFamily="18" charset="0"/>
              </a:rPr>
              <a:t>Việc làm đó được thể hiện cụ thể qua mỗi việc làm thường ngày của các bạn nhỏ.</a:t>
            </a:r>
            <a:endParaRPr kumimoji="0" lang="en-US" sz="8000" b="0" i="1" u="none" strike="noStrike" kern="1200" cap="none" spc="0" normalizeH="0" baseline="0" noProof="0" dirty="0" smtClean="0">
              <a:ln>
                <a:noFill/>
              </a:ln>
              <a:solidFill>
                <a:schemeClr val="accent4">
                  <a:lumMod val="50000"/>
                </a:schemeClr>
              </a:solidFill>
              <a:effectLst/>
              <a:uLnTx/>
              <a:uFillTx/>
              <a:latin typeface="Cambria" panose="02040503050406030204" pitchFamily="18" charset="0"/>
              <a:cs typeface="Arial" panose="020B0604020202020204" pitchFamily="34" charset="0"/>
            </a:endParaRPr>
          </a:p>
        </p:txBody>
      </p:sp>
      <p:pic>
        <p:nvPicPr>
          <p:cNvPr id="7" name="图片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94500" l="311" r="100000"/>
                    </a14:imgEffect>
                  </a14:imgLayer>
                </a14:imgProps>
              </a:ext>
              <a:ext uri="{28A0092B-C50C-407E-A947-70E740481C1C}">
                <a14:useLocalDpi xmlns:a14="http://schemas.microsoft.com/office/drawing/2010/main" val="0"/>
              </a:ext>
            </a:extLst>
          </a:blip>
          <a:srcRect b="3752"/>
          <a:stretch/>
        </p:blipFill>
        <p:spPr>
          <a:xfrm>
            <a:off x="9765887" y="3504149"/>
            <a:ext cx="1954041" cy="3504458"/>
          </a:xfrm>
          <a:prstGeom prst="rect">
            <a:avLst/>
          </a:prstGeom>
        </p:spPr>
      </p:pic>
    </p:spTree>
    <p:extLst>
      <p:ext uri="{BB962C8B-B14F-4D97-AF65-F5344CB8AC3E}">
        <p14:creationId xmlns:p14="http://schemas.microsoft.com/office/powerpoint/2010/main" val="3486250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par>
                          <p:cTn id="22" fill="hold">
                            <p:stCondLst>
                              <p:cond delay="2000"/>
                            </p:stCondLst>
                            <p:childTnLst>
                              <p:par>
                                <p:cTn id="23" presetID="22" presetClass="entr" presetSubtype="4"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THÔNG ĐIỆP BẢO VỆ MÔI TRƯỜNG  ASAHI JAP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528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7" name="Freeform 8">
            <a:extLst>
              <a:ext uri="{FF2B5EF4-FFF2-40B4-BE49-F238E27FC236}">
                <a16:creationId xmlns:a16="http://schemas.microsoft.com/office/drawing/2014/main"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8" name="文本框 2">
            <a:extLst>
              <a:ext uri="{FF2B5EF4-FFF2-40B4-BE49-F238E27FC236}">
                <a16:creationId xmlns:a16="http://schemas.microsoft.com/office/drawing/2014/main"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smtClean="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04</a:t>
            </a:r>
            <a:endParaRPr kumimoji="0" lang="zh-CN" altLang="en-US" sz="9600" b="0" i="0" u="none" strike="noStrike" kern="1200" cap="none" spc="0" normalizeH="0" baseline="0" noProof="0" dirty="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2"/>
            </p:custDataLst>
          </p:nvPr>
        </p:nvSpPr>
        <p:spPr bwMode="auto">
          <a:xfrm>
            <a:off x="4450715" y="3057155"/>
            <a:ext cx="3286779" cy="1107996"/>
          </a:xfrm>
          <a:prstGeom prst="rect">
            <a:avLst/>
          </a:prstGeom>
          <a:solidFill>
            <a:schemeClr val="accent1">
              <a:lumMod val="75000"/>
            </a:schemeClr>
          </a:solid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LUYỆN</a:t>
            </a:r>
            <a:r>
              <a:rPr kumimoji="0" lang="en-US" altLang="zh-CN" sz="3600" b="0" i="0" u="none" strike="noStrike" kern="1200" cap="none" spc="0" normalizeH="0" noProof="0" dirty="0" smtClean="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 ĐỌC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aseline="0" dirty="0" smtClean="0">
                <a:solidFill>
                  <a:schemeClr val="bg1"/>
                </a:solidFill>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LẠI</a:t>
            </a:r>
            <a:endParaRPr kumimoji="0" lang="zh-CN" altLang="en-US" sz="3600" b="0" i="0" u="none" strike="noStrike" kern="1200" cap="none" spc="0" normalizeH="0" baseline="0" noProof="0" dirty="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Tree>
    <p:extLst>
      <p:ext uri="{BB962C8B-B14F-4D97-AF65-F5344CB8AC3E}">
        <p14:creationId xmlns:p14="http://schemas.microsoft.com/office/powerpoint/2010/main" val="191399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
        <p:nvSpPr>
          <p:cNvPr id="2" name="Rounded Rectangle 1"/>
          <p:cNvSpPr/>
          <p:nvPr/>
        </p:nvSpPr>
        <p:spPr>
          <a:xfrm>
            <a:off x="417121" y="396009"/>
            <a:ext cx="11346025" cy="6083559"/>
          </a:xfrm>
          <a:prstGeom prst="roundRect">
            <a:avLst>
              <a:gd name="adj" fmla="val 945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25">
            <a:extLst>
              <a:ext uri="{FF2B5EF4-FFF2-40B4-BE49-F238E27FC236}">
                <a16:creationId xmlns:a16="http://schemas.microsoft.com/office/drawing/2014/main" id="{3027B6D5-1021-4B2A-8AE6-6A3A9A6CAB95}"/>
              </a:ext>
            </a:extLst>
          </p:cNvPr>
          <p:cNvSpPr txBox="1"/>
          <p:nvPr/>
        </p:nvSpPr>
        <p:spPr>
          <a:xfrm>
            <a:off x="2566390" y="454869"/>
            <a:ext cx="7414209" cy="59631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Những</a:t>
            </a:r>
            <a:r>
              <a:rPr kumimoji="0" lang="en-US" altLang="zh-CN" sz="3200" b="0" i="0" u="none" strike="noStrike" kern="1200" cap="none" spc="0" normalizeH="0" baseline="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điều</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nhỏ</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tớ</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làm</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cho</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Trái</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Đất</a:t>
            </a:r>
            <a:endParaRPr kumimoji="0" lang="en-US" altLang="zh-CN" sz="3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endParaRPr>
          </a:p>
        </p:txBody>
      </p:sp>
      <p:sp>
        <p:nvSpPr>
          <p:cNvPr id="17" name="Rectangle 16"/>
          <p:cNvSpPr/>
          <p:nvPr/>
        </p:nvSpPr>
        <p:spPr>
          <a:xfrm>
            <a:off x="644165" y="1080653"/>
            <a:ext cx="10891936" cy="5262979"/>
          </a:xfrm>
          <a:prstGeom prst="rect">
            <a:avLst/>
          </a:prstGeom>
        </p:spPr>
        <p:txBody>
          <a:bodyPr wrap="square">
            <a:spAutoFit/>
          </a:bodyPr>
          <a:lstStyle/>
          <a:p>
            <a:pPr algn="just"/>
            <a:r>
              <a:rPr lang="en-US" sz="2400" dirty="0" smtClean="0">
                <a:solidFill>
                  <a:srgbClr val="000000"/>
                </a:solidFill>
                <a:latin typeface="Cambria" panose="02040503050406030204" pitchFamily="18" charset="0"/>
              </a:rPr>
              <a:t>	C</a:t>
            </a:r>
            <a:r>
              <a:rPr lang="vi-VN" sz="2400" dirty="0" smtClean="0">
                <a:solidFill>
                  <a:srgbClr val="000000"/>
                </a:solidFill>
                <a:latin typeface="Cambria" panose="02040503050406030204" pitchFamily="18" charset="0"/>
              </a:rPr>
              <a:t>hỉ </a:t>
            </a:r>
            <a:r>
              <a:rPr lang="vi-VN" sz="2400" dirty="0">
                <a:solidFill>
                  <a:srgbClr val="000000"/>
                </a:solidFill>
                <a:latin typeface="Cambria" panose="02040503050406030204" pitchFamily="18" charset="0"/>
              </a:rPr>
              <a:t>là những điều nhỏ thôi, nhưng tớ tin rằng nếu mọi người cùng làm thì kết quả sẽ rất lớn.</a:t>
            </a:r>
          </a:p>
          <a:p>
            <a:pPr algn="just"/>
            <a:r>
              <a:rPr lang="en-US" sz="2400" b="1" dirty="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1</a:t>
            </a:r>
            <a:r>
              <a:rPr lang="vi-VN" sz="2400" b="1" dirty="0">
                <a:solidFill>
                  <a:srgbClr val="0070C0"/>
                </a:solidFill>
                <a:latin typeface="Cambria" panose="02040503050406030204" pitchFamily="18" charset="0"/>
              </a:rPr>
              <a:t>. Không vứt rác bừa bãi</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Nhiều </a:t>
            </a:r>
            <a:r>
              <a:rPr lang="vi-VN" sz="2400" dirty="0">
                <a:solidFill>
                  <a:srgbClr val="000000"/>
                </a:solidFill>
                <a:latin typeface="Cambria" panose="02040503050406030204" pitchFamily="18" charset="0"/>
              </a:rPr>
              <a:t>bạn thản nhiên vứt rác ra đường, vì cho rằng có người dọn hộ. Nếu ai cũng như thế, Trái Đất sẽ biến thành núi rác khổng lồ.</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2</a:t>
            </a:r>
            <a:r>
              <a:rPr lang="vi-VN" sz="2400" b="1" dirty="0">
                <a:solidFill>
                  <a:srgbClr val="0070C0"/>
                </a:solidFill>
                <a:latin typeface="Cambria" panose="02040503050406030204" pitchFamily="18" charset="0"/>
              </a:rPr>
              <a:t>. Không dùng túi ni lông</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Ước </a:t>
            </a:r>
            <a:r>
              <a:rPr lang="vi-VN" sz="2400" dirty="0">
                <a:solidFill>
                  <a:srgbClr val="000000"/>
                </a:solidFill>
                <a:latin typeface="Cambria" panose="02040503050406030204" pitchFamily="18" charset="0"/>
              </a:rPr>
              <a:t>tính hiện nay có khoảng 300 triệu túi ni lông đang bị vứt trôi nổi trên đại dương. Để cứu sinh vật biển, chúng ta có thể dùng túi vải, túi giấy,... thay cho túi ni lông.</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3</a:t>
            </a:r>
            <a:r>
              <a:rPr lang="vi-VN" sz="2400" b="1" dirty="0">
                <a:solidFill>
                  <a:srgbClr val="0070C0"/>
                </a:solidFill>
                <a:latin typeface="Cambria" panose="02040503050406030204" pitchFamily="18" charset="0"/>
              </a:rPr>
              <a:t>. Không lãng phí thức ăn</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Điều </a:t>
            </a:r>
            <a:r>
              <a:rPr lang="vi-VN" sz="2400" dirty="0">
                <a:solidFill>
                  <a:srgbClr val="000000"/>
                </a:solidFill>
                <a:latin typeface="Cambria" panose="02040503050406030204" pitchFamily="18" charset="0"/>
              </a:rPr>
              <a:t>này chắc chắn ai cũng làm được. Không để thừa thức ăn là chúng ta tôn trọng người làm ra thức ăn cho mình. Và thế là Trái Đất cũng được tôn trọng. </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Đến </a:t>
            </a:r>
            <a:r>
              <a:rPr lang="vi-VN" sz="2400" dirty="0">
                <a:solidFill>
                  <a:srgbClr val="000000"/>
                </a:solidFill>
                <a:latin typeface="Cambria" panose="02040503050406030204" pitchFamily="18" charset="0"/>
              </a:rPr>
              <a:t>lượt bạn rồi. Hãy viết tiếp những điều thứ tư, thứ năm,... nhé.</a:t>
            </a:r>
          </a:p>
          <a:p>
            <a:pPr algn="r"/>
            <a:r>
              <a:rPr lang="vi-VN" sz="2400" dirty="0">
                <a:solidFill>
                  <a:srgbClr val="000000"/>
                </a:solidFill>
                <a:latin typeface="Cambria" panose="02040503050406030204" pitchFamily="18" charset="0"/>
              </a:rPr>
              <a:t>(Theo Trang Nguyễn</a:t>
            </a:r>
            <a:r>
              <a:rPr lang="vi-VN" sz="2400" dirty="0" smtClean="0">
                <a:solidFill>
                  <a:srgbClr val="000000"/>
                </a:solidFill>
                <a:latin typeface="Cambria" panose="02040503050406030204" pitchFamily="18" charset="0"/>
              </a:rPr>
              <a:t>)</a:t>
            </a:r>
            <a:endParaRPr lang="vi-VN" sz="24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3314188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7" name="Freeform 8">
            <a:extLst>
              <a:ext uri="{FF2B5EF4-FFF2-40B4-BE49-F238E27FC236}">
                <a16:creationId xmlns:a16="http://schemas.microsoft.com/office/drawing/2014/main"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8" name="文本框 2">
            <a:extLst>
              <a:ext uri="{FF2B5EF4-FFF2-40B4-BE49-F238E27FC236}">
                <a16:creationId xmlns:a16="http://schemas.microsoft.com/office/drawing/2014/main"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01</a:t>
            </a:r>
            <a:endParaRPr kumimoji="0" lang="zh-CN" altLang="en-US" sz="9600" b="0" i="0" u="none" strike="noStrike" kern="1200" cap="none" spc="0" normalizeH="0" baseline="0" noProof="0" dirty="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2"/>
            </p:custDataLst>
          </p:nvPr>
        </p:nvSpPr>
        <p:spPr bwMode="auto">
          <a:xfrm>
            <a:off x="4452610" y="3010534"/>
            <a:ext cx="3286779" cy="369332"/>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KHỞI ĐỘNG</a:t>
            </a:r>
            <a:endParaRPr kumimoji="0" lang="zh-CN" altLang="en-US" sz="2400" b="0" i="0" u="none" strike="noStrike" kern="1200" cap="none" spc="0" normalizeH="0" baseline="0" noProof="0" dirty="0">
              <a:ln>
                <a:noFill/>
              </a:ln>
              <a:solidFill>
                <a:prstClr val="white"/>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Tree>
    <p:extLst>
      <p:ext uri="{BB962C8B-B14F-4D97-AF65-F5344CB8AC3E}">
        <p14:creationId xmlns:p14="http://schemas.microsoft.com/office/powerpoint/2010/main" val="797801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1">
            <a:extLst>
              <a:ext uri="{FF2B5EF4-FFF2-40B4-BE49-F238E27FC236}">
                <a16:creationId xmlns:a16="http://schemas.microsoft.com/office/drawing/2014/main" id="{80E549F6-AD2E-4267-912E-E42B40C124B2}"/>
              </a:ext>
            </a:extLst>
          </p:cNvPr>
          <p:cNvSpPr txBox="1">
            <a:spLocks noChangeArrowheads="1"/>
          </p:cNvSpPr>
          <p:nvPr>
            <p:custDataLst>
              <p:tags r:id="rId1"/>
            </p:custDataLst>
          </p:nvPr>
        </p:nvSpPr>
        <p:spPr bwMode="auto">
          <a:xfrm>
            <a:off x="2081260" y="948909"/>
            <a:ext cx="4523935" cy="4431983"/>
          </a:xfrm>
          <a:prstGeom prst="rect">
            <a:avLst/>
          </a:prstGeom>
          <a:solidFill>
            <a:srgbClr val="00B050"/>
          </a:solidFill>
          <a:ln w="28575">
            <a:solidFill>
              <a:schemeClr val="tx1">
                <a:lumMod val="95000"/>
                <a:lumOff val="5000"/>
              </a:schemeClr>
            </a:solidFill>
            <a:prstDash val="lgDashDot"/>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dirty="0" smtClean="0">
                <a:solidFill>
                  <a:schemeClr val="bg1"/>
                </a:solidFill>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ĐỌC MỞ RỘNG</a:t>
            </a:r>
            <a:endParaRPr kumimoji="0" lang="zh-CN" altLang="en-US" sz="9600" b="0" i="0" u="none" strike="noStrike" kern="1200" cap="none" spc="0" normalizeH="0" baseline="0" noProof="0" dirty="0">
              <a:ln>
                <a:noFill/>
              </a:ln>
              <a:solidFill>
                <a:schemeClr val="bg1"/>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2692665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8593" y="1350727"/>
            <a:ext cx="9871934" cy="4081117"/>
          </a:xfrm>
          <a:prstGeom prst="rect">
            <a:avLst/>
          </a:prstGeom>
        </p:spPr>
        <p:txBody>
          <a:bodyPr wrap="square">
            <a:spAutoFit/>
          </a:bodyPr>
          <a:lstStyle/>
          <a:p>
            <a:pPr algn="ctr">
              <a:lnSpc>
                <a:spcPct val="120000"/>
              </a:lnSpc>
              <a:spcAft>
                <a:spcPts val="0"/>
              </a:spcAft>
            </a:pPr>
            <a:r>
              <a:rPr lang="nl-NL" sz="5400" b="1" dirty="0">
                <a:solidFill>
                  <a:schemeClr val="accent1">
                    <a:lumMod val="75000"/>
                  </a:schemeClr>
                </a:solidFill>
                <a:latin typeface="Cambria" panose="02040503050406030204" pitchFamily="18" charset="0"/>
                <a:ea typeface="Times New Roman" panose="02020603050405020304" pitchFamily="18" charset="0"/>
              </a:rPr>
              <a:t>Đọc bài văn, bài thơ về đồ vật thông minh giúp con người trong công việc và viết vào phiếu đọc sách theo </a:t>
            </a:r>
            <a:r>
              <a:rPr lang="nl-NL" sz="5400" b="1" dirty="0" smtClean="0">
                <a:solidFill>
                  <a:schemeClr val="accent1">
                    <a:lumMod val="75000"/>
                  </a:schemeClr>
                </a:solidFill>
                <a:latin typeface="Cambria" panose="02040503050406030204" pitchFamily="18" charset="0"/>
                <a:ea typeface="Times New Roman" panose="02020603050405020304" pitchFamily="18" charset="0"/>
              </a:rPr>
              <a:t>mẫu</a:t>
            </a:r>
            <a:endParaRPr lang="en-US" sz="4800" dirty="0">
              <a:solidFill>
                <a:schemeClr val="accent1">
                  <a:lumMod val="75000"/>
                </a:schemeClr>
              </a:solidFill>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167575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46672" y="1597089"/>
            <a:ext cx="10047643" cy="37602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036738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430767" y="1217888"/>
            <a:ext cx="9412941" cy="4524315"/>
          </a:xfrm>
          <a:prstGeom prst="rect">
            <a:avLst/>
          </a:prstGeom>
        </p:spPr>
        <p:txBody>
          <a:bodyPr wrap="square">
            <a:spAutoFit/>
          </a:bodyPr>
          <a:lstStyle/>
          <a:p>
            <a:pPr algn="just">
              <a:lnSpc>
                <a:spcPct val="120000"/>
              </a:lnSpc>
              <a:spcAft>
                <a:spcPts val="0"/>
              </a:spcAft>
            </a:pPr>
            <a:r>
              <a:rPr lang="nl-NL" sz="4000" b="1" dirty="0">
                <a:latin typeface="Cambria" panose="02040503050406030204" pitchFamily="18" charset="0"/>
                <a:ea typeface="Times New Roman" panose="02020603050405020304" pitchFamily="18" charset="0"/>
              </a:rPr>
              <a:t>2. Trao đổi với bạn về nội dung đã </a:t>
            </a:r>
            <a:r>
              <a:rPr lang="nl-NL" sz="4000" b="1" dirty="0" smtClean="0">
                <a:latin typeface="Cambria" panose="02040503050406030204" pitchFamily="18" charset="0"/>
                <a:ea typeface="Times New Roman" panose="02020603050405020304" pitchFamily="18" charset="0"/>
              </a:rPr>
              <a:t>đọc:</a:t>
            </a:r>
            <a:endParaRPr lang="en-US" sz="3600" dirty="0">
              <a:latin typeface="Cambria" panose="02040503050406030204" pitchFamily="18" charset="0"/>
              <a:ea typeface="Times New Roman" panose="02020603050405020304" pitchFamily="18" charset="0"/>
            </a:endParaRPr>
          </a:p>
          <a:p>
            <a:pPr algn="just">
              <a:lnSpc>
                <a:spcPct val="120000"/>
              </a:lnSpc>
              <a:spcAft>
                <a:spcPts val="0"/>
              </a:spcAft>
            </a:pPr>
            <a:r>
              <a:rPr lang="nl-NL" sz="4000" i="1" dirty="0">
                <a:latin typeface="Cambria" panose="02040503050406030204" pitchFamily="18" charset="0"/>
                <a:ea typeface="Times New Roman" panose="02020603050405020304" pitchFamily="18" charset="0"/>
              </a:rPr>
              <a:t>+ Tên của bài viết là gì?</a:t>
            </a:r>
            <a:endParaRPr lang="en-US" sz="3600" dirty="0">
              <a:latin typeface="Cambria" panose="02040503050406030204" pitchFamily="18" charset="0"/>
              <a:ea typeface="Times New Roman" panose="02020603050405020304" pitchFamily="18" charset="0"/>
            </a:endParaRPr>
          </a:p>
          <a:p>
            <a:pPr algn="just">
              <a:lnSpc>
                <a:spcPct val="120000"/>
              </a:lnSpc>
              <a:spcAft>
                <a:spcPts val="0"/>
              </a:spcAft>
            </a:pPr>
            <a:r>
              <a:rPr lang="nl-NL" sz="4000" i="1" dirty="0">
                <a:latin typeface="Cambria" panose="02040503050406030204" pitchFamily="18" charset="0"/>
                <a:ea typeface="Times New Roman" panose="02020603050405020304" pitchFamily="18" charset="0"/>
              </a:rPr>
              <a:t>+ Tên tác già là ai?</a:t>
            </a:r>
            <a:endParaRPr lang="en-US" sz="3600" dirty="0">
              <a:latin typeface="Cambria" panose="02040503050406030204" pitchFamily="18" charset="0"/>
              <a:ea typeface="Times New Roman" panose="02020603050405020304" pitchFamily="18" charset="0"/>
            </a:endParaRPr>
          </a:p>
          <a:p>
            <a:pPr algn="just">
              <a:lnSpc>
                <a:spcPct val="120000"/>
              </a:lnSpc>
              <a:spcAft>
                <a:spcPts val="0"/>
              </a:spcAft>
            </a:pPr>
            <a:r>
              <a:rPr lang="nl-NL" sz="4000" i="1" dirty="0">
                <a:latin typeface="Cambria" panose="02040503050406030204" pitchFamily="18" charset="0"/>
                <a:ea typeface="Times New Roman" panose="02020603050405020304" pitchFamily="18" charset="0"/>
              </a:rPr>
              <a:t>+ Rô –bốt trong bài đó biết làm gì?</a:t>
            </a:r>
            <a:endParaRPr lang="en-US" sz="3600" dirty="0">
              <a:latin typeface="Cambria" panose="02040503050406030204" pitchFamily="18" charset="0"/>
              <a:ea typeface="Times New Roman" panose="02020603050405020304" pitchFamily="18" charset="0"/>
            </a:endParaRPr>
          </a:p>
          <a:p>
            <a:pPr algn="just">
              <a:lnSpc>
                <a:spcPct val="120000"/>
              </a:lnSpc>
              <a:spcAft>
                <a:spcPts val="0"/>
              </a:spcAft>
            </a:pPr>
            <a:r>
              <a:rPr lang="nl-NL" sz="4000" i="1" dirty="0">
                <a:latin typeface="Cambria" panose="02040503050406030204" pitchFamily="18" charset="0"/>
                <a:ea typeface="Times New Roman" panose="02020603050405020304" pitchFamily="18" charset="0"/>
              </a:rPr>
              <a:t>+ Em có nhận xét gì về rô – bốt trong bài đã đọc? </a:t>
            </a:r>
            <a:endParaRPr lang="en-US" sz="36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780531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本框 11">
            <a:extLst>
              <a:ext uri="{FF2B5EF4-FFF2-40B4-BE49-F238E27FC236}">
                <a16:creationId xmlns:a16="http://schemas.microsoft.com/office/drawing/2014/main" id="{80E549F6-AD2E-4267-912E-E42B40C124B2}"/>
              </a:ext>
            </a:extLst>
          </p:cNvPr>
          <p:cNvSpPr txBox="1">
            <a:spLocks noChangeArrowheads="1"/>
          </p:cNvSpPr>
          <p:nvPr>
            <p:custDataLst>
              <p:tags r:id="rId1"/>
            </p:custDataLst>
          </p:nvPr>
        </p:nvSpPr>
        <p:spPr bwMode="auto">
          <a:xfrm>
            <a:off x="2479293" y="2229069"/>
            <a:ext cx="7224105" cy="2215991"/>
          </a:xfrm>
          <a:prstGeom prst="rect">
            <a:avLst/>
          </a:prstGeom>
          <a:noFill/>
          <a:ln w="28575">
            <a:noFill/>
            <a:prstDash val="lgDashDot"/>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smtClean="0">
                <a:solidFill>
                  <a:schemeClr val="accent2">
                    <a:lumMod val="50000"/>
                  </a:schemeClr>
                </a:solidFill>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CÁC</a:t>
            </a:r>
            <a:r>
              <a:rPr kumimoji="0" lang="en-US" altLang="zh-CN" sz="7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rPr>
              <a:t> EM</a:t>
            </a:r>
            <a:endParaRPr kumimoji="0" lang="zh-CN" altLang="en-US" sz="7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78592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1687556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0342" y="1265622"/>
            <a:ext cx="10888279" cy="1754326"/>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a:noFill/>
                </a:ln>
                <a:solidFill>
                  <a:schemeClr val="accent5">
                    <a:lumMod val="50000"/>
                  </a:schemeClr>
                </a:solidFill>
                <a:effectLst/>
                <a:uLnTx/>
                <a:uFillTx/>
                <a:latin typeface="UTM Seagull" panose="02040603050506020204" pitchFamily="18" charset="0"/>
              </a:rPr>
              <a:t>Em</a:t>
            </a:r>
            <a:r>
              <a:rPr kumimoji="0" lang="en-US" sz="5400" b="0" i="0" u="none" strike="noStrike" kern="1200" cap="none" spc="0" normalizeH="0" baseline="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baseline="0" noProof="0" dirty="0" err="1" smtClean="0">
                <a:ln>
                  <a:noFill/>
                </a:ln>
                <a:solidFill>
                  <a:schemeClr val="accent5">
                    <a:lumMod val="50000"/>
                  </a:schemeClr>
                </a:solidFill>
                <a:effectLst/>
                <a:uLnTx/>
                <a:uFillTx/>
                <a:latin typeface="UTM Seagull" panose="02040603050506020204" pitchFamily="18" charset="0"/>
              </a:rPr>
              <a:t>hãy</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nêu</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những</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việc</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làm</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con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người</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làm</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để</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bảo</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vệ</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Trái</a:t>
            </a:r>
            <a:r>
              <a:rPr kumimoji="0" lang="en-US" sz="5400" b="0" i="0" u="none" strike="noStrike" kern="1200" cap="none" spc="0" normalizeH="0" noProof="0" dirty="0" smtClean="0">
                <a:ln>
                  <a:noFill/>
                </a:ln>
                <a:solidFill>
                  <a:schemeClr val="accent5">
                    <a:lumMod val="50000"/>
                  </a:schemeClr>
                </a:solidFill>
                <a:effectLst/>
                <a:uLnTx/>
                <a:uFillTx/>
                <a:latin typeface="UTM Seagull" panose="02040603050506020204" pitchFamily="18" charset="0"/>
              </a:rPr>
              <a:t> </a:t>
            </a:r>
            <a:r>
              <a:rPr kumimoji="0" lang="en-US" sz="5400" b="0" i="0" u="none" strike="noStrike" kern="1200" cap="none" spc="0" normalizeH="0" noProof="0" dirty="0" err="1" smtClean="0">
                <a:ln>
                  <a:noFill/>
                </a:ln>
                <a:solidFill>
                  <a:schemeClr val="accent5">
                    <a:lumMod val="50000"/>
                  </a:schemeClr>
                </a:solidFill>
                <a:effectLst/>
                <a:uLnTx/>
                <a:uFillTx/>
                <a:latin typeface="UTM Seagull" panose="02040603050506020204" pitchFamily="18" charset="0"/>
              </a:rPr>
              <a:t>Đất</a:t>
            </a:r>
            <a:endParaRPr kumimoji="0" lang="en-US" sz="5400" b="0" i="0" u="none" strike="noStrike" kern="1200" cap="none" spc="0" normalizeH="0" baseline="0" noProof="0" dirty="0">
              <a:ln>
                <a:noFill/>
              </a:ln>
              <a:solidFill>
                <a:schemeClr val="accent5">
                  <a:lumMod val="50000"/>
                </a:schemeClr>
              </a:solidFill>
              <a:effectLst/>
              <a:uLnTx/>
              <a:uFillTx/>
              <a:latin typeface="UTM Seagull" panose="02040603050506020204" pitchFamily="18" charset="0"/>
            </a:endParaRPr>
          </a:p>
        </p:txBody>
      </p:sp>
    </p:spTree>
    <p:extLst>
      <p:ext uri="{BB962C8B-B14F-4D97-AF65-F5344CB8AC3E}">
        <p14:creationId xmlns:p14="http://schemas.microsoft.com/office/powerpoint/2010/main" val="630872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2" name="Rectangle 1"/>
          <p:cNvSpPr/>
          <p:nvPr/>
        </p:nvSpPr>
        <p:spPr>
          <a:xfrm>
            <a:off x="743170" y="1324160"/>
            <a:ext cx="6925143" cy="3970318"/>
          </a:xfrm>
          <a:prstGeom prst="rect">
            <a:avLst/>
          </a:prstGeom>
          <a:ln w="28575">
            <a:solidFill>
              <a:schemeClr val="tx1"/>
            </a:solidFill>
            <a:prstDash val="lgDashDot"/>
          </a:ln>
        </p:spPr>
        <p:txBody>
          <a:bodyPr wrap="square">
            <a:spAutoFit/>
          </a:bodyPr>
          <a:lstStyle/>
          <a:p>
            <a:pPr algn="just"/>
            <a:r>
              <a:rPr lang="vi-VN" sz="3600" b="1" i="1" dirty="0">
                <a:solidFill>
                  <a:srgbClr val="000000"/>
                </a:solidFill>
                <a:latin typeface="Cambria" panose="02040503050406030204" pitchFamily="18" charset="0"/>
              </a:rPr>
              <a:t>Những việc làm của con người để bảo vệ Trái Đất là:</a:t>
            </a:r>
          </a:p>
          <a:p>
            <a:pPr algn="just"/>
            <a:r>
              <a:rPr lang="vi-VN" sz="3600" dirty="0">
                <a:solidFill>
                  <a:srgbClr val="000000"/>
                </a:solidFill>
                <a:latin typeface="Cambria" panose="02040503050406030204" pitchFamily="18" charset="0"/>
              </a:rPr>
              <a:t>- Trồng cây xanh </a:t>
            </a:r>
          </a:p>
          <a:p>
            <a:pPr algn="just"/>
            <a:r>
              <a:rPr lang="vi-VN" sz="3600" dirty="0">
                <a:solidFill>
                  <a:srgbClr val="000000"/>
                </a:solidFill>
                <a:latin typeface="Cambria" panose="02040503050406030204" pitchFamily="18" charset="0"/>
              </a:rPr>
              <a:t>- Giữ gìn vệ sinh môi trường</a:t>
            </a:r>
          </a:p>
          <a:p>
            <a:pPr algn="just"/>
            <a:r>
              <a:rPr lang="vi-VN" sz="3600" dirty="0">
                <a:solidFill>
                  <a:srgbClr val="000000"/>
                </a:solidFill>
                <a:latin typeface="Cambria" panose="02040503050406030204" pitchFamily="18" charset="0"/>
              </a:rPr>
              <a:t>- Không vứt rác bừa bãi</a:t>
            </a:r>
          </a:p>
          <a:p>
            <a:pPr algn="just"/>
            <a:r>
              <a:rPr lang="vi-VN" sz="3600" dirty="0">
                <a:solidFill>
                  <a:srgbClr val="000000"/>
                </a:solidFill>
                <a:latin typeface="Cambria" panose="02040503050406030204" pitchFamily="18" charset="0"/>
              </a:rPr>
              <a:t>- Sử dụng những sản phẩm tái chế</a:t>
            </a:r>
          </a:p>
          <a:p>
            <a:pPr algn="just"/>
            <a:r>
              <a:rPr lang="vi-VN" sz="3600" dirty="0">
                <a:solidFill>
                  <a:srgbClr val="000000"/>
                </a:solidFill>
                <a:latin typeface="Cambria" panose="02040503050406030204" pitchFamily="18" charset="0"/>
              </a:rPr>
              <a:t>- Tiết kiệm điện, tiết kiệm nước</a:t>
            </a:r>
            <a:r>
              <a:rPr lang="vi-VN" sz="3600" dirty="0" smtClean="0">
                <a:solidFill>
                  <a:srgbClr val="000000"/>
                </a:solidFill>
                <a:latin typeface="Cambria" panose="02040503050406030204" pitchFamily="18" charset="0"/>
              </a:rPr>
              <a:t>,...</a:t>
            </a:r>
            <a:endParaRPr lang="vi-VN" sz="36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3959774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
        <p:nvSpPr>
          <p:cNvPr id="2" name="Rounded Rectangle 1"/>
          <p:cNvSpPr/>
          <p:nvPr/>
        </p:nvSpPr>
        <p:spPr>
          <a:xfrm>
            <a:off x="417121" y="396009"/>
            <a:ext cx="11346025" cy="6083559"/>
          </a:xfrm>
          <a:prstGeom prst="roundRect">
            <a:avLst>
              <a:gd name="adj" fmla="val 945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25">
            <a:extLst>
              <a:ext uri="{FF2B5EF4-FFF2-40B4-BE49-F238E27FC236}">
                <a16:creationId xmlns:a16="http://schemas.microsoft.com/office/drawing/2014/main" id="{3027B6D5-1021-4B2A-8AE6-6A3A9A6CAB95}"/>
              </a:ext>
            </a:extLst>
          </p:cNvPr>
          <p:cNvSpPr txBox="1"/>
          <p:nvPr/>
        </p:nvSpPr>
        <p:spPr>
          <a:xfrm>
            <a:off x="2566390" y="454869"/>
            <a:ext cx="7414209" cy="59631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Những</a:t>
            </a:r>
            <a:r>
              <a:rPr kumimoji="0" lang="en-US" altLang="zh-CN" sz="3200" b="0" i="0" u="none" strike="noStrike" kern="1200" cap="none" spc="0" normalizeH="0" baseline="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điều</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nhỏ</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tớ</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làm</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cho</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Trái</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Đất</a:t>
            </a:r>
            <a:endParaRPr kumimoji="0" lang="en-US" altLang="zh-CN" sz="3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endParaRPr>
          </a:p>
        </p:txBody>
      </p:sp>
      <p:sp>
        <p:nvSpPr>
          <p:cNvPr id="17" name="Rectangle 16"/>
          <p:cNvSpPr/>
          <p:nvPr/>
        </p:nvSpPr>
        <p:spPr>
          <a:xfrm>
            <a:off x="644165" y="1080653"/>
            <a:ext cx="10891936" cy="5262979"/>
          </a:xfrm>
          <a:prstGeom prst="rect">
            <a:avLst/>
          </a:prstGeom>
        </p:spPr>
        <p:txBody>
          <a:bodyPr wrap="square">
            <a:spAutoFit/>
          </a:bodyPr>
          <a:lstStyle/>
          <a:p>
            <a:pPr algn="just"/>
            <a:r>
              <a:rPr lang="en-US" sz="2400" dirty="0" smtClean="0">
                <a:solidFill>
                  <a:srgbClr val="000000"/>
                </a:solidFill>
                <a:latin typeface="Cambria" panose="02040503050406030204" pitchFamily="18" charset="0"/>
              </a:rPr>
              <a:t>	C</a:t>
            </a:r>
            <a:r>
              <a:rPr lang="vi-VN" sz="2400" dirty="0" smtClean="0">
                <a:solidFill>
                  <a:srgbClr val="000000"/>
                </a:solidFill>
                <a:latin typeface="Cambria" panose="02040503050406030204" pitchFamily="18" charset="0"/>
              </a:rPr>
              <a:t>hỉ </a:t>
            </a:r>
            <a:r>
              <a:rPr lang="vi-VN" sz="2400" dirty="0">
                <a:solidFill>
                  <a:srgbClr val="000000"/>
                </a:solidFill>
                <a:latin typeface="Cambria" panose="02040503050406030204" pitchFamily="18" charset="0"/>
              </a:rPr>
              <a:t>là những điều nhỏ thôi, nhưng tớ tin rằng nếu mọi người cùng làm thì kết quả sẽ rất lớn.</a:t>
            </a:r>
          </a:p>
          <a:p>
            <a:pPr algn="just"/>
            <a:r>
              <a:rPr lang="en-US" sz="2400" b="1" dirty="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1</a:t>
            </a:r>
            <a:r>
              <a:rPr lang="vi-VN" sz="2400" b="1" dirty="0">
                <a:solidFill>
                  <a:srgbClr val="0070C0"/>
                </a:solidFill>
                <a:latin typeface="Cambria" panose="02040503050406030204" pitchFamily="18" charset="0"/>
              </a:rPr>
              <a:t>. Không vứt rác bừa bãi</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Nhiều </a:t>
            </a:r>
            <a:r>
              <a:rPr lang="vi-VN" sz="2400" dirty="0">
                <a:solidFill>
                  <a:srgbClr val="000000"/>
                </a:solidFill>
                <a:latin typeface="Cambria" panose="02040503050406030204" pitchFamily="18" charset="0"/>
              </a:rPr>
              <a:t>bạn thản nhiên vứt rác ra đường, vì cho rằng có người dọn hộ. Nếu ai cũng như thế, Trái Đất sẽ biến thành núi rác khổng lồ.</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2</a:t>
            </a:r>
            <a:r>
              <a:rPr lang="vi-VN" sz="2400" b="1" dirty="0">
                <a:solidFill>
                  <a:srgbClr val="0070C0"/>
                </a:solidFill>
                <a:latin typeface="Cambria" panose="02040503050406030204" pitchFamily="18" charset="0"/>
              </a:rPr>
              <a:t>. Không dùng túi ni lông</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Ước </a:t>
            </a:r>
            <a:r>
              <a:rPr lang="vi-VN" sz="2400" dirty="0">
                <a:solidFill>
                  <a:srgbClr val="000000"/>
                </a:solidFill>
                <a:latin typeface="Cambria" panose="02040503050406030204" pitchFamily="18" charset="0"/>
              </a:rPr>
              <a:t>tính hiện nay có khoảng 300 triệu túi ni lông đang bị vứt trôi nổi trên đại dương. Để cứu sinh vật biển, chúng ta có thể dùng túi vải, túi giấy,... thay cho túi ni lông.</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3</a:t>
            </a:r>
            <a:r>
              <a:rPr lang="vi-VN" sz="2400" b="1" dirty="0">
                <a:solidFill>
                  <a:srgbClr val="0070C0"/>
                </a:solidFill>
                <a:latin typeface="Cambria" panose="02040503050406030204" pitchFamily="18" charset="0"/>
              </a:rPr>
              <a:t>. Không lãng phí thức ăn</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Điều </a:t>
            </a:r>
            <a:r>
              <a:rPr lang="vi-VN" sz="2400" dirty="0">
                <a:solidFill>
                  <a:srgbClr val="000000"/>
                </a:solidFill>
                <a:latin typeface="Cambria" panose="02040503050406030204" pitchFamily="18" charset="0"/>
              </a:rPr>
              <a:t>này chắc chắn ai cũng làm được. Không để thừa thức ăn là chúng ta tôn trọng người làm ra thức ăn cho mình. Và thế là Trái Đất cũng được tôn trọng. </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Đến </a:t>
            </a:r>
            <a:r>
              <a:rPr lang="vi-VN" sz="2400" dirty="0">
                <a:solidFill>
                  <a:srgbClr val="000000"/>
                </a:solidFill>
                <a:latin typeface="Cambria" panose="02040503050406030204" pitchFamily="18" charset="0"/>
              </a:rPr>
              <a:t>lượt bạn rồi. Hãy viết tiếp những điều thứ tư, thứ năm,... nhé.</a:t>
            </a:r>
          </a:p>
          <a:p>
            <a:pPr algn="r"/>
            <a:r>
              <a:rPr lang="vi-VN" sz="2400" dirty="0">
                <a:solidFill>
                  <a:srgbClr val="000000"/>
                </a:solidFill>
                <a:latin typeface="Cambria" panose="02040503050406030204" pitchFamily="18" charset="0"/>
              </a:rPr>
              <a:t>(Theo Trang Nguyễn</a:t>
            </a:r>
            <a:r>
              <a:rPr lang="vi-VN" sz="2400" dirty="0" smtClean="0">
                <a:solidFill>
                  <a:srgbClr val="000000"/>
                </a:solidFill>
                <a:latin typeface="Cambria" panose="02040503050406030204" pitchFamily="18" charset="0"/>
              </a:rPr>
              <a:t>)</a:t>
            </a:r>
            <a:endParaRPr lang="vi-VN" sz="24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24748072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图片 8"/>
          <p:cNvPicPr>
            <a:picLocks noChangeAspect="1"/>
          </p:cNvPicPr>
          <p:nvPr/>
        </p:nvPicPr>
        <p:blipFill>
          <a:blip r:embed="rId3"/>
          <a:stretch>
            <a:fillRect/>
          </a:stretch>
        </p:blipFill>
        <p:spPr>
          <a:xfrm>
            <a:off x="-229891" y="-283028"/>
            <a:ext cx="10972799" cy="5780313"/>
          </a:xfrm>
          <a:prstGeom prst="rect">
            <a:avLst/>
          </a:prstGeom>
        </p:spPr>
      </p:pic>
      <p:sp>
        <p:nvSpPr>
          <p:cNvPr id="8" name="Subtitle 2"/>
          <p:cNvSpPr txBox="1">
            <a:spLocks/>
          </p:cNvSpPr>
          <p:nvPr/>
        </p:nvSpPr>
        <p:spPr>
          <a:xfrm>
            <a:off x="5334000" y="5618745"/>
            <a:ext cx="4369836" cy="810046"/>
          </a:xfrm>
          <a:prstGeom prst="rect">
            <a:avLst/>
          </a:prstGeom>
          <a:solidFill>
            <a:srgbClr val="00B050"/>
          </a:solidFill>
          <a:ln w="28575">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5760"/>
              </a:lnSpc>
              <a:spcBef>
                <a:spcPts val="0"/>
              </a:spcBef>
              <a:spcAft>
                <a:spcPts val="0"/>
              </a:spcAft>
              <a:buClrTx/>
              <a:buSzTx/>
              <a:buFont typeface="Arial" panose="020B0604020202020204" pitchFamily="34" charset="0"/>
              <a:buNone/>
              <a:tabLst/>
              <a:defRPr/>
            </a:pPr>
            <a:r>
              <a:rPr kumimoji="0" lang="en-US" sz="4800" b="0" i="0" u="none" strike="noStrike" kern="1200" cap="none" spc="0" normalizeH="0" baseline="0" noProof="0" dirty="0" smtClean="0">
                <a:ln>
                  <a:noFill/>
                </a:ln>
                <a:solidFill>
                  <a:schemeClr val="bg1"/>
                </a:solidFill>
                <a:effectLst/>
                <a:uLnTx/>
                <a:uFillTx/>
                <a:latin typeface="UTM Futura Extra" panose="02040603050506020204" pitchFamily="18" charset="0"/>
                <a:cs typeface="Arial" panose="020B0604020202020204" pitchFamily="34" charset="0"/>
              </a:rPr>
              <a:t>CHIA ĐOẠN</a:t>
            </a:r>
          </a:p>
        </p:txBody>
      </p:sp>
      <p:pic>
        <p:nvPicPr>
          <p:cNvPr id="7" name="图片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94500" l="311" r="100000"/>
                    </a14:imgEffect>
                  </a14:imgLayer>
                </a14:imgProps>
              </a:ext>
              <a:ext uri="{28A0092B-C50C-407E-A947-70E740481C1C}">
                <a14:useLocalDpi xmlns:a14="http://schemas.microsoft.com/office/drawing/2010/main" val="0"/>
              </a:ext>
            </a:extLst>
          </a:blip>
          <a:srcRect b="3752"/>
          <a:stretch/>
        </p:blipFill>
        <p:spPr>
          <a:xfrm>
            <a:off x="9416143" y="3353542"/>
            <a:ext cx="1954041" cy="3504458"/>
          </a:xfrm>
          <a:prstGeom prst="rect">
            <a:avLst/>
          </a:prstGeom>
        </p:spPr>
      </p:pic>
      <p:sp>
        <p:nvSpPr>
          <p:cNvPr id="2" name="Rectangle 1"/>
          <p:cNvSpPr/>
          <p:nvPr/>
        </p:nvSpPr>
        <p:spPr>
          <a:xfrm>
            <a:off x="1095700" y="1161237"/>
            <a:ext cx="8320443" cy="3785652"/>
          </a:xfrm>
          <a:prstGeom prst="rect">
            <a:avLst/>
          </a:prstGeom>
        </p:spPr>
        <p:txBody>
          <a:bodyPr wrap="square">
            <a:spAutoFit/>
          </a:bodyPr>
          <a:lstStyle/>
          <a:p>
            <a:pPr algn="just"/>
            <a:r>
              <a:rPr lang="en-US" sz="4000" b="1" dirty="0">
                <a:solidFill>
                  <a:schemeClr val="accent2">
                    <a:lumMod val="50000"/>
                  </a:schemeClr>
                </a:solidFill>
                <a:latin typeface="Cambria" panose="02040503050406030204" pitchFamily="18" charset="0"/>
              </a:rPr>
              <a:t>+ </a:t>
            </a:r>
            <a:r>
              <a:rPr lang="en-US" sz="4000" b="1" dirty="0" err="1">
                <a:solidFill>
                  <a:schemeClr val="accent2">
                    <a:lumMod val="50000"/>
                  </a:schemeClr>
                </a:solidFill>
                <a:latin typeface="Cambria" panose="02040503050406030204" pitchFamily="18" charset="0"/>
              </a:rPr>
              <a:t>Đoạn</a:t>
            </a:r>
            <a:r>
              <a:rPr lang="en-US" sz="4000" b="1" dirty="0">
                <a:solidFill>
                  <a:schemeClr val="accent2">
                    <a:lumMod val="50000"/>
                  </a:schemeClr>
                </a:solidFill>
                <a:latin typeface="Cambria" panose="02040503050406030204" pitchFamily="18" charset="0"/>
              </a:rPr>
              <a:t> 1: </a:t>
            </a:r>
            <a:endParaRPr lang="en-US" sz="4000" b="1" dirty="0" smtClean="0">
              <a:solidFill>
                <a:schemeClr val="accent2">
                  <a:lumMod val="50000"/>
                </a:schemeClr>
              </a:solidFill>
              <a:latin typeface="Cambria" panose="02040503050406030204" pitchFamily="18" charset="0"/>
            </a:endParaRPr>
          </a:p>
          <a:p>
            <a:pPr algn="just"/>
            <a:r>
              <a:rPr lang="en-US" sz="4000" b="1" dirty="0" err="1" smtClean="0">
                <a:latin typeface="Cambria" panose="02040503050406030204" pitchFamily="18" charset="0"/>
              </a:rPr>
              <a:t>Từ</a:t>
            </a:r>
            <a:r>
              <a:rPr lang="en-US" sz="4000" b="1" dirty="0" smtClean="0">
                <a:latin typeface="Cambria" panose="02040503050406030204" pitchFamily="18" charset="0"/>
              </a:rPr>
              <a:t> </a:t>
            </a:r>
            <a:r>
              <a:rPr lang="en-US" sz="4000" b="1" dirty="0" err="1">
                <a:latin typeface="Cambria" panose="02040503050406030204" pitchFamily="18" charset="0"/>
              </a:rPr>
              <a:t>đầu</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err="1">
                <a:latin typeface="Cambria" panose="02040503050406030204" pitchFamily="18" charset="0"/>
              </a:rPr>
              <a:t>núi</a:t>
            </a:r>
            <a:r>
              <a:rPr lang="en-US" sz="4000" b="1" i="1" dirty="0">
                <a:latin typeface="Cambria" panose="02040503050406030204" pitchFamily="18" charset="0"/>
              </a:rPr>
              <a:t> </a:t>
            </a:r>
            <a:r>
              <a:rPr lang="en-US" sz="4000" b="1" i="1" dirty="0" err="1">
                <a:latin typeface="Cambria" panose="02040503050406030204" pitchFamily="18" charset="0"/>
              </a:rPr>
              <a:t>rác</a:t>
            </a:r>
            <a:r>
              <a:rPr lang="en-US" sz="4000" b="1" i="1" dirty="0">
                <a:latin typeface="Cambria" panose="02040503050406030204" pitchFamily="18" charset="0"/>
              </a:rPr>
              <a:t> </a:t>
            </a:r>
            <a:r>
              <a:rPr lang="en-US" sz="4000" b="1" i="1" dirty="0" err="1">
                <a:latin typeface="Cambria" panose="02040503050406030204" pitchFamily="18" charset="0"/>
              </a:rPr>
              <a:t>khổng</a:t>
            </a:r>
            <a:r>
              <a:rPr lang="en-US" sz="4000" b="1" i="1" dirty="0">
                <a:latin typeface="Cambria" panose="02040503050406030204" pitchFamily="18" charset="0"/>
              </a:rPr>
              <a:t> </a:t>
            </a:r>
            <a:r>
              <a:rPr lang="en-US" sz="4000" b="1" i="1" dirty="0" err="1">
                <a:latin typeface="Cambria" panose="02040503050406030204" pitchFamily="18" charset="0"/>
              </a:rPr>
              <a:t>lồ</a:t>
            </a:r>
            <a:endParaRPr lang="en-US" sz="4000" b="1" dirty="0">
              <a:latin typeface="Cambria" panose="02040503050406030204" pitchFamily="18" charset="0"/>
            </a:endParaRPr>
          </a:p>
          <a:p>
            <a:pPr algn="just"/>
            <a:r>
              <a:rPr lang="en-US" sz="4000" b="1" dirty="0">
                <a:solidFill>
                  <a:schemeClr val="accent2">
                    <a:lumMod val="50000"/>
                  </a:schemeClr>
                </a:solidFill>
                <a:latin typeface="Cambria" panose="02040503050406030204" pitchFamily="18" charset="0"/>
              </a:rPr>
              <a:t>+ </a:t>
            </a:r>
            <a:r>
              <a:rPr lang="en-US" sz="4000" b="1" dirty="0" err="1">
                <a:solidFill>
                  <a:schemeClr val="accent2">
                    <a:lumMod val="50000"/>
                  </a:schemeClr>
                </a:solidFill>
                <a:latin typeface="Cambria" panose="02040503050406030204" pitchFamily="18" charset="0"/>
              </a:rPr>
              <a:t>Đoạn</a:t>
            </a:r>
            <a:r>
              <a:rPr lang="en-US" sz="4000" b="1" dirty="0">
                <a:solidFill>
                  <a:schemeClr val="accent2">
                    <a:lumMod val="50000"/>
                  </a:schemeClr>
                </a:solidFill>
                <a:latin typeface="Cambria" panose="02040503050406030204" pitchFamily="18" charset="0"/>
              </a:rPr>
              <a:t> 2: </a:t>
            </a:r>
            <a:endParaRPr lang="en-US" sz="4000" b="1" dirty="0" smtClean="0">
              <a:solidFill>
                <a:schemeClr val="accent2">
                  <a:lumMod val="50000"/>
                </a:schemeClr>
              </a:solidFill>
              <a:latin typeface="Cambria" panose="02040503050406030204" pitchFamily="18" charset="0"/>
            </a:endParaRPr>
          </a:p>
          <a:p>
            <a:pPr algn="just"/>
            <a:r>
              <a:rPr lang="en-US" sz="4000" b="1" dirty="0" err="1" smtClean="0">
                <a:latin typeface="Cambria" panose="02040503050406030204" pitchFamily="18" charset="0"/>
              </a:rPr>
              <a:t>Tiếp</a:t>
            </a:r>
            <a:r>
              <a:rPr lang="en-US" sz="4000" b="1" dirty="0" smtClean="0">
                <a:latin typeface="Cambria" panose="02040503050406030204" pitchFamily="18" charset="0"/>
              </a:rPr>
              <a:t> </a:t>
            </a:r>
            <a:r>
              <a:rPr lang="en-US" sz="4000" b="1" dirty="0" err="1">
                <a:latin typeface="Cambria" panose="02040503050406030204" pitchFamily="18" charset="0"/>
              </a:rPr>
              <a:t>theo</a:t>
            </a:r>
            <a:r>
              <a:rPr lang="en-US" sz="4000" b="1" dirty="0">
                <a:latin typeface="Cambria" panose="02040503050406030204" pitchFamily="18" charset="0"/>
              </a:rPr>
              <a:t> </a:t>
            </a:r>
            <a:r>
              <a:rPr lang="en-US" sz="4000" b="1" dirty="0" err="1">
                <a:latin typeface="Cambria" panose="02040503050406030204" pitchFamily="18" charset="0"/>
              </a:rPr>
              <a:t>đến</a:t>
            </a:r>
            <a:r>
              <a:rPr lang="en-US" sz="4000" b="1" dirty="0">
                <a:latin typeface="Cambria" panose="02040503050406030204" pitchFamily="18" charset="0"/>
              </a:rPr>
              <a:t> </a:t>
            </a:r>
            <a:r>
              <a:rPr lang="en-US" sz="4000" b="1" i="1" dirty="0" err="1">
                <a:latin typeface="Cambria" panose="02040503050406030204" pitchFamily="18" charset="0"/>
              </a:rPr>
              <a:t>thay</a:t>
            </a:r>
            <a:r>
              <a:rPr lang="en-US" sz="4000" b="1" i="1" dirty="0">
                <a:latin typeface="Cambria" panose="02040503050406030204" pitchFamily="18" charset="0"/>
              </a:rPr>
              <a:t> </a:t>
            </a:r>
            <a:r>
              <a:rPr lang="en-US" sz="4000" b="1" i="1" dirty="0" err="1">
                <a:latin typeface="Cambria" panose="02040503050406030204" pitchFamily="18" charset="0"/>
              </a:rPr>
              <a:t>cho</a:t>
            </a:r>
            <a:r>
              <a:rPr lang="en-US" sz="4000" b="1" i="1" dirty="0">
                <a:latin typeface="Cambria" panose="02040503050406030204" pitchFamily="18" charset="0"/>
              </a:rPr>
              <a:t> </a:t>
            </a:r>
            <a:r>
              <a:rPr lang="en-US" sz="4000" b="1" i="1" dirty="0" err="1">
                <a:latin typeface="Cambria" panose="02040503050406030204" pitchFamily="18" charset="0"/>
              </a:rPr>
              <a:t>túi</a:t>
            </a:r>
            <a:r>
              <a:rPr lang="en-US" sz="4000" b="1" i="1" dirty="0">
                <a:latin typeface="Cambria" panose="02040503050406030204" pitchFamily="18" charset="0"/>
              </a:rPr>
              <a:t> </a:t>
            </a:r>
            <a:r>
              <a:rPr lang="en-US" sz="4000" b="1" i="1" dirty="0" err="1">
                <a:latin typeface="Cambria" panose="02040503050406030204" pitchFamily="18" charset="0"/>
              </a:rPr>
              <a:t>ni</a:t>
            </a:r>
            <a:r>
              <a:rPr lang="en-US" sz="4000" b="1" i="1" dirty="0">
                <a:latin typeface="Cambria" panose="02040503050406030204" pitchFamily="18" charset="0"/>
              </a:rPr>
              <a:t> </a:t>
            </a:r>
            <a:r>
              <a:rPr lang="en-US" sz="4000" b="1" i="1" dirty="0" err="1">
                <a:latin typeface="Cambria" panose="02040503050406030204" pitchFamily="18" charset="0"/>
              </a:rPr>
              <a:t>lông</a:t>
            </a:r>
            <a:endParaRPr lang="en-US" sz="4000" b="1" dirty="0">
              <a:latin typeface="Cambria" panose="02040503050406030204" pitchFamily="18" charset="0"/>
            </a:endParaRPr>
          </a:p>
          <a:p>
            <a:pPr algn="just"/>
            <a:r>
              <a:rPr lang="en-US" sz="4000" b="1" dirty="0">
                <a:solidFill>
                  <a:schemeClr val="accent2">
                    <a:lumMod val="50000"/>
                  </a:schemeClr>
                </a:solidFill>
                <a:latin typeface="Cambria" panose="02040503050406030204" pitchFamily="18" charset="0"/>
              </a:rPr>
              <a:t>+ </a:t>
            </a:r>
            <a:r>
              <a:rPr lang="en-US" sz="4000" b="1" dirty="0" err="1">
                <a:solidFill>
                  <a:schemeClr val="accent2">
                    <a:lumMod val="50000"/>
                  </a:schemeClr>
                </a:solidFill>
                <a:latin typeface="Cambria" panose="02040503050406030204" pitchFamily="18" charset="0"/>
              </a:rPr>
              <a:t>Đoạn</a:t>
            </a:r>
            <a:r>
              <a:rPr lang="en-US" sz="4000" b="1" dirty="0">
                <a:solidFill>
                  <a:schemeClr val="accent2">
                    <a:lumMod val="50000"/>
                  </a:schemeClr>
                </a:solidFill>
                <a:latin typeface="Cambria" panose="02040503050406030204" pitchFamily="18" charset="0"/>
              </a:rPr>
              <a:t> 3: </a:t>
            </a:r>
            <a:endParaRPr lang="en-US" sz="4000" b="1" dirty="0" smtClean="0">
              <a:solidFill>
                <a:schemeClr val="accent2">
                  <a:lumMod val="50000"/>
                </a:schemeClr>
              </a:solidFill>
              <a:latin typeface="Cambria" panose="02040503050406030204" pitchFamily="18" charset="0"/>
            </a:endParaRPr>
          </a:p>
          <a:p>
            <a:pPr algn="just"/>
            <a:r>
              <a:rPr lang="en-US" sz="4000" b="1" dirty="0" err="1" smtClean="0">
                <a:latin typeface="Cambria" panose="02040503050406030204" pitchFamily="18" charset="0"/>
              </a:rPr>
              <a:t>Phần</a:t>
            </a:r>
            <a:r>
              <a:rPr lang="en-US" sz="4000" b="1" dirty="0" smtClean="0">
                <a:latin typeface="Cambria" panose="02040503050406030204" pitchFamily="18" charset="0"/>
              </a:rPr>
              <a:t> </a:t>
            </a:r>
            <a:r>
              <a:rPr lang="en-US" sz="4000" b="1" dirty="0" err="1">
                <a:latin typeface="Cambria" panose="02040503050406030204" pitchFamily="18" charset="0"/>
              </a:rPr>
              <a:t>còn</a:t>
            </a:r>
            <a:r>
              <a:rPr lang="en-US" sz="4000" b="1" dirty="0">
                <a:latin typeface="Cambria" panose="02040503050406030204" pitchFamily="18" charset="0"/>
              </a:rPr>
              <a:t> </a:t>
            </a:r>
            <a:r>
              <a:rPr lang="en-US" sz="4000" b="1" dirty="0" err="1">
                <a:latin typeface="Cambria" panose="02040503050406030204" pitchFamily="18" charset="0"/>
              </a:rPr>
              <a:t>lại</a:t>
            </a:r>
            <a:endParaRPr lang="en-US" sz="4000" b="1" dirty="0">
              <a:latin typeface="Cambria" panose="02040503050406030204" pitchFamily="18" charset="0"/>
            </a:endParaRPr>
          </a:p>
        </p:txBody>
      </p:sp>
    </p:spTree>
    <p:extLst>
      <p:ext uri="{BB962C8B-B14F-4D97-AF65-F5344CB8AC3E}">
        <p14:creationId xmlns:p14="http://schemas.microsoft.com/office/powerpoint/2010/main" val="9570366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par>
                          <p:cTn id="16" fill="hold">
                            <p:stCondLst>
                              <p:cond delay="2000"/>
                            </p:stCondLst>
                            <p:childTnLst>
                              <p:par>
                                <p:cTn id="17" presetID="22" presetClass="entr" presetSubtype="4"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1" dur="500"/>
                                        <p:tgtEl>
                                          <p:spTgt spid="2">
                                            <p:txEl>
                                              <p:pRg st="0" end="0"/>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9" dur="500"/>
                                        <p:tgtEl>
                                          <p:spTgt spid="2">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47" dur="500"/>
                                        <p:tgtEl>
                                          <p:spTgt spid="2">
                                            <p:txEl>
                                              <p:pRg st="4" end="4"/>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5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
        <p:nvSpPr>
          <p:cNvPr id="2" name="Rounded Rectangle 1"/>
          <p:cNvSpPr/>
          <p:nvPr/>
        </p:nvSpPr>
        <p:spPr>
          <a:xfrm>
            <a:off x="417121" y="396009"/>
            <a:ext cx="11346025" cy="6083559"/>
          </a:xfrm>
          <a:prstGeom prst="roundRect">
            <a:avLst>
              <a:gd name="adj" fmla="val 945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25">
            <a:extLst>
              <a:ext uri="{FF2B5EF4-FFF2-40B4-BE49-F238E27FC236}">
                <a16:creationId xmlns:a16="http://schemas.microsoft.com/office/drawing/2014/main" id="{3027B6D5-1021-4B2A-8AE6-6A3A9A6CAB95}"/>
              </a:ext>
            </a:extLst>
          </p:cNvPr>
          <p:cNvSpPr txBox="1"/>
          <p:nvPr/>
        </p:nvSpPr>
        <p:spPr>
          <a:xfrm>
            <a:off x="2566390" y="454869"/>
            <a:ext cx="7414209" cy="59631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Những</a:t>
            </a:r>
            <a:r>
              <a:rPr kumimoji="0" lang="en-US" altLang="zh-CN" sz="3200" b="0" i="0" u="none" strike="noStrike" kern="1200" cap="none" spc="0" normalizeH="0" baseline="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điều</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nhỏ</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tớ</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làm</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cho</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Trái</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Đất</a:t>
            </a:r>
            <a:endParaRPr kumimoji="0" lang="en-US" altLang="zh-CN" sz="3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endParaRPr>
          </a:p>
        </p:txBody>
      </p:sp>
      <p:sp>
        <p:nvSpPr>
          <p:cNvPr id="6" name="Rectangle 5"/>
          <p:cNvSpPr/>
          <p:nvPr/>
        </p:nvSpPr>
        <p:spPr>
          <a:xfrm>
            <a:off x="531845" y="1051186"/>
            <a:ext cx="11075437" cy="19066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1845" y="2966547"/>
            <a:ext cx="11075437" cy="149342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1844" y="4487378"/>
            <a:ext cx="11075437" cy="18562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4165" y="1080653"/>
            <a:ext cx="10891936" cy="5262979"/>
          </a:xfrm>
          <a:prstGeom prst="rect">
            <a:avLst/>
          </a:prstGeom>
        </p:spPr>
        <p:txBody>
          <a:bodyPr wrap="square">
            <a:spAutoFit/>
          </a:bodyPr>
          <a:lstStyle/>
          <a:p>
            <a:pPr algn="just"/>
            <a:r>
              <a:rPr lang="en-US" sz="2400" dirty="0" smtClean="0">
                <a:solidFill>
                  <a:srgbClr val="000000"/>
                </a:solidFill>
                <a:latin typeface="Cambria" panose="02040503050406030204" pitchFamily="18" charset="0"/>
              </a:rPr>
              <a:t>	C</a:t>
            </a:r>
            <a:r>
              <a:rPr lang="vi-VN" sz="2400" dirty="0" smtClean="0">
                <a:solidFill>
                  <a:srgbClr val="000000"/>
                </a:solidFill>
                <a:latin typeface="Cambria" panose="02040503050406030204" pitchFamily="18" charset="0"/>
              </a:rPr>
              <a:t>hỉ </a:t>
            </a:r>
            <a:r>
              <a:rPr lang="vi-VN" sz="2400" dirty="0">
                <a:solidFill>
                  <a:srgbClr val="000000"/>
                </a:solidFill>
                <a:latin typeface="Cambria" panose="02040503050406030204" pitchFamily="18" charset="0"/>
              </a:rPr>
              <a:t>là những điều nhỏ thôi, nhưng tớ tin rằng nếu mọi người cùng làm thì kết quả sẽ rất lớn.</a:t>
            </a:r>
          </a:p>
          <a:p>
            <a:pPr algn="just"/>
            <a:r>
              <a:rPr lang="en-US" sz="2400" b="1" dirty="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1</a:t>
            </a:r>
            <a:r>
              <a:rPr lang="vi-VN" sz="2400" b="1" dirty="0">
                <a:solidFill>
                  <a:srgbClr val="0070C0"/>
                </a:solidFill>
                <a:latin typeface="Cambria" panose="02040503050406030204" pitchFamily="18" charset="0"/>
              </a:rPr>
              <a:t>. Không vứt rác bừa bãi</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Nhiều </a:t>
            </a:r>
            <a:r>
              <a:rPr lang="vi-VN" sz="2400" dirty="0">
                <a:solidFill>
                  <a:srgbClr val="000000"/>
                </a:solidFill>
                <a:latin typeface="Cambria" panose="02040503050406030204" pitchFamily="18" charset="0"/>
              </a:rPr>
              <a:t>bạn thản nhiên vứt rác ra đường, vì cho rằng có người dọn hộ. Nếu ai cũng như thế, Trái Đất sẽ biến thành núi rác khổng lồ.</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2</a:t>
            </a:r>
            <a:r>
              <a:rPr lang="vi-VN" sz="2400" b="1" dirty="0">
                <a:solidFill>
                  <a:srgbClr val="0070C0"/>
                </a:solidFill>
                <a:latin typeface="Cambria" panose="02040503050406030204" pitchFamily="18" charset="0"/>
              </a:rPr>
              <a:t>. Không dùng túi ni lông</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Ước </a:t>
            </a:r>
            <a:r>
              <a:rPr lang="vi-VN" sz="2400" dirty="0">
                <a:solidFill>
                  <a:srgbClr val="000000"/>
                </a:solidFill>
                <a:latin typeface="Cambria" panose="02040503050406030204" pitchFamily="18" charset="0"/>
              </a:rPr>
              <a:t>tính hiện nay có khoảng 300 triệu túi ni lông đang bị vứt trôi nổi trên đại dương. Để cứu sinh vật biển, chúng ta có thể dùng túi vải, túi giấy,... thay cho túi ni lông.</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3</a:t>
            </a:r>
            <a:r>
              <a:rPr lang="vi-VN" sz="2400" b="1" dirty="0">
                <a:solidFill>
                  <a:srgbClr val="0070C0"/>
                </a:solidFill>
                <a:latin typeface="Cambria" panose="02040503050406030204" pitchFamily="18" charset="0"/>
              </a:rPr>
              <a:t>. Không lãng phí thức ăn</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Điều </a:t>
            </a:r>
            <a:r>
              <a:rPr lang="vi-VN" sz="2400" dirty="0">
                <a:solidFill>
                  <a:srgbClr val="000000"/>
                </a:solidFill>
                <a:latin typeface="Cambria" panose="02040503050406030204" pitchFamily="18" charset="0"/>
              </a:rPr>
              <a:t>này chắc chắn ai cũng làm được. Không để thừa thức ăn là chúng ta tôn trọng người làm ra thức ăn cho mình. Và thế là Trái Đất cũng được tôn trọng. </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Đến </a:t>
            </a:r>
            <a:r>
              <a:rPr lang="vi-VN" sz="2400" dirty="0">
                <a:solidFill>
                  <a:srgbClr val="000000"/>
                </a:solidFill>
                <a:latin typeface="Cambria" panose="02040503050406030204" pitchFamily="18" charset="0"/>
              </a:rPr>
              <a:t>lượt bạn rồi. Hãy viết tiếp những điều thứ tư, thứ năm,... nhé.</a:t>
            </a:r>
          </a:p>
          <a:p>
            <a:pPr algn="r"/>
            <a:r>
              <a:rPr lang="vi-VN" sz="2400" dirty="0">
                <a:solidFill>
                  <a:srgbClr val="000000"/>
                </a:solidFill>
                <a:latin typeface="Cambria" panose="02040503050406030204" pitchFamily="18" charset="0"/>
              </a:rPr>
              <a:t>(Theo Trang Nguyễn</a:t>
            </a:r>
            <a:r>
              <a:rPr lang="vi-VN" sz="2400" dirty="0" smtClean="0">
                <a:solidFill>
                  <a:srgbClr val="000000"/>
                </a:solidFill>
                <a:latin typeface="Cambria" panose="02040503050406030204" pitchFamily="18" charset="0"/>
              </a:rPr>
              <a:t>)</a:t>
            </a:r>
            <a:endParaRPr lang="vi-VN" sz="2400" dirty="0">
              <a:solidFill>
                <a:srgbClr val="000000"/>
              </a:solidFill>
              <a:latin typeface="Cambria" panose="02040503050406030204" pitchFamily="18" charset="0"/>
            </a:endParaRPr>
          </a:p>
        </p:txBody>
      </p:sp>
    </p:spTree>
    <p:extLst>
      <p:ext uri="{BB962C8B-B14F-4D97-AF65-F5344CB8AC3E}">
        <p14:creationId xmlns:p14="http://schemas.microsoft.com/office/powerpoint/2010/main" val="3683140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Subtitle 2"/>
          <p:cNvSpPr txBox="1">
            <a:spLocks/>
          </p:cNvSpPr>
          <p:nvPr/>
        </p:nvSpPr>
        <p:spPr>
          <a:xfrm>
            <a:off x="5334000" y="5618745"/>
            <a:ext cx="4369836" cy="810046"/>
          </a:xfrm>
          <a:prstGeom prst="rect">
            <a:avLst/>
          </a:prstGeom>
          <a:solidFill>
            <a:srgbClr val="00B050"/>
          </a:solidFill>
          <a:ln w="28575">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5760"/>
              </a:lnSpc>
              <a:spcBef>
                <a:spcPts val="0"/>
              </a:spcBef>
              <a:spcAft>
                <a:spcPts val="0"/>
              </a:spcAft>
              <a:buClrTx/>
              <a:buSzTx/>
              <a:buFont typeface="Arial" panose="020B0604020202020204" pitchFamily="34" charset="0"/>
              <a:buNone/>
              <a:tabLst/>
              <a:defRPr/>
            </a:pPr>
            <a:r>
              <a:rPr lang="en-US" sz="4800" dirty="0" smtClean="0">
                <a:solidFill>
                  <a:schemeClr val="bg1"/>
                </a:solidFill>
                <a:latin typeface="UTM Futura Extra" panose="02040603050506020204" pitchFamily="18" charset="0"/>
                <a:cs typeface="Arial" panose="020B0604020202020204" pitchFamily="34" charset="0"/>
              </a:rPr>
              <a:t>TỪ KHÓ</a:t>
            </a:r>
            <a:endParaRPr kumimoji="0" lang="en-US" sz="4800" b="0" i="0" u="none" strike="noStrike" kern="1200" cap="none" spc="0" normalizeH="0" baseline="0" noProof="0" dirty="0" smtClean="0">
              <a:ln>
                <a:noFill/>
              </a:ln>
              <a:solidFill>
                <a:schemeClr val="bg1"/>
              </a:solidFill>
              <a:effectLst/>
              <a:uLnTx/>
              <a:uFillTx/>
              <a:latin typeface="UTM Futura Extra" panose="02040603050506020204" pitchFamily="18" charset="0"/>
              <a:cs typeface="Arial" panose="020B0604020202020204" pitchFamily="34" charset="0"/>
            </a:endParaRPr>
          </a:p>
        </p:txBody>
      </p:sp>
      <p:pic>
        <p:nvPicPr>
          <p:cNvPr id="7" name="图片 9"/>
          <p:cNvPicPr>
            <a:picLocks noChangeAspect="1"/>
          </p:cNvPicPr>
          <p:nvPr/>
        </p:nvPicPr>
        <p:blipFill rotWithShape="1">
          <a:blip r:embed="rId3">
            <a:extLst>
              <a:ext uri="{BEBA8EAE-BF5A-486C-A8C5-ECC9F3942E4B}">
                <a14:imgProps xmlns:a14="http://schemas.microsoft.com/office/drawing/2010/main">
                  <a14:imgLayer r:embed="rId4">
                    <a14:imgEffect>
                      <a14:backgroundRemoval t="0" b="94500" l="311" r="100000"/>
                    </a14:imgEffect>
                  </a14:imgLayer>
                </a14:imgProps>
              </a:ext>
              <a:ext uri="{28A0092B-C50C-407E-A947-70E740481C1C}">
                <a14:useLocalDpi xmlns:a14="http://schemas.microsoft.com/office/drawing/2010/main" val="0"/>
              </a:ext>
            </a:extLst>
          </a:blip>
          <a:srcRect b="3752"/>
          <a:stretch/>
        </p:blipFill>
        <p:spPr>
          <a:xfrm>
            <a:off x="9416143" y="3353542"/>
            <a:ext cx="1954041" cy="3504458"/>
          </a:xfrm>
          <a:prstGeom prst="rect">
            <a:avLst/>
          </a:prstGeom>
        </p:spPr>
      </p:pic>
      <p:sp>
        <p:nvSpPr>
          <p:cNvPr id="3" name="Flowchart: Alternate Process 2"/>
          <p:cNvSpPr/>
          <p:nvPr/>
        </p:nvSpPr>
        <p:spPr>
          <a:xfrm>
            <a:off x="1011218" y="672353"/>
            <a:ext cx="3451414" cy="1215614"/>
          </a:xfrm>
          <a:prstGeom prst="flowChartAlternateProcess">
            <a:avLst/>
          </a:prstGeom>
          <a:solidFill>
            <a:schemeClr val="accent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Cambria" panose="02040503050406030204" pitchFamily="18" charset="0"/>
              </a:rPr>
              <a:t>bừa</a:t>
            </a:r>
            <a:r>
              <a:rPr lang="en-US" sz="6000" dirty="0" smtClean="0">
                <a:solidFill>
                  <a:schemeClr val="tx1"/>
                </a:solidFill>
                <a:latin typeface="Cambria" panose="02040503050406030204" pitchFamily="18" charset="0"/>
              </a:rPr>
              <a:t> </a:t>
            </a:r>
            <a:r>
              <a:rPr lang="en-US" sz="6000" dirty="0" err="1" smtClean="0">
                <a:solidFill>
                  <a:schemeClr val="tx1"/>
                </a:solidFill>
                <a:latin typeface="Cambria" panose="02040503050406030204" pitchFamily="18" charset="0"/>
              </a:rPr>
              <a:t>bãi</a:t>
            </a:r>
            <a:endParaRPr lang="en-US" sz="6000" dirty="0">
              <a:solidFill>
                <a:schemeClr val="tx1"/>
              </a:solidFill>
              <a:latin typeface="Cambria" panose="02040503050406030204" pitchFamily="18" charset="0"/>
            </a:endParaRPr>
          </a:p>
        </p:txBody>
      </p:sp>
      <p:sp>
        <p:nvSpPr>
          <p:cNvPr id="9" name="Flowchart: Alternate Process 8"/>
          <p:cNvSpPr/>
          <p:nvPr/>
        </p:nvSpPr>
        <p:spPr>
          <a:xfrm>
            <a:off x="1011217" y="2403809"/>
            <a:ext cx="3451414" cy="1215614"/>
          </a:xfrm>
          <a:prstGeom prst="flowChartAlternateProcess">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bg1"/>
                </a:solidFill>
                <a:latin typeface="Cambria" panose="02040503050406030204" pitchFamily="18" charset="0"/>
              </a:rPr>
              <a:t>ước</a:t>
            </a:r>
            <a:r>
              <a:rPr lang="en-US" sz="6000" dirty="0" smtClean="0">
                <a:solidFill>
                  <a:schemeClr val="bg1"/>
                </a:solidFill>
                <a:latin typeface="Cambria" panose="02040503050406030204" pitchFamily="18" charset="0"/>
              </a:rPr>
              <a:t> </a:t>
            </a:r>
            <a:r>
              <a:rPr lang="en-US" sz="6000" dirty="0" err="1" smtClean="0">
                <a:solidFill>
                  <a:schemeClr val="bg1"/>
                </a:solidFill>
                <a:latin typeface="Cambria" panose="02040503050406030204" pitchFamily="18" charset="0"/>
              </a:rPr>
              <a:t>tính</a:t>
            </a:r>
            <a:endParaRPr lang="en-US" sz="6000" dirty="0">
              <a:solidFill>
                <a:schemeClr val="bg1"/>
              </a:solidFill>
              <a:latin typeface="Cambria" panose="02040503050406030204" pitchFamily="18" charset="0"/>
            </a:endParaRPr>
          </a:p>
        </p:txBody>
      </p:sp>
      <p:sp>
        <p:nvSpPr>
          <p:cNvPr id="10" name="Flowchart: Alternate Process 9"/>
          <p:cNvSpPr/>
          <p:nvPr/>
        </p:nvSpPr>
        <p:spPr>
          <a:xfrm>
            <a:off x="4778187" y="672353"/>
            <a:ext cx="3451414" cy="1215614"/>
          </a:xfrm>
          <a:prstGeom prst="flowChartAlternateProcess">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Cambria" panose="02040503050406030204" pitchFamily="18" charset="0"/>
              </a:rPr>
              <a:t>trôi</a:t>
            </a:r>
            <a:r>
              <a:rPr lang="en-US" sz="6000" dirty="0" smtClean="0">
                <a:solidFill>
                  <a:schemeClr val="tx1"/>
                </a:solidFill>
                <a:latin typeface="Cambria" panose="02040503050406030204" pitchFamily="18" charset="0"/>
              </a:rPr>
              <a:t> </a:t>
            </a:r>
            <a:r>
              <a:rPr lang="en-US" sz="6000" dirty="0" err="1" smtClean="0">
                <a:solidFill>
                  <a:schemeClr val="tx1"/>
                </a:solidFill>
                <a:latin typeface="Cambria" panose="02040503050406030204" pitchFamily="18" charset="0"/>
              </a:rPr>
              <a:t>nổi</a:t>
            </a:r>
            <a:endParaRPr lang="en-US" sz="6000" dirty="0">
              <a:solidFill>
                <a:schemeClr val="tx1"/>
              </a:solidFill>
              <a:latin typeface="Cambria" panose="02040503050406030204" pitchFamily="18" charset="0"/>
            </a:endParaRPr>
          </a:p>
        </p:txBody>
      </p:sp>
      <p:sp>
        <p:nvSpPr>
          <p:cNvPr id="11" name="Flowchart: Alternate Process 10"/>
          <p:cNvSpPr/>
          <p:nvPr/>
        </p:nvSpPr>
        <p:spPr>
          <a:xfrm>
            <a:off x="4778185" y="2403809"/>
            <a:ext cx="3451414" cy="1215614"/>
          </a:xfrm>
          <a:prstGeom prst="flowChartAlternateProcess">
            <a:avLst/>
          </a:prstGeom>
          <a:solidFill>
            <a:srgbClr val="7030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bg1"/>
                </a:solidFill>
                <a:latin typeface="Cambria" panose="02040503050406030204" pitchFamily="18" charset="0"/>
              </a:rPr>
              <a:t>tôn</a:t>
            </a:r>
            <a:r>
              <a:rPr lang="en-US" sz="6000" dirty="0" smtClean="0">
                <a:solidFill>
                  <a:schemeClr val="bg1"/>
                </a:solidFill>
                <a:latin typeface="Cambria" panose="02040503050406030204" pitchFamily="18" charset="0"/>
              </a:rPr>
              <a:t> </a:t>
            </a:r>
            <a:r>
              <a:rPr lang="en-US" sz="6000" dirty="0" err="1" smtClean="0">
                <a:solidFill>
                  <a:schemeClr val="bg1"/>
                </a:solidFill>
                <a:latin typeface="Cambria" panose="02040503050406030204" pitchFamily="18" charset="0"/>
              </a:rPr>
              <a:t>trọng</a:t>
            </a:r>
            <a:endParaRPr lang="en-US" sz="6000" dirty="0">
              <a:solidFill>
                <a:schemeClr val="bg1"/>
              </a:solidFill>
              <a:latin typeface="Cambria" panose="02040503050406030204" pitchFamily="18" charset="0"/>
            </a:endParaRPr>
          </a:p>
        </p:txBody>
      </p:sp>
      <p:sp>
        <p:nvSpPr>
          <p:cNvPr id="12" name="Flowchart: Alternate Process 11"/>
          <p:cNvSpPr/>
          <p:nvPr/>
        </p:nvSpPr>
        <p:spPr>
          <a:xfrm>
            <a:off x="1011218" y="4135265"/>
            <a:ext cx="7218381" cy="1215614"/>
          </a:xfrm>
          <a:prstGeom prst="flowChartAlternateProcess">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Cambria" panose="02040503050406030204" pitchFamily="18" charset="0"/>
              </a:rPr>
              <a:t>vứt</a:t>
            </a:r>
            <a:r>
              <a:rPr lang="en-US" sz="6000" dirty="0" smtClean="0">
                <a:solidFill>
                  <a:schemeClr val="tx1"/>
                </a:solidFill>
                <a:latin typeface="Cambria" panose="02040503050406030204" pitchFamily="18" charset="0"/>
              </a:rPr>
              <a:t> </a:t>
            </a:r>
            <a:r>
              <a:rPr lang="en-US" sz="6000" dirty="0" err="1" smtClean="0">
                <a:solidFill>
                  <a:schemeClr val="tx1"/>
                </a:solidFill>
                <a:latin typeface="Cambria" panose="02040503050406030204" pitchFamily="18" charset="0"/>
              </a:rPr>
              <a:t>rác</a:t>
            </a:r>
            <a:r>
              <a:rPr lang="en-US" sz="6000" dirty="0" smtClean="0">
                <a:solidFill>
                  <a:schemeClr val="tx1"/>
                </a:solidFill>
                <a:latin typeface="Cambria" panose="02040503050406030204" pitchFamily="18" charset="0"/>
              </a:rPr>
              <a:t> </a:t>
            </a:r>
            <a:r>
              <a:rPr lang="en-US" sz="6000" dirty="0" err="1" smtClean="0">
                <a:solidFill>
                  <a:schemeClr val="tx1"/>
                </a:solidFill>
                <a:latin typeface="Cambria" panose="02040503050406030204" pitchFamily="18" charset="0"/>
              </a:rPr>
              <a:t>bừa</a:t>
            </a:r>
            <a:r>
              <a:rPr lang="en-US" sz="6000" dirty="0" smtClean="0">
                <a:solidFill>
                  <a:schemeClr val="tx1"/>
                </a:solidFill>
                <a:latin typeface="Cambria" panose="02040503050406030204" pitchFamily="18" charset="0"/>
              </a:rPr>
              <a:t> </a:t>
            </a:r>
            <a:r>
              <a:rPr lang="en-US" sz="6000" dirty="0" err="1" smtClean="0">
                <a:solidFill>
                  <a:schemeClr val="tx1"/>
                </a:solidFill>
                <a:latin typeface="Cambria" panose="02040503050406030204" pitchFamily="18" charset="0"/>
              </a:rPr>
              <a:t>bãi</a:t>
            </a:r>
            <a:endParaRPr lang="en-US" sz="60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1034792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ss - Green Grass Vector Png - Free Transparent PNG Clipart Images  Downloa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8" b="97048" l="1786" r="99048"/>
                    </a14:imgEffect>
                  </a14:imgLayer>
                </a14:imgProps>
              </a:ext>
              <a:ext uri="{28A0092B-C50C-407E-A947-70E740481C1C}">
                <a14:useLocalDpi xmlns:a14="http://schemas.microsoft.com/office/drawing/2010/main" val="0"/>
              </a:ext>
            </a:extLst>
          </a:blip>
          <a:srcRect/>
          <a:stretch>
            <a:fillRect/>
          </a:stretch>
        </p:blipFill>
        <p:spPr bwMode="auto">
          <a:xfrm>
            <a:off x="-864333" y="5380892"/>
            <a:ext cx="8001000" cy="1558932"/>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F1DC65D-C5A9-4F71-9598-EFA5D264CB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id="{EF09A445-AB6B-411B-B565-A08FA1955C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4" name="Group 3"/>
          <p:cNvGrpSpPr/>
          <p:nvPr/>
        </p:nvGrpSpPr>
        <p:grpSpPr>
          <a:xfrm>
            <a:off x="7590315" y="1984902"/>
            <a:ext cx="4601686" cy="5196840"/>
            <a:chOff x="8382143" y="1984902"/>
            <a:chExt cx="3809857" cy="5196840"/>
          </a:xfrm>
        </p:grpSpPr>
        <p:pic>
          <p:nvPicPr>
            <p:cNvPr id="15" name="图片 15">
              <a:extLst>
                <a:ext uri="{FF2B5EF4-FFF2-40B4-BE49-F238E27FC236}">
                  <a16:creationId xmlns:a16="http://schemas.microsoft.com/office/drawing/2014/main" id="{A9C5B839-0938-48FF-AE1B-A1D9C7C0BE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143" y="1984902"/>
              <a:ext cx="3809857" cy="5196840"/>
            </a:xfrm>
            <a:prstGeom prst="rect">
              <a:avLst/>
            </a:prstGeom>
          </p:spPr>
        </p:pic>
        <p:sp>
          <p:nvSpPr>
            <p:cNvPr id="3" name="TextBox 2"/>
            <p:cNvSpPr txBox="1"/>
            <p:nvPr/>
          </p:nvSpPr>
          <p:spPr>
            <a:xfrm rot="20742935">
              <a:off x="8537331" y="4818184"/>
              <a:ext cx="756138" cy="369332"/>
            </a:xfrm>
            <a:prstGeom prst="rect">
              <a:avLst/>
            </a:prstGeom>
            <a:solidFill>
              <a:srgbClr val="5E3B2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4113" b="97944" l="595" r="97857"/>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59174" y="1767878"/>
            <a:ext cx="4921694" cy="5413864"/>
          </a:xfrm>
          <a:prstGeom prst="rect">
            <a:avLst/>
          </a:prstGeom>
        </p:spPr>
      </p:pic>
      <p:sp>
        <p:nvSpPr>
          <p:cNvPr id="2" name="Rounded Rectangle 1"/>
          <p:cNvSpPr/>
          <p:nvPr/>
        </p:nvSpPr>
        <p:spPr>
          <a:xfrm>
            <a:off x="417121" y="396009"/>
            <a:ext cx="11346025" cy="6083559"/>
          </a:xfrm>
          <a:prstGeom prst="roundRect">
            <a:avLst>
              <a:gd name="adj" fmla="val 945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文本框 25">
            <a:extLst>
              <a:ext uri="{FF2B5EF4-FFF2-40B4-BE49-F238E27FC236}">
                <a16:creationId xmlns:a16="http://schemas.microsoft.com/office/drawing/2014/main" id="{3027B6D5-1021-4B2A-8AE6-6A3A9A6CAB95}"/>
              </a:ext>
            </a:extLst>
          </p:cNvPr>
          <p:cNvSpPr txBox="1"/>
          <p:nvPr/>
        </p:nvSpPr>
        <p:spPr>
          <a:xfrm>
            <a:off x="2566390" y="454869"/>
            <a:ext cx="7414209" cy="596317"/>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Những</a:t>
            </a:r>
            <a:r>
              <a:rPr kumimoji="0" lang="en-US" altLang="zh-CN" sz="3200" b="0" i="0" u="none" strike="noStrike" kern="1200" cap="none" spc="0" normalizeH="0" baseline="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baseline="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điều</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nhỏ</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tớ</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làm</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cho</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Trái</a:t>
            </a:r>
            <a:r>
              <a:rPr kumimoji="0" lang="en-US" altLang="zh-CN" sz="3200" b="0" i="0" u="none" strike="noStrike" kern="1200" cap="none" spc="0" normalizeH="0" noProof="0" dirty="0"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 </a:t>
            </a:r>
            <a:r>
              <a:rPr kumimoji="0" lang="en-US" altLang="zh-CN" sz="3200" b="0" i="0" u="none" strike="noStrike" kern="1200" cap="none" spc="0" normalizeH="0" noProof="0" dirty="0" err="1" smtClean="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rPr>
              <a:t>Đất</a:t>
            </a:r>
            <a:endParaRPr kumimoji="0" lang="en-US" altLang="zh-CN" sz="3200" b="0" i="0" u="none" strike="noStrike" kern="1200" cap="none" spc="0" normalizeH="0" baseline="0" noProof="0" dirty="0">
              <a:ln>
                <a:noFill/>
              </a:ln>
              <a:solidFill>
                <a:schemeClr val="accent2">
                  <a:lumMod val="50000"/>
                </a:schemeClr>
              </a:solidFill>
              <a:effectLst/>
              <a:uLnTx/>
              <a:uFillTx/>
              <a:latin typeface="UTM Seagull" panose="02040603050506020204" pitchFamily="18" charset="0"/>
              <a:ea typeface="字魂70号-灵悦黑体" panose="00000500000000000000" pitchFamily="2" charset="-122"/>
              <a:cs typeface="+mn-ea"/>
              <a:sym typeface="字魂105号-简雅黑" panose="00000500000000000000" pitchFamily="2" charset="-122"/>
            </a:endParaRPr>
          </a:p>
        </p:txBody>
      </p:sp>
      <p:sp>
        <p:nvSpPr>
          <p:cNvPr id="6" name="Rectangle 5"/>
          <p:cNvSpPr/>
          <p:nvPr/>
        </p:nvSpPr>
        <p:spPr>
          <a:xfrm>
            <a:off x="531845" y="1051186"/>
            <a:ext cx="11075437" cy="190661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1845" y="2966547"/>
            <a:ext cx="11075437" cy="149342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1844" y="4487378"/>
            <a:ext cx="11075437" cy="18562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44165" y="1080653"/>
            <a:ext cx="10891936" cy="5262979"/>
          </a:xfrm>
          <a:prstGeom prst="rect">
            <a:avLst/>
          </a:prstGeom>
        </p:spPr>
        <p:txBody>
          <a:bodyPr wrap="square">
            <a:spAutoFit/>
          </a:bodyPr>
          <a:lstStyle/>
          <a:p>
            <a:pPr algn="just"/>
            <a:r>
              <a:rPr lang="en-US" sz="2400" dirty="0" smtClean="0">
                <a:solidFill>
                  <a:srgbClr val="000000"/>
                </a:solidFill>
                <a:latin typeface="Cambria" panose="02040503050406030204" pitchFamily="18" charset="0"/>
              </a:rPr>
              <a:t>	C</a:t>
            </a:r>
            <a:r>
              <a:rPr lang="vi-VN" sz="2400" dirty="0" smtClean="0">
                <a:solidFill>
                  <a:srgbClr val="000000"/>
                </a:solidFill>
                <a:latin typeface="Cambria" panose="02040503050406030204" pitchFamily="18" charset="0"/>
              </a:rPr>
              <a:t>hỉ </a:t>
            </a:r>
            <a:r>
              <a:rPr lang="vi-VN" sz="2400" dirty="0">
                <a:solidFill>
                  <a:srgbClr val="000000"/>
                </a:solidFill>
                <a:latin typeface="Cambria" panose="02040503050406030204" pitchFamily="18" charset="0"/>
              </a:rPr>
              <a:t>là những điều nhỏ thôi, nhưng tớ tin rằng nếu mọi người cùng làm thì kết quả sẽ rất lớn.</a:t>
            </a:r>
          </a:p>
          <a:p>
            <a:pPr algn="just"/>
            <a:r>
              <a:rPr lang="en-US" sz="2400" b="1" dirty="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1</a:t>
            </a:r>
            <a:r>
              <a:rPr lang="vi-VN" sz="2400" b="1" dirty="0">
                <a:solidFill>
                  <a:srgbClr val="0070C0"/>
                </a:solidFill>
                <a:latin typeface="Cambria" panose="02040503050406030204" pitchFamily="18" charset="0"/>
              </a:rPr>
              <a:t>. Không vứt rác bừa bãi</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Nhiều </a:t>
            </a:r>
            <a:r>
              <a:rPr lang="vi-VN" sz="2400" dirty="0">
                <a:solidFill>
                  <a:srgbClr val="000000"/>
                </a:solidFill>
                <a:latin typeface="Cambria" panose="02040503050406030204" pitchFamily="18" charset="0"/>
              </a:rPr>
              <a:t>bạn thản nhiên vứt rác ra đường, vì cho rằng có người dọn hộ. Nếu ai cũng như thế, Trái Đất sẽ biến thành núi rác khổng lồ.</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2</a:t>
            </a:r>
            <a:r>
              <a:rPr lang="vi-VN" sz="2400" b="1" dirty="0">
                <a:solidFill>
                  <a:srgbClr val="0070C0"/>
                </a:solidFill>
                <a:latin typeface="Cambria" panose="02040503050406030204" pitchFamily="18" charset="0"/>
              </a:rPr>
              <a:t>. Không dùng túi ni lông</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Ước </a:t>
            </a:r>
            <a:r>
              <a:rPr lang="vi-VN" sz="2400" dirty="0">
                <a:solidFill>
                  <a:srgbClr val="000000"/>
                </a:solidFill>
                <a:latin typeface="Cambria" panose="02040503050406030204" pitchFamily="18" charset="0"/>
              </a:rPr>
              <a:t>tính hiện nay có khoảng 300 triệu túi ni lông đang bị vứt trôi nổi trên đại dương. Để cứu sinh vật biển, chúng ta có thể dùng túi vải, túi giấy,... thay cho túi ni lông.</a:t>
            </a:r>
          </a:p>
          <a:p>
            <a:pPr algn="just"/>
            <a:r>
              <a:rPr lang="en-US" sz="2400" b="1" dirty="0" smtClean="0">
                <a:solidFill>
                  <a:srgbClr val="0070C0"/>
                </a:solidFill>
                <a:latin typeface="Cambria" panose="02040503050406030204" pitchFamily="18" charset="0"/>
              </a:rPr>
              <a:t>	</a:t>
            </a:r>
            <a:r>
              <a:rPr lang="vi-VN" sz="2400" b="1" dirty="0" smtClean="0">
                <a:solidFill>
                  <a:srgbClr val="0070C0"/>
                </a:solidFill>
                <a:latin typeface="Cambria" panose="02040503050406030204" pitchFamily="18" charset="0"/>
              </a:rPr>
              <a:t>3</a:t>
            </a:r>
            <a:r>
              <a:rPr lang="vi-VN" sz="2400" b="1" dirty="0">
                <a:solidFill>
                  <a:srgbClr val="0070C0"/>
                </a:solidFill>
                <a:latin typeface="Cambria" panose="02040503050406030204" pitchFamily="18" charset="0"/>
              </a:rPr>
              <a:t>. Không lãng phí thức ăn</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Điều </a:t>
            </a:r>
            <a:r>
              <a:rPr lang="vi-VN" sz="2400" dirty="0">
                <a:solidFill>
                  <a:srgbClr val="000000"/>
                </a:solidFill>
                <a:latin typeface="Cambria" panose="02040503050406030204" pitchFamily="18" charset="0"/>
              </a:rPr>
              <a:t>này chắc chắn ai cũng làm được. Không để thừa thức ăn là chúng ta tôn trọng người làm ra thức ăn cho mình. Và thế là Trái Đất cũng được tôn trọng. </a:t>
            </a:r>
          </a:p>
          <a:p>
            <a:pPr algn="just"/>
            <a:r>
              <a:rPr lang="en-US" sz="2400" dirty="0" smtClean="0">
                <a:solidFill>
                  <a:srgbClr val="000000"/>
                </a:solidFill>
                <a:latin typeface="Cambria" panose="02040503050406030204" pitchFamily="18" charset="0"/>
              </a:rPr>
              <a:t>	</a:t>
            </a:r>
            <a:r>
              <a:rPr lang="vi-VN" sz="2400" dirty="0" smtClean="0">
                <a:solidFill>
                  <a:srgbClr val="000000"/>
                </a:solidFill>
                <a:latin typeface="Cambria" panose="02040503050406030204" pitchFamily="18" charset="0"/>
              </a:rPr>
              <a:t>Đến </a:t>
            </a:r>
            <a:r>
              <a:rPr lang="vi-VN" sz="2400" dirty="0">
                <a:solidFill>
                  <a:srgbClr val="000000"/>
                </a:solidFill>
                <a:latin typeface="Cambria" panose="02040503050406030204" pitchFamily="18" charset="0"/>
              </a:rPr>
              <a:t>lượt bạn rồi. Hãy viết tiếp những điều thứ tư, thứ năm,... nhé.</a:t>
            </a:r>
          </a:p>
          <a:p>
            <a:pPr algn="r"/>
            <a:r>
              <a:rPr lang="vi-VN" sz="2400" dirty="0">
                <a:solidFill>
                  <a:srgbClr val="000000"/>
                </a:solidFill>
                <a:latin typeface="Cambria" panose="02040503050406030204" pitchFamily="18" charset="0"/>
              </a:rPr>
              <a:t>(Theo Trang Nguyễn</a:t>
            </a:r>
            <a:r>
              <a:rPr lang="vi-VN" sz="2400" dirty="0" smtClean="0">
                <a:solidFill>
                  <a:srgbClr val="000000"/>
                </a:solidFill>
                <a:latin typeface="Cambria" panose="02040503050406030204" pitchFamily="18" charset="0"/>
              </a:rPr>
              <a:t>)</a:t>
            </a:r>
            <a:endParaRPr lang="vi-VN" sz="2400" dirty="0">
              <a:solidFill>
                <a:srgbClr val="000000"/>
              </a:solidFill>
              <a:latin typeface="Cambria" panose="02040503050406030204" pitchFamily="18" charset="0"/>
            </a:endParaRPr>
          </a:p>
        </p:txBody>
      </p:sp>
      <p:sp>
        <p:nvSpPr>
          <p:cNvPr id="20" name="Flowchart: Alternate Process 19"/>
          <p:cNvSpPr/>
          <p:nvPr/>
        </p:nvSpPr>
        <p:spPr>
          <a:xfrm>
            <a:off x="3761999" y="2513475"/>
            <a:ext cx="4656270" cy="1808485"/>
          </a:xfrm>
          <a:prstGeom prst="flowChartAlternateProcess">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bg1"/>
                </a:solidFill>
                <a:latin typeface="Cambria" panose="02040503050406030204" pitchFamily="18" charset="0"/>
              </a:rPr>
              <a:t>Luyện</a:t>
            </a:r>
            <a:r>
              <a:rPr lang="en-US" sz="6000" dirty="0" smtClean="0">
                <a:solidFill>
                  <a:schemeClr val="bg1"/>
                </a:solidFill>
                <a:latin typeface="Cambria" panose="02040503050406030204" pitchFamily="18" charset="0"/>
              </a:rPr>
              <a:t> </a:t>
            </a:r>
            <a:r>
              <a:rPr lang="en-US" sz="6000" dirty="0" err="1" smtClean="0">
                <a:solidFill>
                  <a:schemeClr val="bg1"/>
                </a:solidFill>
                <a:latin typeface="Cambria" panose="02040503050406030204" pitchFamily="18" charset="0"/>
              </a:rPr>
              <a:t>đọc</a:t>
            </a:r>
            <a:r>
              <a:rPr lang="en-US" sz="6000" dirty="0" smtClean="0">
                <a:solidFill>
                  <a:schemeClr val="bg1"/>
                </a:solidFill>
                <a:latin typeface="Cambria" panose="02040503050406030204" pitchFamily="18" charset="0"/>
              </a:rPr>
              <a:t> </a:t>
            </a:r>
            <a:r>
              <a:rPr lang="en-US" sz="6000" dirty="0" err="1" smtClean="0">
                <a:solidFill>
                  <a:schemeClr val="bg1"/>
                </a:solidFill>
                <a:latin typeface="Cambria" panose="02040503050406030204" pitchFamily="18" charset="0"/>
              </a:rPr>
              <a:t>nhóm</a:t>
            </a:r>
            <a:r>
              <a:rPr lang="en-US" sz="6000" dirty="0" smtClean="0">
                <a:solidFill>
                  <a:schemeClr val="bg1"/>
                </a:solidFill>
                <a:latin typeface="Cambria" panose="02040503050406030204" pitchFamily="18" charset="0"/>
              </a:rPr>
              <a:t> 3</a:t>
            </a:r>
            <a:endParaRPr lang="en-US" sz="6000" dirty="0">
              <a:solidFill>
                <a:schemeClr val="bg1"/>
              </a:solidFill>
              <a:latin typeface="Cambria" panose="02040503050406030204" pitchFamily="18" charset="0"/>
            </a:endParaRPr>
          </a:p>
        </p:txBody>
      </p:sp>
      <p:sp>
        <p:nvSpPr>
          <p:cNvPr id="21" name="Flowchart: Alternate Process 20"/>
          <p:cNvSpPr/>
          <p:nvPr/>
        </p:nvSpPr>
        <p:spPr>
          <a:xfrm>
            <a:off x="908000" y="6048047"/>
            <a:ext cx="7424946" cy="608655"/>
          </a:xfrm>
          <a:prstGeom prst="flowChartAlternateProcess">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latin typeface="Cambria" panose="02040503050406030204" pitchFamily="18" charset="0"/>
              </a:rPr>
              <a:t>Giọng</a:t>
            </a:r>
            <a:r>
              <a:rPr lang="en-US" sz="3200" dirty="0" smtClean="0">
                <a:solidFill>
                  <a:schemeClr val="bg1"/>
                </a:solidFill>
                <a:latin typeface="Cambria" panose="02040503050406030204" pitchFamily="18" charset="0"/>
              </a:rPr>
              <a:t> </a:t>
            </a:r>
            <a:r>
              <a:rPr lang="en-US" sz="3200" dirty="0" err="1" smtClean="0">
                <a:solidFill>
                  <a:schemeClr val="bg1"/>
                </a:solidFill>
                <a:latin typeface="Cambria" panose="02040503050406030204" pitchFamily="18" charset="0"/>
              </a:rPr>
              <a:t>đọc</a:t>
            </a:r>
            <a:r>
              <a:rPr lang="en-US" sz="3200" dirty="0" smtClean="0">
                <a:solidFill>
                  <a:schemeClr val="bg1"/>
                </a:solidFill>
                <a:latin typeface="Cambria" panose="02040503050406030204" pitchFamily="18" charset="0"/>
              </a:rPr>
              <a:t> </a:t>
            </a:r>
            <a:r>
              <a:rPr lang="en-US" sz="3200" dirty="0" err="1" smtClean="0">
                <a:solidFill>
                  <a:schemeClr val="bg1"/>
                </a:solidFill>
                <a:latin typeface="Cambria" panose="02040503050406030204" pitchFamily="18" charset="0"/>
              </a:rPr>
              <a:t>như</a:t>
            </a:r>
            <a:r>
              <a:rPr lang="en-US" sz="3200" dirty="0" smtClean="0">
                <a:solidFill>
                  <a:schemeClr val="bg1"/>
                </a:solidFill>
                <a:latin typeface="Cambria" panose="02040503050406030204" pitchFamily="18" charset="0"/>
              </a:rPr>
              <a:t> </a:t>
            </a:r>
            <a:r>
              <a:rPr lang="en-US" sz="3200" dirty="0" err="1" smtClean="0">
                <a:solidFill>
                  <a:schemeClr val="bg1"/>
                </a:solidFill>
                <a:latin typeface="Cambria" panose="02040503050406030204" pitchFamily="18" charset="0"/>
              </a:rPr>
              <a:t>đang</a:t>
            </a:r>
            <a:r>
              <a:rPr lang="en-US" sz="3200" dirty="0" smtClean="0">
                <a:solidFill>
                  <a:schemeClr val="bg1"/>
                </a:solidFill>
                <a:latin typeface="Cambria" panose="02040503050406030204" pitchFamily="18" charset="0"/>
              </a:rPr>
              <a:t> </a:t>
            </a:r>
            <a:r>
              <a:rPr lang="en-US" sz="3200" dirty="0" err="1" smtClean="0">
                <a:solidFill>
                  <a:schemeClr val="bg1"/>
                </a:solidFill>
                <a:latin typeface="Cambria" panose="02040503050406030204" pitchFamily="18" charset="0"/>
              </a:rPr>
              <a:t>tâm</a:t>
            </a:r>
            <a:r>
              <a:rPr lang="en-US" sz="3200" dirty="0" smtClean="0">
                <a:solidFill>
                  <a:schemeClr val="bg1"/>
                </a:solidFill>
                <a:latin typeface="Cambria" panose="02040503050406030204" pitchFamily="18" charset="0"/>
              </a:rPr>
              <a:t> </a:t>
            </a:r>
            <a:r>
              <a:rPr lang="en-US" sz="3200" dirty="0" err="1" smtClean="0">
                <a:solidFill>
                  <a:schemeClr val="bg1"/>
                </a:solidFill>
                <a:latin typeface="Cambria" panose="02040503050406030204" pitchFamily="18" charset="0"/>
              </a:rPr>
              <a:t>sự</a:t>
            </a:r>
            <a:r>
              <a:rPr lang="en-US" sz="3200" dirty="0" smtClean="0">
                <a:solidFill>
                  <a:schemeClr val="bg1"/>
                </a:solidFill>
                <a:latin typeface="Cambria" panose="02040503050406030204" pitchFamily="18" charset="0"/>
              </a:rPr>
              <a:t>, </a:t>
            </a:r>
            <a:r>
              <a:rPr lang="en-US" sz="3200" dirty="0" err="1" smtClean="0">
                <a:solidFill>
                  <a:schemeClr val="bg1"/>
                </a:solidFill>
                <a:latin typeface="Cambria" panose="02040503050406030204" pitchFamily="18" charset="0"/>
              </a:rPr>
              <a:t>trò</a:t>
            </a:r>
            <a:r>
              <a:rPr lang="en-US" sz="3200" dirty="0" smtClean="0">
                <a:solidFill>
                  <a:schemeClr val="bg1"/>
                </a:solidFill>
                <a:latin typeface="Cambria" panose="02040503050406030204" pitchFamily="18" charset="0"/>
              </a:rPr>
              <a:t> </a:t>
            </a:r>
            <a:r>
              <a:rPr lang="en-US" sz="3200" dirty="0" err="1" smtClean="0">
                <a:solidFill>
                  <a:schemeClr val="bg1"/>
                </a:solidFill>
                <a:latin typeface="Cambria" panose="02040503050406030204" pitchFamily="18" charset="0"/>
              </a:rPr>
              <a:t>chuyện</a:t>
            </a:r>
            <a:r>
              <a:rPr lang="en-US" sz="3200" dirty="0" smtClean="0">
                <a:solidFill>
                  <a:schemeClr val="bg1"/>
                </a:solidFill>
                <a:latin typeface="Cambria" panose="02040503050406030204" pitchFamily="18" charset="0"/>
              </a:rPr>
              <a:t>.</a:t>
            </a:r>
            <a:endParaRPr lang="en-US" sz="32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611383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2.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5.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8.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03">
      <a:dk1>
        <a:sysClr val="windowText" lastClr="000000"/>
      </a:dk1>
      <a:lt1>
        <a:sysClr val="window" lastClr="FFFFFF"/>
      </a:lt1>
      <a:dk2>
        <a:srgbClr val="44546A"/>
      </a:dk2>
      <a:lt2>
        <a:srgbClr val="E7E6E6"/>
      </a:lt2>
      <a:accent1>
        <a:srgbClr val="3550C5"/>
      </a:accent1>
      <a:accent2>
        <a:srgbClr val="3550C5"/>
      </a:accent2>
      <a:accent3>
        <a:srgbClr val="3550C5"/>
      </a:accent3>
      <a:accent4>
        <a:srgbClr val="3550C5"/>
      </a:accent4>
      <a:accent5>
        <a:srgbClr val="3550C5"/>
      </a:accent5>
      <a:accent6>
        <a:srgbClr val="3550C5"/>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584</Words>
  <Application>Microsoft Office PowerPoint</Application>
  <PresentationFormat>Widescreen</PresentationFormat>
  <Paragraphs>123</Paragraphs>
  <Slides>25</Slides>
  <Notes>11</Notes>
  <HiddenSlides>0</HiddenSlides>
  <MMClips>1</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25</vt:i4>
      </vt:variant>
    </vt:vector>
  </HeadingPairs>
  <TitlesOfParts>
    <vt:vector size="52" baseType="lpstr">
      <vt:lpstr>#9Slide05 Bodega Script</vt:lpstr>
      <vt:lpstr>Arial</vt:lpstr>
      <vt:lpstr>Calibri</vt:lpstr>
      <vt:lpstr>Calibri Light</vt:lpstr>
      <vt:lpstr>Cambria</vt:lpstr>
      <vt:lpstr>等线</vt:lpstr>
      <vt:lpstr>等线 Light</vt:lpstr>
      <vt:lpstr>SVN-Bear</vt:lpstr>
      <vt:lpstr>SVN-Dancing Script</vt:lpstr>
      <vt:lpstr>SVN-Newton</vt:lpstr>
      <vt:lpstr>Times New Roman</vt:lpstr>
      <vt:lpstr>UTM Flavour</vt:lpstr>
      <vt:lpstr>UTM Futura Extra</vt:lpstr>
      <vt:lpstr>UTM Seagull</vt:lpstr>
      <vt:lpstr>UVF ChefScript Pro</vt:lpstr>
      <vt:lpstr>UVN Hoa Dao</vt:lpstr>
      <vt:lpstr>字魂105号-简雅黑</vt:lpstr>
      <vt:lpstr>字魂70号-灵悦黑体</vt:lpstr>
      <vt:lpstr>思源黑体 CN Bold</vt:lpstr>
      <vt:lpstr>思源黑体 CN Normal</vt:lpstr>
      <vt:lpstr>Office Theme</vt:lpstr>
      <vt:lpstr>Office 主题​​</vt:lpstr>
      <vt:lpstr>1_Office Theme</vt:lpstr>
      <vt:lpstr>2_Office Theme</vt:lpstr>
      <vt:lpstr>1_Office 主题​​</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14</cp:revision>
  <dcterms:created xsi:type="dcterms:W3CDTF">2022-03-15T11:42:02Z</dcterms:created>
  <dcterms:modified xsi:type="dcterms:W3CDTF">2023-04-22T14:58:25Z</dcterms:modified>
</cp:coreProperties>
</file>