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80" r:id="rId6"/>
    <p:sldId id="262" r:id="rId7"/>
    <p:sldId id="268" r:id="rId8"/>
    <p:sldId id="269" r:id="rId9"/>
    <p:sldId id="278" r:id="rId10"/>
    <p:sldId id="279" r:id="rId11"/>
    <p:sldId id="271" r:id="rId12"/>
    <p:sldId id="272" r:id="rId13"/>
    <p:sldId id="273" r:id="rId14"/>
    <p:sldId id="281" r:id="rId15"/>
    <p:sldId id="282" r:id="rId16"/>
    <p:sldId id="283" r:id="rId17"/>
    <p:sldId id="284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2A89"/>
    <a:srgbClr val="07408A"/>
    <a:srgbClr val="60AFBF"/>
    <a:srgbClr val="0198E4"/>
    <a:srgbClr val="009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36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80234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61937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380182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8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8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1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1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6713329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86808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79253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62639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44196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97954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0682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71970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11743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E30A7-CDA4-4472-8EA4-8DD7894E1BFD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499682" y="-1410679"/>
            <a:ext cx="1200271" cy="12384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3718887" y="-1603184"/>
            <a:ext cx="1200271" cy="123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43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microsoft.com/office/2007/relationships/hdphoto" Target="../media/hdphoto4.wdp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FF76B9E-4BB6-491C-AED6-961B846C2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24875" y="-2782450"/>
            <a:ext cx="6857999" cy="122142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EEE8623-2188-4B84-961E-467FAF275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8926" y="1749740"/>
            <a:ext cx="5158149" cy="515112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166" y="216545"/>
            <a:ext cx="3529442" cy="176472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AA151E6-457A-4A4D-BC71-C61A023AC8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2606" flipH="1">
            <a:off x="8200089" y="4549843"/>
            <a:ext cx="3535986" cy="168873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4AD23F0D-4D96-4E73-8F95-A9D69D80E1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346989">
            <a:off x="9450783" y="-81220"/>
            <a:ext cx="1915693" cy="3048044"/>
          </a:xfrm>
          <a:prstGeom prst="rect">
            <a:avLst/>
          </a:prstGeom>
        </p:spPr>
      </p:pic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375F0091-8A0A-17C4-B922-DE863FAC6C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90658"/>
            <a:ext cx="1189563" cy="11895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34" b="89992" l="9931" r="899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45" t="3963" r="20014" b="20896"/>
          <a:stretch/>
        </p:blipFill>
        <p:spPr>
          <a:xfrm>
            <a:off x="3809351" y="5004745"/>
            <a:ext cx="1590182" cy="19136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85109" y="4916348"/>
            <a:ext cx="2023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07408A"/>
                </a:solidFill>
                <a:latin typeface="SVN-Redressed" panose="02040603050506020204" pitchFamily="18" charset="0"/>
              </a:rPr>
              <a:t>TIẾT 2</a:t>
            </a:r>
            <a:endParaRPr lang="en-GB" sz="4000" dirty="0">
              <a:solidFill>
                <a:srgbClr val="07408A"/>
              </a:solidFill>
              <a:latin typeface="SVN-Redressed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51988" y="1559320"/>
            <a:ext cx="8066241" cy="336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9997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150330"/>
            <a:ext cx="12192000" cy="6557338"/>
            <a:chOff x="402339" y="329358"/>
            <a:chExt cx="11387320" cy="6361953"/>
          </a:xfrm>
        </p:grpSpPr>
        <p:sp>
          <p:nvSpPr>
            <p:cNvPr id="11" name="Rectangle 1"/>
            <p:cNvSpPr/>
            <p:nvPr/>
          </p:nvSpPr>
          <p:spPr>
            <a:xfrm>
              <a:off x="402339" y="500062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02340" y="329358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Rectangle 4"/>
          <p:cNvSpPr/>
          <p:nvPr/>
        </p:nvSpPr>
        <p:spPr>
          <a:xfrm>
            <a:off x="1141209" y="1254814"/>
            <a:ext cx="103311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Ta có: 28 000 &lt; 37 000 &lt; 42 000 &lt; 50 000</a:t>
            </a:r>
            <a:r>
              <a:rPr lang="vi-VN" sz="3600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600" dirty="0">
              <a:solidFill>
                <a:srgbClr val="07408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600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 trong một ngày công ty Thăng Long may được nhiều khẩu trang nhất, công ty Cửu Long may được ít khẩu trang nhất</a:t>
            </a:r>
            <a:r>
              <a:rPr lang="vi-VN" sz="3600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600" dirty="0">
              <a:solidFill>
                <a:srgbClr val="07408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600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Các công ty trên theo thứ tự số khẩu trang may được trong một ngày từ nhiều nhất đến ít nhất: Công ty Thăng Long, công ty Hồng Hà, công ty Hòa Bình, công ty Cửu Long</a:t>
            </a:r>
            <a:r>
              <a:rPr lang="vi-VN" sz="3600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600" dirty="0">
              <a:solidFill>
                <a:srgbClr val="07408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77525" y="566907"/>
            <a:ext cx="2258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 smtClean="0">
                <a:solidFill>
                  <a:srgbClr val="07408A"/>
                </a:solidFill>
                <a:latin typeface="#9Slide07 SVNSalty Sans" panose="02000000000000000000" pitchFamily="2" charset="0"/>
              </a:rPr>
              <a:t>Lời</a:t>
            </a:r>
            <a:r>
              <a:rPr lang="en-GB" sz="4000" dirty="0" smtClean="0">
                <a:solidFill>
                  <a:srgbClr val="07408A"/>
                </a:solidFill>
                <a:latin typeface="#9Slide07 SVNSalty Sans" panose="02000000000000000000" pitchFamily="2" charset="0"/>
              </a:rPr>
              <a:t> </a:t>
            </a:r>
            <a:r>
              <a:rPr lang="en-GB" sz="4000" dirty="0" err="1" smtClean="0">
                <a:solidFill>
                  <a:srgbClr val="07408A"/>
                </a:solidFill>
                <a:latin typeface="#9Slide07 SVNSalty Sans" panose="02000000000000000000" pitchFamily="2" charset="0"/>
              </a:rPr>
              <a:t>giải</a:t>
            </a:r>
            <a:endParaRPr lang="en-GB" sz="4000" dirty="0">
              <a:solidFill>
                <a:srgbClr val="07408A"/>
              </a:solidFill>
              <a:latin typeface="#9Slide07 SVNSalty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2421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150330"/>
            <a:ext cx="12192000" cy="6557338"/>
            <a:chOff x="402339" y="329358"/>
            <a:chExt cx="11387320" cy="6361953"/>
          </a:xfrm>
        </p:grpSpPr>
        <p:sp>
          <p:nvSpPr>
            <p:cNvPr id="11" name="Rectangle 1"/>
            <p:cNvSpPr/>
            <p:nvPr/>
          </p:nvSpPr>
          <p:spPr>
            <a:xfrm>
              <a:off x="402339" y="500062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02340" y="329358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913471" y="367766"/>
            <a:ext cx="114478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GB" sz="40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GB" sz="40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GB" sz="40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40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8 327; 9 015; 25 468; 46 109; </a:t>
            </a:r>
            <a:endParaRPr lang="en-GB" sz="4000" b="1" dirty="0" smtClean="0">
              <a:solidFill>
                <a:srgbClr val="07408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GB" sz="40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62 </a:t>
            </a:r>
            <a:r>
              <a:rPr lang="en-GB" sz="40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340 </a:t>
            </a:r>
            <a:r>
              <a:rPr lang="en-GB" sz="40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GB" sz="40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GB" sz="40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GB" sz="40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GB" sz="40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GB" sz="40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705509" y="1887507"/>
            <a:ext cx="8909485" cy="965158"/>
            <a:chOff x="1002177" y="1232828"/>
            <a:chExt cx="7181223" cy="1274398"/>
          </a:xfrm>
        </p:grpSpPr>
        <p:sp>
          <p:nvSpPr>
            <p:cNvPr id="3" name="Rectangle 2"/>
            <p:cNvSpPr/>
            <p:nvPr/>
          </p:nvSpPr>
          <p:spPr>
            <a:xfrm>
              <a:off x="1002177" y="1232828"/>
              <a:ext cx="5973810" cy="127439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112233" y="1454527"/>
              <a:ext cx="7071167" cy="830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r>
                <a:rPr lang="en-GB" sz="36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: 7 546 = 7000 + 500 + 40 +6</a:t>
              </a:r>
            </a:p>
            <a:p>
              <a:endParaRPr lang="en-GB" sz="1200" dirty="0"/>
            </a:p>
          </p:txBody>
        </p:sp>
      </p:grpSp>
      <p:sp>
        <p:nvSpPr>
          <p:cNvPr id="28" name="Cloud 27"/>
          <p:cNvSpPr/>
          <p:nvPr/>
        </p:nvSpPr>
        <p:spPr>
          <a:xfrm>
            <a:off x="5485791" y="3232353"/>
            <a:ext cx="5088803" cy="2672562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GB" sz="40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GB" sz="40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GB" sz="40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</a:t>
            </a:r>
            <a:endParaRPr lang="en-GB" sz="4000" b="1" dirty="0">
              <a:solidFill>
                <a:srgbClr val="07408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" name="图片 8">
            <a:extLst>
              <a:ext uri="{FF2B5EF4-FFF2-40B4-BE49-F238E27FC236}">
                <a16:creationId xmlns:a16="http://schemas.microsoft.com/office/drawing/2014/main" id="{C2D881FA-469A-412E-BF84-F435A4ED63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4002" y="2370086"/>
            <a:ext cx="4523014" cy="4451088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28572"/>
            <a:ext cx="92974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</p:spTree>
    <p:extLst>
      <p:ext uri="{BB962C8B-B14F-4D97-AF65-F5344CB8AC3E}">
        <p14:creationId xmlns:p14="http://schemas.microsoft.com/office/powerpoint/2010/main" val="3463634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-135468" y="300660"/>
            <a:ext cx="12192000" cy="6557338"/>
            <a:chOff x="402339" y="329358"/>
            <a:chExt cx="11387320" cy="6361953"/>
          </a:xfrm>
        </p:grpSpPr>
        <p:sp>
          <p:nvSpPr>
            <p:cNvPr id="11" name="Rectangle 1"/>
            <p:cNvSpPr/>
            <p:nvPr/>
          </p:nvSpPr>
          <p:spPr>
            <a:xfrm>
              <a:off x="402339" y="500062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02340" y="329358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2" name="图片 8">
            <a:extLst>
              <a:ext uri="{FF2B5EF4-FFF2-40B4-BE49-F238E27FC236}">
                <a16:creationId xmlns:a16="http://schemas.microsoft.com/office/drawing/2014/main" id="{C2D881FA-469A-412E-BF84-F435A4ED63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81235" y="2406910"/>
            <a:ext cx="4523014" cy="44510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99" b="95455" l="2239" r="94030">
                        <a14:foregroundMark x1="22388" y1="16883" x2="58955" y2="227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23559" y="4133550"/>
            <a:ext cx="2614207" cy="30043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25511" y="1329029"/>
            <a:ext cx="900853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8 327 = 8 000 + 300 + 20 + 7.</a:t>
            </a:r>
          </a:p>
          <a:p>
            <a:r>
              <a:rPr lang="pt-BR" sz="4000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9 015 = 9 000 + 10 + 5.</a:t>
            </a:r>
          </a:p>
          <a:p>
            <a:r>
              <a:rPr lang="pt-BR" sz="4000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25 468 = 20 000 + 5 000 + 400 + 60 + 8.</a:t>
            </a:r>
          </a:p>
          <a:p>
            <a:r>
              <a:rPr lang="pt-BR" sz="4000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46 109 = 40 000 + 6 000 + 100 + 9.</a:t>
            </a:r>
          </a:p>
          <a:p>
            <a:r>
              <a:rPr lang="pt-BR" sz="4000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62 340 = 60 000 + 2 000 + 300 + 40</a:t>
            </a:r>
            <a:r>
              <a:rPr lang="pt-BR" sz="4000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pt-BR" sz="4000" dirty="0">
              <a:solidFill>
                <a:srgbClr val="07408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31289" y="717724"/>
            <a:ext cx="2258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 smtClean="0">
                <a:solidFill>
                  <a:srgbClr val="07408A"/>
                </a:solidFill>
                <a:latin typeface="#9Slide07 SVNSalty Sans" panose="02000000000000000000" pitchFamily="2" charset="0"/>
              </a:rPr>
              <a:t>Lời</a:t>
            </a:r>
            <a:r>
              <a:rPr lang="en-GB" sz="4000" dirty="0" smtClean="0">
                <a:solidFill>
                  <a:srgbClr val="07408A"/>
                </a:solidFill>
                <a:latin typeface="#9Slide07 SVNSalty Sans" panose="02000000000000000000" pitchFamily="2" charset="0"/>
              </a:rPr>
              <a:t> </a:t>
            </a:r>
            <a:r>
              <a:rPr lang="en-GB" sz="4000" dirty="0" err="1" smtClean="0">
                <a:solidFill>
                  <a:srgbClr val="07408A"/>
                </a:solidFill>
                <a:latin typeface="#9Slide07 SVNSalty Sans" panose="02000000000000000000" pitchFamily="2" charset="0"/>
              </a:rPr>
              <a:t>giải</a:t>
            </a:r>
            <a:endParaRPr lang="en-GB" sz="4000" dirty="0">
              <a:solidFill>
                <a:srgbClr val="07408A"/>
              </a:solidFill>
              <a:latin typeface="#9Slide07 SVNSalty Sans" panose="02000000000000000000" pitchFamily="2" charset="0"/>
            </a:endParaRPr>
          </a:p>
        </p:txBody>
      </p:sp>
      <p:pic>
        <p:nvPicPr>
          <p:cNvPr id="17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9396" y="4350888"/>
            <a:ext cx="3529442" cy="176472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2369" y="4972293"/>
            <a:ext cx="3529442" cy="176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7231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150330"/>
            <a:ext cx="12192000" cy="6557338"/>
            <a:chOff x="402339" y="329358"/>
            <a:chExt cx="11387320" cy="6361953"/>
          </a:xfrm>
        </p:grpSpPr>
        <p:sp>
          <p:nvSpPr>
            <p:cNvPr id="11" name="Rectangle 1"/>
            <p:cNvSpPr/>
            <p:nvPr/>
          </p:nvSpPr>
          <p:spPr>
            <a:xfrm>
              <a:off x="402339" y="500062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02340" y="329358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1986842" y="391333"/>
            <a:ext cx="10469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GB" sz="36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GB" sz="36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36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GB" sz="36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GB" sz="36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GB" sz="36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GB" sz="36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GB" sz="36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GB" sz="36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GB" sz="36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GB" sz="3600" b="1" dirty="0">
              <a:solidFill>
                <a:srgbClr val="07408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2830" t="13247"/>
          <a:stretch/>
        </p:blipFill>
        <p:spPr>
          <a:xfrm>
            <a:off x="2010235" y="1037664"/>
            <a:ext cx="8171527" cy="423020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986842" y="5267870"/>
            <a:ext cx="7890936" cy="1514963"/>
            <a:chOff x="1986842" y="5267870"/>
            <a:chExt cx="7890936" cy="1514963"/>
          </a:xfrm>
        </p:grpSpPr>
        <p:grpSp>
          <p:nvGrpSpPr>
            <p:cNvPr id="19" name="Group 18"/>
            <p:cNvGrpSpPr/>
            <p:nvPr/>
          </p:nvGrpSpPr>
          <p:grpSpPr>
            <a:xfrm>
              <a:off x="1986842" y="5267870"/>
              <a:ext cx="7890936" cy="1514963"/>
              <a:chOff x="2931228" y="685782"/>
              <a:chExt cx="8342115" cy="5068298"/>
            </a:xfrm>
          </p:grpSpPr>
          <p:sp>
            <p:nvSpPr>
              <p:cNvPr id="20" name="Cloud 19"/>
              <p:cNvSpPr/>
              <p:nvPr/>
            </p:nvSpPr>
            <p:spPr>
              <a:xfrm>
                <a:off x="2931228" y="685782"/>
                <a:ext cx="8342115" cy="5068298"/>
              </a:xfrm>
              <a:prstGeom prst="cloud">
                <a:avLst/>
              </a:prstGeom>
              <a:solidFill>
                <a:srgbClr val="8BCCF0"/>
              </a:solidFill>
              <a:ln>
                <a:solidFill>
                  <a:srgbClr val="8BCC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Cloud 21"/>
              <p:cNvSpPr/>
              <p:nvPr/>
            </p:nvSpPr>
            <p:spPr>
              <a:xfrm>
                <a:off x="3167603" y="850231"/>
                <a:ext cx="7981660" cy="4780547"/>
              </a:xfrm>
              <a:prstGeom prst="cloud">
                <a:avLst/>
              </a:prstGeom>
              <a:noFill/>
              <a:ln w="28575">
                <a:solidFill>
                  <a:srgbClr val="1D208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Cloud 22"/>
              <p:cNvSpPr/>
              <p:nvPr/>
            </p:nvSpPr>
            <p:spPr>
              <a:xfrm>
                <a:off x="3304674" y="957687"/>
                <a:ext cx="7750965" cy="4528713"/>
              </a:xfrm>
              <a:prstGeom prst="cloud">
                <a:avLst/>
              </a:prstGeom>
              <a:noFill/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Cloud 23"/>
              <p:cNvSpPr/>
              <p:nvPr/>
            </p:nvSpPr>
            <p:spPr>
              <a:xfrm>
                <a:off x="3395798" y="1044149"/>
                <a:ext cx="7560960" cy="4329956"/>
              </a:xfrm>
              <a:prstGeom prst="cloud">
                <a:avLst/>
              </a:prstGeom>
              <a:solidFill>
                <a:schemeClr val="bg1"/>
              </a:solidFill>
              <a:ln w="28575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3807250" y="5488973"/>
              <a:ext cx="457749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err="1" smtClean="0">
                  <a:solidFill>
                    <a:srgbClr val="1D208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lang="en-GB" sz="3200" b="1" dirty="0" smtClean="0">
                  <a:solidFill>
                    <a:srgbClr val="1D208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1D208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GB" sz="3200" b="1" dirty="0" smtClean="0">
                  <a:solidFill>
                    <a:srgbClr val="1D208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1D208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thực</a:t>
              </a:r>
              <a:r>
                <a:rPr lang="en-GB" sz="3200" b="1" dirty="0" smtClean="0">
                  <a:solidFill>
                    <a:srgbClr val="1D208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1D208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GB" sz="3200" b="1" dirty="0" smtClean="0">
                  <a:solidFill>
                    <a:srgbClr val="1D208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1D208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GB" sz="3200" b="1" dirty="0" smtClean="0">
                  <a:solidFill>
                    <a:srgbClr val="1D208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1D208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toán</a:t>
              </a:r>
              <a:r>
                <a:rPr lang="en-GB" sz="3200" b="1" dirty="0" smtClean="0">
                  <a:solidFill>
                    <a:srgbClr val="1D208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1D208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trên</a:t>
              </a:r>
              <a:r>
                <a:rPr lang="en-GB" sz="3200" b="1" dirty="0" smtClean="0">
                  <a:solidFill>
                    <a:srgbClr val="1D208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GB" sz="3200" b="1" dirty="0">
                <a:solidFill>
                  <a:srgbClr val="1D2088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91868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150330"/>
            <a:ext cx="12192000" cy="6557338"/>
            <a:chOff x="402339" y="329358"/>
            <a:chExt cx="11387320" cy="6361953"/>
          </a:xfrm>
        </p:grpSpPr>
        <p:sp>
          <p:nvSpPr>
            <p:cNvPr id="11" name="Rectangle 1"/>
            <p:cNvSpPr/>
            <p:nvPr/>
          </p:nvSpPr>
          <p:spPr>
            <a:xfrm>
              <a:off x="402339" y="500062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02340" y="329358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1986842" y="391333"/>
            <a:ext cx="10469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GB" sz="36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GB" sz="36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36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GB" sz="36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GB" sz="36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GB" sz="36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GB" sz="36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GB" sz="36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GB" sz="36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GB" sz="36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GB" sz="3600" b="1" dirty="0">
              <a:solidFill>
                <a:srgbClr val="07408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75569" y="1187994"/>
            <a:ext cx="3678547" cy="2431233"/>
            <a:chOff x="506606" y="1211878"/>
            <a:chExt cx="3678547" cy="2431233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7383" b="52734" l="5210" r="46093">
                          <a14:foregroundMark x1="8154" y1="40820" x2="34655" y2="39844"/>
                          <a14:foregroundMark x1="40091" y1="23047" x2="40430" y2="28320"/>
                          <a14:foregroundMark x1="19592" y1="54883" x2="21971" y2="58594"/>
                          <a14:foregroundMark x1="21744" y1="54688" x2="20045" y2="58398"/>
                          <a14:foregroundMark x1="20498" y1="54297" x2="20951" y2="57227"/>
                          <a14:foregroundMark x1="19706" y1="54883" x2="19139" y2="58594"/>
                          <a14:foregroundMark x1="21631" y1="54297" x2="22310" y2="59180"/>
                        </a14:backgroundRemoval>
                      </a14:imgEffect>
                    </a14:imgLayer>
                  </a14:imgProps>
                </a:ext>
              </a:extLst>
            </a:blip>
            <a:srcRect l="2830" t="13247" r="53428" b="46705"/>
            <a:stretch/>
          </p:blipFill>
          <p:spPr>
            <a:xfrm>
              <a:off x="506606" y="1211878"/>
              <a:ext cx="3678547" cy="195278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983120" y="3119891"/>
              <a:ext cx="406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rgbClr val="CA2A8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545076" y="1499728"/>
            <a:ext cx="3285066" cy="2089430"/>
            <a:chOff x="7097686" y="1153314"/>
            <a:chExt cx="3285066" cy="208943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828" b="57422" l="60023" r="98867">
                          <a14:foregroundMark x1="66478" y1="43359" x2="89694" y2="43359"/>
                        </a14:backgroundRemoval>
                      </a14:imgEffect>
                    </a14:imgLayer>
                  </a14:imgProps>
                </a:ext>
              </a:extLst>
            </a:blip>
            <a:srcRect l="59848" t="24102" r="1089" b="42097"/>
            <a:stretch/>
          </p:blipFill>
          <p:spPr>
            <a:xfrm>
              <a:off x="7097686" y="1153314"/>
              <a:ext cx="3285066" cy="1648178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8435127" y="2719524"/>
              <a:ext cx="406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solidFill>
                    <a:srgbClr val="CA2A8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GB" sz="2800" dirty="0">
                <a:solidFill>
                  <a:srgbClr val="CA2A8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005259" y="3831998"/>
            <a:ext cx="3075001" cy="2237660"/>
            <a:chOff x="729355" y="3598334"/>
            <a:chExt cx="3075001" cy="223766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1758" b="93359" l="2718" r="39524">
                          <a14:foregroundMark x1="7475" y1="75586" x2="35221" y2="75586"/>
                          <a14:foregroundMark x1="28539" y1="61914" x2="36580" y2="55273"/>
                        </a14:backgroundRemoval>
                      </a14:imgEffect>
                    </a14:imgLayer>
                  </a14:imgProps>
                </a:ext>
              </a:extLst>
            </a:blip>
            <a:srcRect l="2830" t="51974" r="60604" b="5890"/>
            <a:stretch/>
          </p:blipFill>
          <p:spPr>
            <a:xfrm>
              <a:off x="729355" y="3598334"/>
              <a:ext cx="3075001" cy="2054578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2018499" y="5312774"/>
              <a:ext cx="406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solidFill>
                    <a:srgbClr val="CA2A8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GB" sz="2800" dirty="0">
                <a:solidFill>
                  <a:srgbClr val="CA2A8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249984" y="3968080"/>
            <a:ext cx="3115733" cy="2184718"/>
            <a:chOff x="7518400" y="3733800"/>
            <a:chExt cx="3115733" cy="2184718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8594" b="94336" l="62401" r="99434">
                          <a14:foregroundMark x1="69875" y1="83008" x2="90827" y2="82617"/>
                          <a14:foregroundMark x1="70102" y1="80859" x2="72820" y2="81836"/>
                        </a14:backgroundRemoval>
                      </a14:imgEffect>
                    </a14:imgLayer>
                  </a14:imgProps>
                </a:ext>
              </a:extLst>
            </a:blip>
            <a:srcRect l="62744" t="58246" r="206" b="5175"/>
            <a:stretch/>
          </p:blipFill>
          <p:spPr>
            <a:xfrm>
              <a:off x="7518400" y="3733800"/>
              <a:ext cx="3115733" cy="1783645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8760176" y="5395298"/>
              <a:ext cx="406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solidFill>
                    <a:srgbClr val="CA2A8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en-GB" sz="2800" dirty="0">
                <a:solidFill>
                  <a:srgbClr val="CA2A8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500" b="33008" l="47339" r="59230"/>
                    </a14:imgEffect>
                  </a14:imgLayer>
                </a14:imgProps>
              </a:ext>
            </a:extLst>
          </a:blip>
          <a:srcRect l="46388" t="12401" r="40748" b="66732"/>
          <a:stretch/>
        </p:blipFill>
        <p:spPr>
          <a:xfrm>
            <a:off x="5610576" y="1470984"/>
            <a:ext cx="1140178" cy="10724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258" b="61133" l="41903" r="54813"/>
                    </a14:imgEffect>
                  </a14:imgLayer>
                </a14:imgProps>
              </a:ext>
            </a:extLst>
          </a:blip>
          <a:srcRect l="41721" t="39108" r="45543" b="39146"/>
          <a:stretch/>
        </p:blipFill>
        <p:spPr>
          <a:xfrm>
            <a:off x="4983993" y="2714398"/>
            <a:ext cx="1128889" cy="1117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875" b="93750" l="40204" r="52661"/>
                    </a14:imgEffect>
                  </a14:imgLayer>
                </a14:imgProps>
              </a:ext>
            </a:extLst>
          </a:blip>
          <a:srcRect l="40275" t="72056" r="47243" b="6199"/>
          <a:stretch/>
        </p:blipFill>
        <p:spPr>
          <a:xfrm>
            <a:off x="5522785" y="4553249"/>
            <a:ext cx="1106311" cy="1117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719" b="81836" l="52775" r="65232"/>
                    </a14:imgEffect>
                  </a14:imgLayer>
                </a14:imgProps>
              </a:ext>
            </a:extLst>
          </a:blip>
          <a:srcRect l="52875" t="61293" r="35025" b="17839"/>
          <a:stretch/>
        </p:blipFill>
        <p:spPr>
          <a:xfrm>
            <a:off x="6377878" y="3341025"/>
            <a:ext cx="1072445" cy="107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7817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-0.02735 0.0814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7" y="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-0.09023 -0.069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8" y="-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22222E-6 L 0.0276 -0.3224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" y="-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0.11276 -0.1847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8" y="-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150330"/>
            <a:ext cx="12192000" cy="6557338"/>
            <a:chOff x="402339" y="329358"/>
            <a:chExt cx="11387320" cy="6361953"/>
          </a:xfrm>
        </p:grpSpPr>
        <p:sp>
          <p:nvSpPr>
            <p:cNvPr id="11" name="Rectangle 1"/>
            <p:cNvSpPr/>
            <p:nvPr/>
          </p:nvSpPr>
          <p:spPr>
            <a:xfrm>
              <a:off x="402339" y="500062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02340" y="329358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913471" y="367766"/>
            <a:ext cx="114478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GB" sz="40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40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?</a:t>
            </a:r>
            <a:endParaRPr lang="en-GB" sz="4000" b="1" dirty="0">
              <a:solidFill>
                <a:srgbClr val="07408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22524" y="701130"/>
            <a:ext cx="8453515" cy="31905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2865359" y="945672"/>
            <a:ext cx="68643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>
              <a:buAutoNum type="alphaLcParenR"/>
            </a:pPr>
            <a:r>
              <a:rPr lang="en-GB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5 000 + 3 000 +           = 5 306</a:t>
            </a:r>
          </a:p>
          <a:p>
            <a:endParaRPr lang="en-GB" sz="1200" dirty="0"/>
          </a:p>
        </p:txBody>
      </p:sp>
      <p:sp>
        <p:nvSpPr>
          <p:cNvPr id="28" name="Cloud 27"/>
          <p:cNvSpPr/>
          <p:nvPr/>
        </p:nvSpPr>
        <p:spPr>
          <a:xfrm>
            <a:off x="4630994" y="4107269"/>
            <a:ext cx="6843252" cy="249961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GB" sz="40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GB" sz="40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GB" sz="40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</a:t>
            </a:r>
            <a:endParaRPr lang="en-GB" sz="4000" b="1" dirty="0">
              <a:solidFill>
                <a:srgbClr val="07408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" name="图片 8">
            <a:extLst>
              <a:ext uri="{FF2B5EF4-FFF2-40B4-BE49-F238E27FC236}">
                <a16:creationId xmlns:a16="http://schemas.microsoft.com/office/drawing/2014/main" id="{C2D881FA-469A-412E-BF84-F435A4ED63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9336" y="3246715"/>
            <a:ext cx="3649309" cy="3591277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28572"/>
            <a:ext cx="92974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96661" y="1593365"/>
            <a:ext cx="58464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2 000 + 700 + ?         = 2 780</a:t>
            </a:r>
          </a:p>
          <a:p>
            <a:endParaRPr lang="en-GB" sz="1200" dirty="0"/>
          </a:p>
        </p:txBody>
      </p:sp>
      <p:sp>
        <p:nvSpPr>
          <p:cNvPr id="16" name="Rectangle 15"/>
          <p:cNvSpPr/>
          <p:nvPr/>
        </p:nvSpPr>
        <p:spPr>
          <a:xfrm>
            <a:off x="2966347" y="2379137"/>
            <a:ext cx="81195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b) 40 000 + 8 000 + 600 +       = 48 620</a:t>
            </a:r>
          </a:p>
          <a:p>
            <a:endParaRPr lang="en-GB" sz="1200" dirty="0"/>
          </a:p>
        </p:txBody>
      </p:sp>
      <p:sp>
        <p:nvSpPr>
          <p:cNvPr id="17" name="Rectangle 16"/>
          <p:cNvSpPr/>
          <p:nvPr/>
        </p:nvSpPr>
        <p:spPr>
          <a:xfrm>
            <a:off x="3430310" y="3063902"/>
            <a:ext cx="64668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90 000 + 2 000 + ?      = 92 007</a:t>
            </a:r>
          </a:p>
          <a:p>
            <a:endParaRPr lang="en-GB" sz="1200" dirty="0"/>
          </a:p>
        </p:txBody>
      </p:sp>
      <p:sp>
        <p:nvSpPr>
          <p:cNvPr id="9" name="Rounded Rectangle 8"/>
          <p:cNvSpPr/>
          <p:nvPr/>
        </p:nvSpPr>
        <p:spPr>
          <a:xfrm>
            <a:off x="7064478" y="990897"/>
            <a:ext cx="796413" cy="51441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A2A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GB" sz="3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666271" y="1680848"/>
            <a:ext cx="796413" cy="51441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A2A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GB" sz="3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079225" y="3144283"/>
            <a:ext cx="701159" cy="51441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A2A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GB" sz="3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495071" y="2431006"/>
            <a:ext cx="581951" cy="51441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A2A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GB" sz="3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46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0" grpId="0"/>
      <p:bldP spid="28" grpId="0" animBg="1"/>
      <p:bldP spid="15" grpId="0"/>
      <p:bldP spid="16" grpId="0"/>
      <p:bldP spid="17" grpId="0"/>
      <p:bldP spid="9" grpId="0" animBg="1"/>
      <p:bldP spid="19" grpId="0" animBg="1"/>
      <p:bldP spid="20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150330"/>
            <a:ext cx="12192000" cy="6557338"/>
            <a:chOff x="402339" y="329358"/>
            <a:chExt cx="11387320" cy="6361953"/>
          </a:xfrm>
        </p:grpSpPr>
        <p:sp>
          <p:nvSpPr>
            <p:cNvPr id="11" name="Rectangle 1"/>
            <p:cNvSpPr/>
            <p:nvPr/>
          </p:nvSpPr>
          <p:spPr>
            <a:xfrm>
              <a:off x="402339" y="500062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02340" y="329358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Rectangle 2"/>
          <p:cNvSpPr/>
          <p:nvPr/>
        </p:nvSpPr>
        <p:spPr>
          <a:xfrm>
            <a:off x="2374287" y="1038310"/>
            <a:ext cx="8922978" cy="31905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2847615" y="1266460"/>
            <a:ext cx="67345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>
              <a:buAutoNum type="alphaLcParenR"/>
            </a:pPr>
            <a:r>
              <a:rPr lang="en-GB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5 000 + 3 000 + </a:t>
            </a:r>
            <a:r>
              <a:rPr lang="en-GB" sz="36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r>
              <a:rPr lang="en-GB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= 5 306</a:t>
            </a:r>
          </a:p>
          <a:p>
            <a:endParaRPr lang="en-GB" sz="1200" dirty="0"/>
          </a:p>
        </p:txBody>
      </p:sp>
      <p:pic>
        <p:nvPicPr>
          <p:cNvPr id="30" name="图片 8">
            <a:extLst>
              <a:ext uri="{FF2B5EF4-FFF2-40B4-BE49-F238E27FC236}">
                <a16:creationId xmlns:a16="http://schemas.microsoft.com/office/drawing/2014/main" id="{C2D881FA-469A-412E-BF84-F435A4ED63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9336" y="3246715"/>
            <a:ext cx="3649309" cy="3591277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28572"/>
            <a:ext cx="92974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1593" y="1882898"/>
            <a:ext cx="56444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2 000 + 700 + </a:t>
            </a:r>
            <a:r>
              <a:rPr lang="en-GB" sz="36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   </a:t>
            </a:r>
            <a:r>
              <a:rPr lang="en-GB" sz="36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GB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en-GB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2 780</a:t>
            </a:r>
          </a:p>
          <a:p>
            <a:endParaRPr lang="en-GB" sz="1200" dirty="0"/>
          </a:p>
        </p:txBody>
      </p:sp>
      <p:sp>
        <p:nvSpPr>
          <p:cNvPr id="16" name="Rectangle 15"/>
          <p:cNvSpPr/>
          <p:nvPr/>
        </p:nvSpPr>
        <p:spPr>
          <a:xfrm>
            <a:off x="2953850" y="2583450"/>
            <a:ext cx="83279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b) 40 000 + 8 000 + 600+ </a:t>
            </a:r>
            <a:r>
              <a:rPr lang="en-GB" sz="36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r>
              <a:rPr lang="en-GB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= 48 620</a:t>
            </a:r>
          </a:p>
          <a:p>
            <a:endParaRPr lang="en-GB" sz="1200" dirty="0"/>
          </a:p>
        </p:txBody>
      </p:sp>
      <p:sp>
        <p:nvSpPr>
          <p:cNvPr id="17" name="Rectangle 16"/>
          <p:cNvSpPr/>
          <p:nvPr/>
        </p:nvSpPr>
        <p:spPr>
          <a:xfrm>
            <a:off x="3509458" y="3274366"/>
            <a:ext cx="64668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90 000 + 2 000 + </a:t>
            </a:r>
            <a:r>
              <a:rPr lang="en-GB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r>
              <a:rPr lang="en-GB" sz="36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en-GB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= 92 007</a:t>
            </a:r>
          </a:p>
          <a:p>
            <a:endParaRPr lang="en-GB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790360" y="399946"/>
            <a:ext cx="2258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 smtClean="0">
                <a:solidFill>
                  <a:srgbClr val="07408A"/>
                </a:solidFill>
                <a:latin typeface="#9Slide07 SVNSalty Sans" panose="02000000000000000000" pitchFamily="2" charset="0"/>
              </a:rPr>
              <a:t>Lời</a:t>
            </a:r>
            <a:r>
              <a:rPr lang="en-GB" sz="4000" dirty="0" smtClean="0">
                <a:solidFill>
                  <a:srgbClr val="07408A"/>
                </a:solidFill>
                <a:latin typeface="#9Slide07 SVNSalty Sans" panose="02000000000000000000" pitchFamily="2" charset="0"/>
              </a:rPr>
              <a:t> </a:t>
            </a:r>
            <a:r>
              <a:rPr lang="en-GB" sz="4000" dirty="0" err="1" smtClean="0">
                <a:solidFill>
                  <a:srgbClr val="07408A"/>
                </a:solidFill>
                <a:latin typeface="#9Slide07 SVNSalty Sans" panose="02000000000000000000" pitchFamily="2" charset="0"/>
              </a:rPr>
              <a:t>giải</a:t>
            </a:r>
            <a:endParaRPr lang="en-GB" sz="4000" dirty="0">
              <a:solidFill>
                <a:srgbClr val="07408A"/>
              </a:solidFill>
              <a:latin typeface="#9Slide07 SVNSalty Sans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959163" y="1334691"/>
            <a:ext cx="796413" cy="51441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A2A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endParaRPr lang="en-GB" sz="3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560956" y="1967782"/>
            <a:ext cx="796413" cy="51441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A2A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</a:t>
            </a:r>
            <a:endParaRPr lang="en-GB" sz="3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336251" y="2632760"/>
            <a:ext cx="881491" cy="51441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A2A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  <a:endParaRPr lang="en-GB" sz="3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180314" y="3368016"/>
            <a:ext cx="796413" cy="51441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A2A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endParaRPr lang="en-GB" sz="3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3838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0" grpId="0"/>
      <p:bldP spid="15" grpId="0"/>
      <p:bldP spid="16" grpId="0"/>
      <p:bldP spid="17" grpId="0"/>
      <p:bldP spid="18" grpId="0"/>
      <p:bldP spid="19" grpId="0" animBg="1"/>
      <p:bldP spid="20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150330"/>
            <a:ext cx="12192000" cy="6557338"/>
            <a:chOff x="402339" y="329358"/>
            <a:chExt cx="11387320" cy="6361953"/>
          </a:xfrm>
        </p:grpSpPr>
        <p:sp>
          <p:nvSpPr>
            <p:cNvPr id="11" name="Rectangle 1"/>
            <p:cNvSpPr/>
            <p:nvPr/>
          </p:nvSpPr>
          <p:spPr>
            <a:xfrm>
              <a:off x="402339" y="500062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02340" y="329358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913472" y="367766"/>
            <a:ext cx="105312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2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5. </a:t>
            </a:r>
            <a:r>
              <a:rPr lang="vi-VN" sz="32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</a:t>
            </a:r>
            <a:r>
              <a:rPr lang="vi-VN" sz="32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 cùng Nam tìm xem trường của Nam có bao nhiêu học sinh</a:t>
            </a:r>
            <a:r>
              <a:rPr lang="vi-VN" sz="32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200" b="1" dirty="0">
              <a:solidFill>
                <a:srgbClr val="07408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" name="图片 8">
            <a:extLst>
              <a:ext uri="{FF2B5EF4-FFF2-40B4-BE49-F238E27FC236}">
                <a16:creationId xmlns:a16="http://schemas.microsoft.com/office/drawing/2014/main" id="{C2D881FA-469A-412E-BF84-F435A4ED63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9337" y="3805084"/>
            <a:ext cx="3081917" cy="3032908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28572"/>
            <a:ext cx="92974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pic>
        <p:nvPicPr>
          <p:cNvPr id="3074" name="Picture 2" descr="https://img.loigiaihay.com/picture/2022/0414/bai-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820" y="1486473"/>
            <a:ext cx="7565716" cy="3136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4420453" y="4842519"/>
            <a:ext cx="4251599" cy="1965976"/>
            <a:chOff x="3979628" y="1460182"/>
            <a:chExt cx="5120097" cy="2908561"/>
          </a:xfrm>
        </p:grpSpPr>
        <p:sp>
          <p:nvSpPr>
            <p:cNvPr id="24" name="Cloud 23"/>
            <p:cNvSpPr/>
            <p:nvPr/>
          </p:nvSpPr>
          <p:spPr>
            <a:xfrm>
              <a:off x="4010922" y="1696181"/>
              <a:ext cx="5088803" cy="2672562"/>
            </a:xfrm>
            <a:prstGeom prst="cloud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" name="Cloud 24"/>
            <p:cNvSpPr/>
            <p:nvPr/>
          </p:nvSpPr>
          <p:spPr>
            <a:xfrm>
              <a:off x="3979628" y="1460182"/>
              <a:ext cx="5088803" cy="2672562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Thảo</a:t>
              </a:r>
              <a:r>
                <a:rPr lang="en-GB" sz="36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GB" sz="36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GB" sz="36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đôi</a:t>
              </a:r>
              <a:endParaRPr lang="en-GB" sz="36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119665" y="4541369"/>
            <a:ext cx="8342115" cy="2629586"/>
            <a:chOff x="3119665" y="4541369"/>
            <a:chExt cx="8342115" cy="2629586"/>
          </a:xfrm>
        </p:grpSpPr>
        <p:grpSp>
          <p:nvGrpSpPr>
            <p:cNvPr id="26" name="Group 25"/>
            <p:cNvGrpSpPr/>
            <p:nvPr/>
          </p:nvGrpSpPr>
          <p:grpSpPr>
            <a:xfrm>
              <a:off x="3119665" y="4541369"/>
              <a:ext cx="8342115" cy="2629586"/>
              <a:chOff x="2931228" y="685782"/>
              <a:chExt cx="8342115" cy="5068298"/>
            </a:xfrm>
          </p:grpSpPr>
          <p:sp>
            <p:nvSpPr>
              <p:cNvPr id="27" name="Cloud 26"/>
              <p:cNvSpPr/>
              <p:nvPr/>
            </p:nvSpPr>
            <p:spPr>
              <a:xfrm>
                <a:off x="2931228" y="685782"/>
                <a:ext cx="8342115" cy="5068298"/>
              </a:xfrm>
              <a:prstGeom prst="cloud">
                <a:avLst/>
              </a:prstGeom>
              <a:solidFill>
                <a:srgbClr val="8BCCF0"/>
              </a:solidFill>
              <a:ln>
                <a:solidFill>
                  <a:srgbClr val="8BCC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Cloud 28"/>
              <p:cNvSpPr/>
              <p:nvPr/>
            </p:nvSpPr>
            <p:spPr>
              <a:xfrm>
                <a:off x="3167603" y="850231"/>
                <a:ext cx="7981660" cy="4780547"/>
              </a:xfrm>
              <a:prstGeom prst="cloud">
                <a:avLst/>
              </a:prstGeom>
              <a:noFill/>
              <a:ln w="28575">
                <a:solidFill>
                  <a:srgbClr val="1D208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Cloud 30"/>
              <p:cNvSpPr/>
              <p:nvPr/>
            </p:nvSpPr>
            <p:spPr>
              <a:xfrm>
                <a:off x="3304674" y="957687"/>
                <a:ext cx="7750965" cy="4528713"/>
              </a:xfrm>
              <a:prstGeom prst="cloud">
                <a:avLst/>
              </a:prstGeom>
              <a:noFill/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Cloud 31"/>
              <p:cNvSpPr/>
              <p:nvPr/>
            </p:nvSpPr>
            <p:spPr>
              <a:xfrm>
                <a:off x="3395798" y="1044149"/>
                <a:ext cx="7560960" cy="4329956"/>
              </a:xfrm>
              <a:prstGeom prst="cloud">
                <a:avLst/>
              </a:prstGeom>
              <a:solidFill>
                <a:schemeClr val="bg1"/>
              </a:solidFill>
              <a:ln w="28575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4252696" y="5055440"/>
              <a:ext cx="604655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1D208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 tròn chục bé nhất có bốn chữ số khác nhau là: 1 230</a:t>
              </a:r>
              <a:r>
                <a:rPr lang="vi-VN" sz="2800" b="1" dirty="0" smtClean="0">
                  <a:solidFill>
                    <a:srgbClr val="1D208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vi-VN" sz="2800" b="1" dirty="0">
                <a:solidFill>
                  <a:srgbClr val="1D2088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r>
                <a:rPr lang="vi-VN" sz="2800" b="1" dirty="0">
                  <a:solidFill>
                    <a:srgbClr val="1D208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Vậy trường của Nam có 1 230 học </a:t>
              </a:r>
              <a:r>
                <a:rPr lang="vi-VN" sz="2800" b="1" dirty="0" smtClean="0">
                  <a:solidFill>
                    <a:srgbClr val="1D208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sinh</a:t>
              </a:r>
              <a:r>
                <a:rPr lang="en-GB" sz="2800" b="1" dirty="0">
                  <a:solidFill>
                    <a:srgbClr val="1D208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vi-VN" sz="2800" b="1" dirty="0">
                <a:solidFill>
                  <a:srgbClr val="1D2088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52141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FF76B9E-4BB6-491C-AED6-961B846C2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8119" y="-2678117"/>
            <a:ext cx="6857999" cy="1221423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068" y="290188"/>
            <a:ext cx="3529442" cy="176472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AA151E6-457A-4A4D-BC71-C61A023AC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2606" flipH="1">
            <a:off x="8200089" y="4549843"/>
            <a:ext cx="3535986" cy="168873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4AD23F0D-4D96-4E73-8F95-A9D69D80E1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9841" y="-119106"/>
            <a:ext cx="1463167" cy="2694666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C2D881FA-469A-412E-BF84-F435A4ED63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8398" y="2345094"/>
            <a:ext cx="4523014" cy="4451088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163" y="485988"/>
            <a:ext cx="3529442" cy="176472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450" y="4328544"/>
            <a:ext cx="3529442" cy="17647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3227" y="1248653"/>
            <a:ext cx="9516681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239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FF76B9E-4BB6-491C-AED6-961B846C2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8119" y="-2678117"/>
            <a:ext cx="6857999" cy="1221423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889" y="404367"/>
            <a:ext cx="3529442" cy="176472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AA151E6-457A-4A4D-BC71-C61A023AC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2606" flipH="1">
            <a:off x="8757960" y="4057987"/>
            <a:ext cx="3535986" cy="168873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4AD23F0D-4D96-4E73-8F95-A9D69D80E1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0777" y="68331"/>
            <a:ext cx="1463167" cy="2694666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C2D881FA-469A-412E-BF84-F435A4ED63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8398" y="2345094"/>
            <a:ext cx="4523014" cy="4451088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0950" y="228359"/>
            <a:ext cx="3529442" cy="176472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7264" y="4772173"/>
            <a:ext cx="3529442" cy="176472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979628" y="1460182"/>
            <a:ext cx="5845032" cy="3392037"/>
            <a:chOff x="3979628" y="1460182"/>
            <a:chExt cx="5120097" cy="2908561"/>
          </a:xfrm>
        </p:grpSpPr>
        <p:sp>
          <p:nvSpPr>
            <p:cNvPr id="15" name="Cloud 14"/>
            <p:cNvSpPr/>
            <p:nvPr/>
          </p:nvSpPr>
          <p:spPr>
            <a:xfrm>
              <a:off x="4010922" y="1696181"/>
              <a:ext cx="5088803" cy="2672562"/>
            </a:xfrm>
            <a:prstGeom prst="cloud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>
              <a:off x="3979628" y="1460182"/>
              <a:ext cx="5088803" cy="2672562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Chia </a:t>
              </a:r>
              <a:r>
                <a:rPr lang="en-GB" sz="40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sẻ</a:t>
              </a:r>
              <a:r>
                <a:rPr lang="en-GB" sz="40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GB" sz="40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GB" sz="40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GB" sz="40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GB" sz="40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GB" sz="40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en-GB" sz="40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GB" sz="40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GB" sz="40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GB" sz="40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24771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FF76B9E-4BB6-491C-AED6-961B846C2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8119" y="-2678117"/>
            <a:ext cx="6857999" cy="1221423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068" y="290188"/>
            <a:ext cx="3529442" cy="176472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AA151E6-457A-4A4D-BC71-C61A023AC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2606" flipH="1">
            <a:off x="8200089" y="4549843"/>
            <a:ext cx="3535986" cy="168873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4AD23F0D-4D96-4E73-8F95-A9D69D80E1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9841" y="-119106"/>
            <a:ext cx="1463167" cy="2694666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C2D881FA-469A-412E-BF84-F435A4ED63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8398" y="2345094"/>
            <a:ext cx="4523014" cy="4451088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163" y="485988"/>
            <a:ext cx="3529442" cy="176472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450" y="4328544"/>
            <a:ext cx="3529442" cy="17647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95119" y="1248653"/>
            <a:ext cx="9919052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7488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25780" y="497222"/>
            <a:ext cx="11256214" cy="617789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35C837E-3055-8E50-4C0C-71381A4835EE}"/>
              </a:ext>
            </a:extLst>
          </p:cNvPr>
          <p:cNvSpPr/>
          <p:nvPr/>
        </p:nvSpPr>
        <p:spPr>
          <a:xfrm>
            <a:off x="-2305857" y="3927569"/>
            <a:ext cx="13680376" cy="6050415"/>
          </a:xfrm>
          <a:custGeom>
            <a:avLst/>
            <a:gdLst>
              <a:gd name="connsiteX0" fmla="*/ 9376863 w 12192000"/>
              <a:gd name="connsiteY0" fmla="*/ 1462271 h 5753100"/>
              <a:gd name="connsiteX1" fmla="*/ 9373093 w 12192000"/>
              <a:gd name="connsiteY1" fmla="*/ 1499671 h 5753100"/>
              <a:gd name="connsiteX2" fmla="*/ 9385406 w 12192000"/>
              <a:gd name="connsiteY2" fmla="*/ 1493740 h 5753100"/>
              <a:gd name="connsiteX3" fmla="*/ 9428009 w 12192000"/>
              <a:gd name="connsiteY3" fmla="*/ 1478147 h 5753100"/>
              <a:gd name="connsiteX4" fmla="*/ 414342 w 12192000"/>
              <a:gd name="connsiteY4" fmla="*/ 0 h 5753100"/>
              <a:gd name="connsiteX5" fmla="*/ 1052516 w 12192000"/>
              <a:gd name="connsiteY5" fmla="*/ 638175 h 5753100"/>
              <a:gd name="connsiteX6" fmla="*/ 1049618 w 12192000"/>
              <a:gd name="connsiteY6" fmla="*/ 666928 h 5753100"/>
              <a:gd name="connsiteX7" fmla="*/ 1116687 w 12192000"/>
              <a:gd name="connsiteY7" fmla="*/ 646109 h 5753100"/>
              <a:gd name="connsiteX8" fmla="*/ 1195392 w 12192000"/>
              <a:gd name="connsiteY8" fmla="*/ 638175 h 5753100"/>
              <a:gd name="connsiteX9" fmla="*/ 1471535 w 12192000"/>
              <a:gd name="connsiteY9" fmla="*/ 752557 h 5753100"/>
              <a:gd name="connsiteX10" fmla="*/ 1516993 w 12192000"/>
              <a:gd name="connsiteY10" fmla="*/ 807654 h 5753100"/>
              <a:gd name="connsiteX11" fmla="*/ 1546368 w 12192000"/>
              <a:gd name="connsiteY11" fmla="*/ 753535 h 5753100"/>
              <a:gd name="connsiteX12" fmla="*/ 2533654 w 12192000"/>
              <a:gd name="connsiteY12" fmla="*/ 228600 h 5753100"/>
              <a:gd name="connsiteX13" fmla="*/ 3700090 w 12192000"/>
              <a:gd name="connsiteY13" fmla="*/ 1179272 h 5753100"/>
              <a:gd name="connsiteX14" fmla="*/ 3721203 w 12192000"/>
              <a:gd name="connsiteY14" fmla="*/ 1388700 h 5753100"/>
              <a:gd name="connsiteX15" fmla="*/ 3770421 w 12192000"/>
              <a:gd name="connsiteY15" fmla="*/ 1395271 h 5753100"/>
              <a:gd name="connsiteX16" fmla="*/ 3785548 w 12192000"/>
              <a:gd name="connsiteY16" fmla="*/ 1377801 h 5753100"/>
              <a:gd name="connsiteX17" fmla="*/ 4048127 w 12192000"/>
              <a:gd name="connsiteY17" fmla="*/ 1276350 h 5753100"/>
              <a:gd name="connsiteX18" fmla="*/ 4266474 w 12192000"/>
              <a:gd name="connsiteY18" fmla="*/ 1343045 h 5753100"/>
              <a:gd name="connsiteX19" fmla="*/ 4301481 w 12192000"/>
              <a:gd name="connsiteY19" fmla="*/ 1371928 h 5753100"/>
              <a:gd name="connsiteX20" fmla="*/ 4326469 w 12192000"/>
              <a:gd name="connsiteY20" fmla="*/ 1248165 h 5753100"/>
              <a:gd name="connsiteX21" fmla="*/ 4686303 w 12192000"/>
              <a:gd name="connsiteY21" fmla="*/ 1009650 h 5753100"/>
              <a:gd name="connsiteX22" fmla="*/ 4904651 w 12192000"/>
              <a:gd name="connsiteY22" fmla="*/ 1076345 h 5753100"/>
              <a:gd name="connsiteX23" fmla="*/ 4943944 w 12192000"/>
              <a:gd name="connsiteY23" fmla="*/ 1108767 h 5753100"/>
              <a:gd name="connsiteX24" fmla="*/ 4933952 w 12192000"/>
              <a:gd name="connsiteY24" fmla="*/ 1009650 h 5753100"/>
              <a:gd name="connsiteX25" fmla="*/ 5572127 w 12192000"/>
              <a:gd name="connsiteY25" fmla="*/ 371475 h 5753100"/>
              <a:gd name="connsiteX26" fmla="*/ 6160150 w 12192000"/>
              <a:gd name="connsiteY26" fmla="*/ 761243 h 5753100"/>
              <a:gd name="connsiteX27" fmla="*/ 6170212 w 12192000"/>
              <a:gd name="connsiteY27" fmla="*/ 793663 h 5753100"/>
              <a:gd name="connsiteX28" fmla="*/ 6284838 w 12192000"/>
              <a:gd name="connsiteY28" fmla="*/ 699089 h 5753100"/>
              <a:gd name="connsiteX29" fmla="*/ 6796088 w 12192000"/>
              <a:gd name="connsiteY29" fmla="*/ 542924 h 5753100"/>
              <a:gd name="connsiteX30" fmla="*/ 7691912 w 12192000"/>
              <a:gd name="connsiteY30" fmla="*/ 1273041 h 5753100"/>
              <a:gd name="connsiteX31" fmla="*/ 7696549 w 12192000"/>
              <a:gd name="connsiteY31" fmla="*/ 1319031 h 5753100"/>
              <a:gd name="connsiteX32" fmla="*/ 7753739 w 12192000"/>
              <a:gd name="connsiteY32" fmla="*/ 1287989 h 5753100"/>
              <a:gd name="connsiteX33" fmla="*/ 7905749 w 12192000"/>
              <a:gd name="connsiteY33" fmla="*/ 1257300 h 5753100"/>
              <a:gd name="connsiteX34" fmla="*/ 8057760 w 12192000"/>
              <a:gd name="connsiteY34" fmla="*/ 1287989 h 5753100"/>
              <a:gd name="connsiteX35" fmla="*/ 8116690 w 12192000"/>
              <a:gd name="connsiteY35" fmla="*/ 1319975 h 5753100"/>
              <a:gd name="connsiteX36" fmla="*/ 8151164 w 12192000"/>
              <a:gd name="connsiteY36" fmla="*/ 1208917 h 5753100"/>
              <a:gd name="connsiteX37" fmla="*/ 8739187 w 12192000"/>
              <a:gd name="connsiteY37" fmla="*/ 819149 h 5753100"/>
              <a:gd name="connsiteX38" fmla="*/ 8867802 w 12192000"/>
              <a:gd name="connsiteY38" fmla="*/ 832114 h 5753100"/>
              <a:gd name="connsiteX39" fmla="*/ 8963522 w 12192000"/>
              <a:gd name="connsiteY39" fmla="*/ 861828 h 5753100"/>
              <a:gd name="connsiteX40" fmla="*/ 8975988 w 12192000"/>
              <a:gd name="connsiteY40" fmla="*/ 738160 h 5753100"/>
              <a:gd name="connsiteX41" fmla="*/ 9601198 w 12192000"/>
              <a:gd name="connsiteY41" fmla="*/ 228600 h 5753100"/>
              <a:gd name="connsiteX42" fmla="*/ 10030293 w 12192000"/>
              <a:gd name="connsiteY42" fmla="*/ 394387 h 5753100"/>
              <a:gd name="connsiteX43" fmla="*/ 10091844 w 12192000"/>
              <a:gd name="connsiteY43" fmla="*/ 458948 h 5753100"/>
              <a:gd name="connsiteX44" fmla="*/ 10113318 w 12192000"/>
              <a:gd name="connsiteY44" fmla="*/ 389769 h 5753100"/>
              <a:gd name="connsiteX45" fmla="*/ 10701342 w 12192000"/>
              <a:gd name="connsiteY45" fmla="*/ 0 h 5753100"/>
              <a:gd name="connsiteX46" fmla="*/ 11339516 w 12192000"/>
              <a:gd name="connsiteY46" fmla="*/ 638175 h 5753100"/>
              <a:gd name="connsiteX47" fmla="*/ 11336618 w 12192000"/>
              <a:gd name="connsiteY47" fmla="*/ 666928 h 5753100"/>
              <a:gd name="connsiteX48" fmla="*/ 11403687 w 12192000"/>
              <a:gd name="connsiteY48" fmla="*/ 646109 h 5753100"/>
              <a:gd name="connsiteX49" fmla="*/ 11482391 w 12192000"/>
              <a:gd name="connsiteY49" fmla="*/ 638175 h 5753100"/>
              <a:gd name="connsiteX50" fmla="*/ 11758534 w 12192000"/>
              <a:gd name="connsiteY50" fmla="*/ 752557 h 5753100"/>
              <a:gd name="connsiteX51" fmla="*/ 11803993 w 12192000"/>
              <a:gd name="connsiteY51" fmla="*/ 807654 h 5753100"/>
              <a:gd name="connsiteX52" fmla="*/ 11833368 w 12192000"/>
              <a:gd name="connsiteY52" fmla="*/ 753535 h 5753100"/>
              <a:gd name="connsiteX53" fmla="*/ 12131415 w 12192000"/>
              <a:gd name="connsiteY53" fmla="*/ 448264 h 5753100"/>
              <a:gd name="connsiteX54" fmla="*/ 12192000 w 12192000"/>
              <a:gd name="connsiteY54" fmla="*/ 410454 h 5753100"/>
              <a:gd name="connsiteX55" fmla="*/ 12192000 w 12192000"/>
              <a:gd name="connsiteY55" fmla="*/ 5753100 h 5753100"/>
              <a:gd name="connsiteX56" fmla="*/ 0 w 12192000"/>
              <a:gd name="connsiteY56" fmla="*/ 5753100 h 5753100"/>
              <a:gd name="connsiteX57" fmla="*/ 0 w 12192000"/>
              <a:gd name="connsiteY57" fmla="*/ 156459 h 5753100"/>
              <a:gd name="connsiteX58" fmla="*/ 57533 w 12192000"/>
              <a:gd name="connsiteY58" fmla="*/ 108990 h 5753100"/>
              <a:gd name="connsiteX59" fmla="*/ 414342 w 12192000"/>
              <a:gd name="connsiteY59" fmla="*/ 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192000" h="5753100">
                <a:moveTo>
                  <a:pt x="9376863" y="1462271"/>
                </a:moveTo>
                <a:lnTo>
                  <a:pt x="9373093" y="1499671"/>
                </a:lnTo>
                <a:lnTo>
                  <a:pt x="9385406" y="1493740"/>
                </a:lnTo>
                <a:lnTo>
                  <a:pt x="9428009" y="1478147"/>
                </a:lnTo>
                <a:close/>
                <a:moveTo>
                  <a:pt x="414342" y="0"/>
                </a:moveTo>
                <a:cubicBezTo>
                  <a:pt x="766795" y="0"/>
                  <a:pt x="1052516" y="285721"/>
                  <a:pt x="1052516" y="638175"/>
                </a:cubicBezTo>
                <a:lnTo>
                  <a:pt x="1049618" y="666928"/>
                </a:lnTo>
                <a:lnTo>
                  <a:pt x="1116687" y="646109"/>
                </a:lnTo>
                <a:cubicBezTo>
                  <a:pt x="1142109" y="640907"/>
                  <a:pt x="1168431" y="638175"/>
                  <a:pt x="1195392" y="638175"/>
                </a:cubicBezTo>
                <a:cubicBezTo>
                  <a:pt x="1303232" y="638175"/>
                  <a:pt x="1400863" y="681886"/>
                  <a:pt x="1471535" y="752557"/>
                </a:cubicBezTo>
                <a:lnTo>
                  <a:pt x="1516993" y="807654"/>
                </a:lnTo>
                <a:lnTo>
                  <a:pt x="1546368" y="753535"/>
                </a:lnTo>
                <a:cubicBezTo>
                  <a:pt x="1760333" y="436827"/>
                  <a:pt x="2122677" y="228600"/>
                  <a:pt x="2533654" y="228600"/>
                </a:cubicBezTo>
                <a:cubicBezTo>
                  <a:pt x="3109023" y="228600"/>
                  <a:pt x="3589069" y="636725"/>
                  <a:pt x="3700090" y="1179272"/>
                </a:cubicBezTo>
                <a:lnTo>
                  <a:pt x="3721203" y="1388700"/>
                </a:lnTo>
                <a:lnTo>
                  <a:pt x="3770421" y="1395271"/>
                </a:lnTo>
                <a:lnTo>
                  <a:pt x="3785548" y="1377801"/>
                </a:lnTo>
                <a:cubicBezTo>
                  <a:pt x="3854899" y="1314768"/>
                  <a:pt x="3947026" y="1276350"/>
                  <a:pt x="4048127" y="1276350"/>
                </a:cubicBezTo>
                <a:cubicBezTo>
                  <a:pt x="4129006" y="1276350"/>
                  <a:pt x="4204147" y="1300937"/>
                  <a:pt x="4266474" y="1343045"/>
                </a:cubicBezTo>
                <a:lnTo>
                  <a:pt x="4301481" y="1371928"/>
                </a:lnTo>
                <a:lnTo>
                  <a:pt x="4326469" y="1248165"/>
                </a:lnTo>
                <a:cubicBezTo>
                  <a:pt x="4385752" y="1108000"/>
                  <a:pt x="4524544" y="1009650"/>
                  <a:pt x="4686303" y="1009650"/>
                </a:cubicBezTo>
                <a:cubicBezTo>
                  <a:pt x="4767183" y="1009650"/>
                  <a:pt x="4842321" y="1034237"/>
                  <a:pt x="4904651" y="1076345"/>
                </a:cubicBezTo>
                <a:lnTo>
                  <a:pt x="4943944" y="1108767"/>
                </a:lnTo>
                <a:lnTo>
                  <a:pt x="4933952" y="1009650"/>
                </a:lnTo>
                <a:cubicBezTo>
                  <a:pt x="4933952" y="657196"/>
                  <a:pt x="5219673" y="371475"/>
                  <a:pt x="5572127" y="371475"/>
                </a:cubicBezTo>
                <a:cubicBezTo>
                  <a:pt x="5836466" y="371475"/>
                  <a:pt x="6063269" y="532193"/>
                  <a:pt x="6160150" y="761243"/>
                </a:cubicBezTo>
                <a:lnTo>
                  <a:pt x="6170212" y="793663"/>
                </a:lnTo>
                <a:lnTo>
                  <a:pt x="6284838" y="699089"/>
                </a:lnTo>
                <a:cubicBezTo>
                  <a:pt x="6430777" y="600494"/>
                  <a:pt x="6606710" y="542924"/>
                  <a:pt x="6796088" y="542924"/>
                </a:cubicBezTo>
                <a:cubicBezTo>
                  <a:pt x="7237973" y="542924"/>
                  <a:pt x="7606648" y="856364"/>
                  <a:pt x="7691912" y="1273041"/>
                </a:cubicBezTo>
                <a:lnTo>
                  <a:pt x="7696549" y="1319031"/>
                </a:lnTo>
                <a:lnTo>
                  <a:pt x="7753739" y="1287989"/>
                </a:lnTo>
                <a:cubicBezTo>
                  <a:pt x="7800461" y="1268228"/>
                  <a:pt x="7851828" y="1257300"/>
                  <a:pt x="7905749" y="1257300"/>
                </a:cubicBezTo>
                <a:cubicBezTo>
                  <a:pt x="7959670" y="1257300"/>
                  <a:pt x="8011037" y="1268228"/>
                  <a:pt x="8057760" y="1287989"/>
                </a:cubicBezTo>
                <a:lnTo>
                  <a:pt x="8116690" y="1319975"/>
                </a:lnTo>
                <a:lnTo>
                  <a:pt x="8151164" y="1208917"/>
                </a:lnTo>
                <a:cubicBezTo>
                  <a:pt x="8248043" y="979867"/>
                  <a:pt x="8474846" y="819149"/>
                  <a:pt x="8739187" y="819149"/>
                </a:cubicBezTo>
                <a:cubicBezTo>
                  <a:pt x="8783244" y="819149"/>
                  <a:pt x="8826259" y="823613"/>
                  <a:pt x="8867802" y="832114"/>
                </a:cubicBezTo>
                <a:lnTo>
                  <a:pt x="8963522" y="861828"/>
                </a:lnTo>
                <a:lnTo>
                  <a:pt x="8975988" y="738160"/>
                </a:lnTo>
                <a:cubicBezTo>
                  <a:pt x="9035496" y="447355"/>
                  <a:pt x="9292802" y="228600"/>
                  <a:pt x="9601198" y="228600"/>
                </a:cubicBezTo>
                <a:cubicBezTo>
                  <a:pt x="9766412" y="228600"/>
                  <a:pt x="9916961" y="291381"/>
                  <a:pt x="10030293" y="394387"/>
                </a:cubicBezTo>
                <a:lnTo>
                  <a:pt x="10091844" y="458948"/>
                </a:lnTo>
                <a:lnTo>
                  <a:pt x="10113318" y="389769"/>
                </a:lnTo>
                <a:cubicBezTo>
                  <a:pt x="10210199" y="160718"/>
                  <a:pt x="10437002" y="0"/>
                  <a:pt x="10701342" y="0"/>
                </a:cubicBezTo>
                <a:cubicBezTo>
                  <a:pt x="11053795" y="0"/>
                  <a:pt x="11339516" y="285721"/>
                  <a:pt x="11339516" y="638175"/>
                </a:cubicBezTo>
                <a:lnTo>
                  <a:pt x="11336618" y="666928"/>
                </a:lnTo>
                <a:lnTo>
                  <a:pt x="11403687" y="646109"/>
                </a:lnTo>
                <a:cubicBezTo>
                  <a:pt x="11429109" y="640907"/>
                  <a:pt x="11455431" y="638175"/>
                  <a:pt x="11482391" y="638175"/>
                </a:cubicBezTo>
                <a:cubicBezTo>
                  <a:pt x="11590232" y="638175"/>
                  <a:pt x="11687863" y="681886"/>
                  <a:pt x="11758534" y="752557"/>
                </a:cubicBezTo>
                <a:lnTo>
                  <a:pt x="11803993" y="807654"/>
                </a:lnTo>
                <a:lnTo>
                  <a:pt x="11833368" y="753535"/>
                </a:lnTo>
                <a:cubicBezTo>
                  <a:pt x="11913605" y="634770"/>
                  <a:pt x="12014707" y="531259"/>
                  <a:pt x="12131415" y="448264"/>
                </a:cubicBezTo>
                <a:lnTo>
                  <a:pt x="12192000" y="410454"/>
                </a:lnTo>
                <a:lnTo>
                  <a:pt x="12192000" y="5753100"/>
                </a:lnTo>
                <a:lnTo>
                  <a:pt x="0" y="5753100"/>
                </a:lnTo>
                <a:lnTo>
                  <a:pt x="0" y="156459"/>
                </a:lnTo>
                <a:lnTo>
                  <a:pt x="57533" y="108990"/>
                </a:lnTo>
                <a:cubicBezTo>
                  <a:pt x="159386" y="40180"/>
                  <a:pt x="282172" y="0"/>
                  <a:pt x="414342" y="0"/>
                </a:cubicBezTo>
                <a:close/>
              </a:path>
            </a:pathLst>
          </a:cu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0099680" y="4322041"/>
            <a:ext cx="2549677" cy="26307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DDB922-33F1-518C-22DC-8FE301946D6C}"/>
              </a:ext>
            </a:extLst>
          </p:cNvPr>
          <p:cNvSpPr txBox="1"/>
          <p:nvPr/>
        </p:nvSpPr>
        <p:spPr>
          <a:xfrm>
            <a:off x="-2892747" y="670334"/>
            <a:ext cx="17141853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b="1" dirty="0">
                <a:ln>
                  <a:solidFill>
                    <a:srgbClr val="002060"/>
                  </a:solidFill>
                </a:ln>
                <a:gradFill>
                  <a:gsLst>
                    <a:gs pos="100000">
                      <a:schemeClr val="accent1">
                        <a:lumMod val="5000"/>
                        <a:lumOff val="95000"/>
                      </a:schemeClr>
                    </a:gs>
                    <a:gs pos="34000">
                      <a:srgbClr val="E65C87"/>
                    </a:gs>
                    <a:gs pos="71000">
                      <a:srgbClr val="FCC7AA"/>
                    </a:gs>
                    <a:gs pos="0">
                      <a:srgbClr val="F0305E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IcielPony" panose="02000000000000000000" pitchFamily="2" charset="0"/>
                <a:cs typeface="#9Slide05 Bodega Script" pitchFamily="2" charset="0"/>
              </a:rPr>
              <a:t>GIÁO ÁN ĐIỆN TỬ LỚP 4</a:t>
            </a:r>
            <a:endParaRPr lang="id-ID" sz="5333" b="1" dirty="0">
              <a:ln>
                <a:solidFill>
                  <a:srgbClr val="002060"/>
                </a:solidFill>
              </a:ln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34000">
                    <a:srgbClr val="E65C87"/>
                  </a:gs>
                  <a:gs pos="71000">
                    <a:srgbClr val="FCC7AA"/>
                  </a:gs>
                  <a:gs pos="0">
                    <a:srgbClr val="F0305E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IcielPony" panose="02000000000000000000" pitchFamily="2" charset="0"/>
              <a:cs typeface="#9Slide05 Bodega Script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56D0AD-0626-9CD3-3C65-B149D1487C2E}"/>
              </a:ext>
            </a:extLst>
          </p:cNvPr>
          <p:cNvSpPr txBox="1"/>
          <p:nvPr/>
        </p:nvSpPr>
        <p:spPr>
          <a:xfrm>
            <a:off x="410007" y="1529096"/>
            <a:ext cx="11371987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>
                <a:ln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24000">
                      <a:srgbClr val="124282"/>
                    </a:gs>
                    <a:gs pos="100000">
                      <a:schemeClr val="accent1">
                        <a:lumMod val="5000"/>
                        <a:lumOff val="95000"/>
                      </a:schemeClr>
                    </a:gs>
                    <a:gs pos="51000">
                      <a:schemeClr val="accent5">
                        <a:lumMod val="75000"/>
                      </a:schemeClr>
                    </a:gs>
                    <a:gs pos="74000">
                      <a:srgbClr val="00B0F0"/>
                    </a:gs>
                    <a:gs pos="0">
                      <a:srgbClr val="002060"/>
                    </a:gs>
                  </a:gsLst>
                  <a:lin ang="5400000" scaled="1"/>
                </a:gradFill>
                <a:latin typeface="#9Slide07 IcielBC Cubano Normal" panose="00000500000000000000" pitchFamily="2" charset="0"/>
                <a:cs typeface="#9Slide05 Bodega Script" pitchFamily="2" charset="0"/>
              </a:rPr>
              <a:t>GIÁO ÁN ĐIỆN TỬ LỚP 2 </a:t>
            </a:r>
            <a:r>
              <a:rPr lang="en-US" sz="5333">
                <a:ln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24000">
                      <a:srgbClr val="124282"/>
                    </a:gs>
                    <a:gs pos="100000">
                      <a:schemeClr val="accent1">
                        <a:lumMod val="5000"/>
                        <a:lumOff val="95000"/>
                      </a:schemeClr>
                    </a:gs>
                    <a:gs pos="51000">
                      <a:schemeClr val="accent5">
                        <a:lumMod val="75000"/>
                      </a:schemeClr>
                    </a:gs>
                    <a:gs pos="74000">
                      <a:srgbClr val="00B0F0"/>
                    </a:gs>
                    <a:gs pos="0">
                      <a:srgbClr val="002060"/>
                    </a:gs>
                  </a:gsLst>
                  <a:lin ang="5400000" scaled="1"/>
                </a:gradFill>
                <a:latin typeface="#9Slide07 IcielPony" panose="02000000000000000000" pitchFamily="2" charset="0"/>
                <a:cs typeface="#9Slide05 Bodega Script" pitchFamily="2" charset="0"/>
              </a:rPr>
              <a:t>&amp;</a:t>
            </a:r>
            <a:r>
              <a:rPr lang="en-US" sz="5333">
                <a:ln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24000">
                      <a:srgbClr val="124282"/>
                    </a:gs>
                    <a:gs pos="100000">
                      <a:schemeClr val="accent1">
                        <a:lumMod val="5000"/>
                        <a:lumOff val="95000"/>
                      </a:schemeClr>
                    </a:gs>
                    <a:gs pos="51000">
                      <a:schemeClr val="accent5">
                        <a:lumMod val="75000"/>
                      </a:schemeClr>
                    </a:gs>
                    <a:gs pos="74000">
                      <a:srgbClr val="00B0F0"/>
                    </a:gs>
                    <a:gs pos="0">
                      <a:srgbClr val="002060"/>
                    </a:gs>
                  </a:gsLst>
                  <a:lin ang="5400000" scaled="1"/>
                </a:gradFill>
                <a:latin typeface="#9Slide07 IcielBC Cubano Normal" panose="00000500000000000000" pitchFamily="2" charset="0"/>
                <a:cs typeface="#9Slide05 Bodega Script" pitchFamily="2" charset="0"/>
              </a:rPr>
              <a:t> LỚP 3</a:t>
            </a:r>
          </a:p>
          <a:p>
            <a:pPr algn="ctr"/>
            <a:r>
              <a:rPr lang="en-US" sz="5333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0305E"/>
                </a:solidFill>
                <a:latin typeface="SVN-Poky's" panose="020B0606040200020203" pitchFamily="34" charset="0"/>
                <a:cs typeface="#9Slide05 Bodega Script" pitchFamily="2" charset="0"/>
              </a:rPr>
              <a:t>B</a:t>
            </a:r>
            <a:r>
              <a:rPr lang="en-US" sz="5333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SVN-Poky's" panose="020B0606040200020203" pitchFamily="34" charset="0"/>
                <a:cs typeface="#9Slide05 Bodega Script" pitchFamily="2" charset="0"/>
              </a:rPr>
              <a:t>ộ</a:t>
            </a:r>
            <a:r>
              <a:rPr lang="en-US" sz="5333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0305E"/>
                </a:solidFill>
                <a:latin typeface="SVN-Poky's" panose="020B0606040200020203" pitchFamily="34" charset="0"/>
                <a:cs typeface="#9Slide05 Bodega Script" pitchFamily="2" charset="0"/>
              </a:rPr>
              <a:t> </a:t>
            </a:r>
            <a:r>
              <a:rPr lang="en-US" sz="5333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2E9733"/>
                </a:solidFill>
                <a:latin typeface="SVN-Poky's" panose="020B0606040200020203" pitchFamily="34" charset="0"/>
                <a:cs typeface="#9Slide05 Bodega Script" pitchFamily="2" charset="0"/>
              </a:rPr>
              <a:t>K</a:t>
            </a:r>
            <a:r>
              <a:rPr lang="en-US" sz="5333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EE9CAA"/>
                </a:solidFill>
                <a:latin typeface="SVN-Poky's" panose="020B0606040200020203" pitchFamily="34" charset="0"/>
                <a:cs typeface="#9Slide05 Bodega Script" pitchFamily="2" charset="0"/>
              </a:rPr>
              <a:t>ế</a:t>
            </a:r>
            <a:r>
              <a:rPr lang="en-US" sz="5333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/>
                </a:solidFill>
                <a:latin typeface="SVN-Poky's" panose="020B0606040200020203" pitchFamily="34" charset="0"/>
                <a:cs typeface="#9Slide05 Bodega Script" pitchFamily="2" charset="0"/>
              </a:rPr>
              <a:t>t</a:t>
            </a:r>
            <a:r>
              <a:rPr lang="en-US" sz="5333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0305E"/>
                </a:solidFill>
                <a:latin typeface="SVN-Poky's" panose="020B0606040200020203" pitchFamily="34" charset="0"/>
                <a:cs typeface="#9Slide05 Bodega Script" pitchFamily="2" charset="0"/>
              </a:rPr>
              <a:t> </a:t>
            </a:r>
            <a:r>
              <a:rPr lang="en-US" sz="5333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/>
                </a:solidFill>
                <a:latin typeface="SVN-Poky's" panose="020B0606040200020203" pitchFamily="34" charset="0"/>
                <a:cs typeface="#9Slide05 Bodega Script" pitchFamily="2" charset="0"/>
              </a:rPr>
              <a:t>n</a:t>
            </a:r>
            <a:r>
              <a:rPr lang="en-US" sz="5333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SVN-Poky's" panose="020B0606040200020203" pitchFamily="34" charset="0"/>
                <a:cs typeface="#9Slide05 Bodega Script" pitchFamily="2" charset="0"/>
              </a:rPr>
              <a:t>ố</a:t>
            </a:r>
            <a:r>
              <a:rPr lang="en-US" sz="5333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SVN-Poky's" panose="020B0606040200020203" pitchFamily="34" charset="0"/>
                <a:cs typeface="#9Slide05 Bodega Script" pitchFamily="2" charset="0"/>
              </a:rPr>
              <a:t>i</a:t>
            </a:r>
            <a:r>
              <a:rPr lang="en-US" sz="5333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0305E"/>
                </a:solidFill>
                <a:latin typeface="SVN-Poky's" panose="020B0606040200020203" pitchFamily="34" charset="0"/>
                <a:cs typeface="#9Slide05 Bodega Script" pitchFamily="2" charset="0"/>
              </a:rPr>
              <a:t> </a:t>
            </a:r>
            <a:r>
              <a:rPr lang="en-US" sz="5333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BC3259"/>
                </a:solidFill>
                <a:latin typeface="SVN-Poky's" panose="020B0606040200020203" pitchFamily="34" charset="0"/>
                <a:cs typeface="#9Slide05 Bodega Script" pitchFamily="2" charset="0"/>
              </a:rPr>
              <a:t>t</a:t>
            </a:r>
            <a:r>
              <a:rPr lang="en-US" sz="5333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SVN-Poky's" panose="020B0606040200020203" pitchFamily="34" charset="0"/>
                <a:cs typeface="#9Slide05 Bodega Script" pitchFamily="2" charset="0"/>
              </a:rPr>
              <a:t>r</a:t>
            </a:r>
            <a:r>
              <a:rPr lang="en-US" sz="5333">
                <a:ln>
                  <a:solidFill>
                    <a:schemeClr val="tx2">
                      <a:lumMod val="50000"/>
                    </a:schemeClr>
                  </a:solidFill>
                </a:ln>
                <a:latin typeface="SVN-Poky's" panose="020B0606040200020203" pitchFamily="34" charset="0"/>
                <a:cs typeface="#9Slide05 Bodega Script" pitchFamily="2" charset="0"/>
              </a:rPr>
              <a:t>i</a:t>
            </a:r>
            <a:r>
              <a:rPr lang="en-US" sz="5333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0305E"/>
                </a:solidFill>
                <a:latin typeface="SVN-Poky's" panose="020B0606040200020203" pitchFamily="34" charset="0"/>
                <a:cs typeface="#9Slide05 Bodega Script" pitchFamily="2" charset="0"/>
              </a:rPr>
              <a:t> </a:t>
            </a:r>
            <a:r>
              <a:rPr lang="en-US" sz="5333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SVN-Poky's" panose="020B0606040200020203" pitchFamily="34" charset="0"/>
                <a:cs typeface="#9Slide05 Bodega Script" pitchFamily="2" charset="0"/>
              </a:rPr>
              <a:t>t</a:t>
            </a:r>
            <a:r>
              <a:rPr lang="en-US" sz="5333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E65C87"/>
                </a:solidFill>
                <a:latin typeface="SVN-Poky's" panose="020B0606040200020203" pitchFamily="34" charset="0"/>
                <a:cs typeface="#9Slide05 Bodega Script" pitchFamily="2" charset="0"/>
              </a:rPr>
              <a:t>h</a:t>
            </a:r>
            <a:r>
              <a:rPr lang="en-US" sz="5333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SVN-Poky's" panose="020B0606040200020203" pitchFamily="34" charset="0"/>
                <a:cs typeface="#9Slide05 Bodega Script" pitchFamily="2" charset="0"/>
              </a:rPr>
              <a:t>ứ</a:t>
            </a:r>
            <a:r>
              <a:rPr lang="en-US" sz="5333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Poky's" panose="020B0606040200020203" pitchFamily="34" charset="0"/>
                <a:cs typeface="#9Slide05 Bodega Script" pitchFamily="2" charset="0"/>
              </a:rPr>
              <a:t>c</a:t>
            </a:r>
            <a:endParaRPr lang="id-ID" sz="5333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2">
                  <a:lumMod val="40000"/>
                  <a:lumOff val="60000"/>
                </a:schemeClr>
              </a:solidFill>
              <a:latin typeface="SVN-Poky's" panose="020B0606040200020203" pitchFamily="34" charset="0"/>
              <a:cs typeface="#9Slide05 Bodega Script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49B2F85-1F36-8233-A1FC-540CBAA07DFC}"/>
              </a:ext>
            </a:extLst>
          </p:cNvPr>
          <p:cNvSpPr txBox="1">
            <a:spLocks/>
          </p:cNvSpPr>
          <p:nvPr/>
        </p:nvSpPr>
        <p:spPr>
          <a:xfrm>
            <a:off x="-777379" y="3044205"/>
            <a:ext cx="12969380" cy="160043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lnSpc>
                <a:spcPct val="100000"/>
              </a:lnSpc>
              <a:defRPr/>
            </a:pPr>
            <a:r>
              <a:rPr lang="en-US" sz="4667" b="1" dirty="0">
                <a:solidFill>
                  <a:schemeClr val="accent6">
                    <a:lumMod val="50000"/>
                  </a:schemeClr>
                </a:solidFill>
                <a:latin typeface="SVN-Dancing Script" panose="02040603050506020204" pitchFamily="18" charset="0"/>
              </a:rPr>
              <a:t> </a:t>
            </a:r>
            <a:r>
              <a:rPr lang="en-US" sz="4667" b="1" dirty="0" err="1">
                <a:solidFill>
                  <a:srgbClr val="00B0F0"/>
                </a:solidFill>
                <a:latin typeface="SVN-Dancing Script" panose="02040603050506020204" pitchFamily="18" charset="0"/>
                <a:cs typeface="#9Slide05 Bodega Script" pitchFamily="2" charset="0"/>
              </a:rPr>
              <a:t>Soạn</a:t>
            </a:r>
            <a:r>
              <a:rPr lang="en-US" sz="4667" b="1" dirty="0">
                <a:solidFill>
                  <a:srgbClr val="00B0F0"/>
                </a:solidFill>
                <a:latin typeface="SVN-Dancing Script" panose="02040603050506020204" pitchFamily="18" charset="0"/>
                <a:cs typeface="#9Slide05 Bodega Script" pitchFamily="2" charset="0"/>
              </a:rPr>
              <a:t> </a:t>
            </a:r>
            <a:r>
              <a:rPr lang="en-US" sz="4667" b="1" dirty="0" err="1">
                <a:solidFill>
                  <a:srgbClr val="00B0F0"/>
                </a:solidFill>
                <a:latin typeface="SVN-Dancing Script" panose="02040603050506020204" pitchFamily="18" charset="0"/>
                <a:cs typeface="#9Slide05 Bodega Script" pitchFamily="2" charset="0"/>
              </a:rPr>
              <a:t>bài</a:t>
            </a:r>
            <a:r>
              <a:rPr lang="en-US" sz="4667" b="1" dirty="0">
                <a:solidFill>
                  <a:srgbClr val="00B0F0"/>
                </a:solidFill>
                <a:latin typeface="SVN-Dancing Script" panose="02040603050506020204" pitchFamily="18" charset="0"/>
                <a:cs typeface="#9Slide05 Bodega Script" pitchFamily="2" charset="0"/>
              </a:rPr>
              <a:t> </a:t>
            </a:r>
            <a:r>
              <a:rPr lang="en-US" sz="4667" b="1" dirty="0" err="1">
                <a:solidFill>
                  <a:srgbClr val="00B0F0"/>
                </a:solidFill>
                <a:latin typeface="SVN-Dancing Script" panose="02040603050506020204" pitchFamily="18" charset="0"/>
                <a:cs typeface="#9Slide05 Bodega Script" pitchFamily="2" charset="0"/>
              </a:rPr>
              <a:t>giảng</a:t>
            </a:r>
            <a:r>
              <a:rPr lang="en-US" sz="4667" b="1" dirty="0">
                <a:solidFill>
                  <a:srgbClr val="00B0F0"/>
                </a:solidFill>
                <a:latin typeface="SVN-Dancing Script" panose="02040603050506020204" pitchFamily="18" charset="0"/>
                <a:cs typeface="#9Slide05 Bodega Script" pitchFamily="2" charset="0"/>
              </a:rPr>
              <a:t> </a:t>
            </a:r>
            <a:r>
              <a:rPr lang="en-US" sz="4667" b="1" dirty="0" err="1">
                <a:solidFill>
                  <a:srgbClr val="00B0F0"/>
                </a:solidFill>
                <a:latin typeface="SVN-Dancing Script" panose="02040603050506020204" pitchFamily="18" charset="0"/>
                <a:cs typeface="#9Slide05 Bodega Script" pitchFamily="2" charset="0"/>
              </a:rPr>
              <a:t>yêu</a:t>
            </a:r>
            <a:r>
              <a:rPr lang="en-US" sz="4667" b="1" dirty="0">
                <a:solidFill>
                  <a:srgbClr val="00B0F0"/>
                </a:solidFill>
                <a:latin typeface="SVN-Dancing Script" panose="02040603050506020204" pitchFamily="18" charset="0"/>
                <a:cs typeface="#9Slide05 Bodega Script" pitchFamily="2" charset="0"/>
              </a:rPr>
              <a:t> </a:t>
            </a:r>
            <a:r>
              <a:rPr lang="en-US" sz="4667" b="1" dirty="0" err="1">
                <a:solidFill>
                  <a:srgbClr val="00B0F0"/>
                </a:solidFill>
                <a:latin typeface="SVN-Dancing Script" panose="02040603050506020204" pitchFamily="18" charset="0"/>
                <a:cs typeface="#9Slide05 Bodega Script" pitchFamily="2" charset="0"/>
              </a:rPr>
              <a:t>cầu</a:t>
            </a:r>
            <a:r>
              <a:rPr lang="en-US" sz="4667" b="1" dirty="0">
                <a:solidFill>
                  <a:srgbClr val="00B0F0"/>
                </a:solidFill>
                <a:latin typeface="SVN-Dancing Script" panose="02040603050506020204" pitchFamily="18" charset="0"/>
                <a:cs typeface="#9Slide05 Bodega Script" pitchFamily="2" charset="0"/>
              </a:rPr>
              <a:t> </a:t>
            </a:r>
            <a:r>
              <a:rPr lang="en-US" sz="4667" b="1" dirty="0" err="1">
                <a:solidFill>
                  <a:srgbClr val="00B0F0"/>
                </a:solidFill>
                <a:latin typeface="SVN-Dancing Script" panose="02040603050506020204" pitchFamily="18" charset="0"/>
                <a:cs typeface="#9Slide05 Bodega Script" pitchFamily="2" charset="0"/>
              </a:rPr>
              <a:t>các</a:t>
            </a:r>
            <a:r>
              <a:rPr lang="en-US" sz="4667" b="1" dirty="0">
                <a:solidFill>
                  <a:srgbClr val="00B0F0"/>
                </a:solidFill>
                <a:latin typeface="SVN-Dancing Script" panose="02040603050506020204" pitchFamily="18" charset="0"/>
                <a:cs typeface="#9Slide05 Bodega Script" pitchFamily="2" charset="0"/>
              </a:rPr>
              <a:t> </a:t>
            </a:r>
            <a:r>
              <a:rPr lang="en-US" sz="4667" b="1" dirty="0" err="1">
                <a:solidFill>
                  <a:srgbClr val="00B0F0"/>
                </a:solidFill>
                <a:latin typeface="SVN-Dancing Script" panose="02040603050506020204" pitchFamily="18" charset="0"/>
                <a:cs typeface="#9Slide05 Bodega Script" pitchFamily="2" charset="0"/>
              </a:rPr>
              <a:t>khối</a:t>
            </a:r>
            <a:r>
              <a:rPr lang="en-US" sz="4667" b="1" dirty="0">
                <a:solidFill>
                  <a:srgbClr val="00B0F0"/>
                </a:solidFill>
                <a:latin typeface="SVN-Dancing Script" panose="02040603050506020204" pitchFamily="18" charset="0"/>
                <a:cs typeface="#9Slide05 Bodega Script" pitchFamily="2" charset="0"/>
              </a:rPr>
              <a:t> </a:t>
            </a:r>
            <a:r>
              <a:rPr lang="en-US" sz="4667" b="1" dirty="0" err="1">
                <a:solidFill>
                  <a:srgbClr val="00B0F0"/>
                </a:solidFill>
                <a:latin typeface="SVN-Dancing Script" panose="02040603050506020204" pitchFamily="18" charset="0"/>
                <a:cs typeface="#9Slide05 Bodega Script" pitchFamily="2" charset="0"/>
              </a:rPr>
              <a:t>lớp</a:t>
            </a:r>
            <a:endParaRPr lang="en-US" sz="4667" b="1" dirty="0">
              <a:solidFill>
                <a:srgbClr val="00B0F0"/>
              </a:solidFill>
              <a:latin typeface="SVN-Dancing Script" panose="02040603050506020204" pitchFamily="18" charset="0"/>
              <a:cs typeface="#9Slide05 Bodega Script" pitchFamily="2" charset="0"/>
            </a:endParaRPr>
          </a:p>
          <a:p>
            <a:pPr defTabSz="1219170">
              <a:lnSpc>
                <a:spcPct val="100000"/>
              </a:lnSpc>
              <a:defRPr/>
            </a:pPr>
            <a:r>
              <a:rPr lang="en-US" sz="4667" b="1" dirty="0" err="1">
                <a:solidFill>
                  <a:srgbClr val="BC3259"/>
                </a:solidFill>
                <a:latin typeface="SVN-Dancing Script" panose="02040603050506020204" pitchFamily="18" charset="0"/>
              </a:rPr>
              <a:t>Thiết</a:t>
            </a:r>
            <a:r>
              <a:rPr lang="en-US" sz="4667" b="1" dirty="0">
                <a:solidFill>
                  <a:srgbClr val="BC3259"/>
                </a:solidFill>
                <a:latin typeface="SVN-Dancing Script" panose="02040603050506020204" pitchFamily="18" charset="0"/>
              </a:rPr>
              <a:t> </a:t>
            </a:r>
            <a:r>
              <a:rPr lang="en-US" sz="4667" b="1" dirty="0" err="1">
                <a:solidFill>
                  <a:srgbClr val="BC3259"/>
                </a:solidFill>
                <a:latin typeface="SVN-Dancing Script" panose="02040603050506020204" pitchFamily="18" charset="0"/>
              </a:rPr>
              <a:t>kế</a:t>
            </a:r>
            <a:r>
              <a:rPr lang="en-US" sz="4667" b="1" dirty="0">
                <a:solidFill>
                  <a:srgbClr val="BC3259"/>
                </a:solidFill>
                <a:latin typeface="SVN-Dancing Script" panose="02040603050506020204" pitchFamily="18" charset="0"/>
              </a:rPr>
              <a:t> </a:t>
            </a:r>
            <a:r>
              <a:rPr lang="en-US" sz="4667" b="1" dirty="0" err="1">
                <a:solidFill>
                  <a:srgbClr val="BC3259"/>
                </a:solidFill>
                <a:latin typeface="SVN-Dancing Script" panose="02040603050506020204" pitchFamily="18" charset="0"/>
              </a:rPr>
              <a:t>bài</a:t>
            </a:r>
            <a:r>
              <a:rPr lang="en-US" sz="4667" b="1" dirty="0">
                <a:solidFill>
                  <a:srgbClr val="BC3259"/>
                </a:solidFill>
                <a:latin typeface="SVN-Dancing Script" panose="02040603050506020204" pitchFamily="18" charset="0"/>
              </a:rPr>
              <a:t> </a:t>
            </a:r>
            <a:r>
              <a:rPr lang="en-US" sz="4667" b="1" dirty="0" err="1">
                <a:solidFill>
                  <a:srgbClr val="BC3259"/>
                </a:solidFill>
                <a:latin typeface="SVN-Dancing Script" panose="02040603050506020204" pitchFamily="18" charset="0"/>
              </a:rPr>
              <a:t>giảng</a:t>
            </a:r>
            <a:r>
              <a:rPr lang="en-US" sz="4667" b="1" dirty="0">
                <a:solidFill>
                  <a:srgbClr val="BC3259"/>
                </a:solidFill>
                <a:latin typeface="SVN-Dancing Script" panose="02040603050506020204" pitchFamily="18" charset="0"/>
              </a:rPr>
              <a:t> </a:t>
            </a:r>
            <a:r>
              <a:rPr lang="en-US" sz="4667" b="1" dirty="0">
                <a:solidFill>
                  <a:srgbClr val="2E9733"/>
                </a:solidFill>
                <a:latin typeface="SVN-Dancing Script" panose="02040603050506020204" pitchFamily="18" charset="0"/>
              </a:rPr>
              <a:t>E – Learning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C1BF12-2D57-A04F-768A-0BB37B02C051}"/>
              </a:ext>
            </a:extLst>
          </p:cNvPr>
          <p:cNvSpPr txBox="1"/>
          <p:nvPr/>
        </p:nvSpPr>
        <p:spPr>
          <a:xfrm>
            <a:off x="215750" y="4960298"/>
            <a:ext cx="10346724" cy="1323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sz="2667" b="1">
                <a:solidFill>
                  <a:srgbClr val="43671B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MĂNG NON – TÀI LIỆU TIỂU HỌC </a:t>
            </a:r>
          </a:p>
          <a:p>
            <a:pPr algn="ctr" defTabSz="609585">
              <a:defRPr/>
            </a:pPr>
            <a:r>
              <a:rPr lang="en-US" sz="2667" b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Mời truy cập: </a:t>
            </a:r>
            <a:r>
              <a:rPr lang="en-US" sz="2667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667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 defTabSz="609585">
              <a:defRPr/>
            </a:pPr>
            <a:r>
              <a:rPr lang="en-US" sz="2667" b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667" b="1" u="sng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0382348780</a:t>
            </a:r>
            <a:r>
              <a:rPr lang="en-US" sz="2667" b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- </a:t>
            </a:r>
            <a:r>
              <a:rPr lang="en-US" sz="2667" b="1" u="sng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0984848929</a:t>
            </a:r>
            <a:endParaRPr lang="en-US" sz="2667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9012709" y="-957016"/>
            <a:ext cx="736299" cy="789446"/>
          </a:xfrm>
          <a:prstGeom prst="ellipse">
            <a:avLst/>
          </a:prstGeom>
          <a:solidFill>
            <a:srgbClr val="E9D2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4124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/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BA36A62-11D8-46F9-9DE6-82DBF7C50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620AA6D-7304-4109-B6C4-46AB4DF5D9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42177" y="-4099561"/>
            <a:ext cx="8454210" cy="150571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00E6F66-079F-4787-AC61-7AD5FC087A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7"/>
          <a:stretch/>
        </p:blipFill>
        <p:spPr>
          <a:xfrm>
            <a:off x="-742950" y="3193146"/>
            <a:ext cx="4611102" cy="4063905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4422482" y="601402"/>
            <a:ext cx="7350419" cy="4757738"/>
          </a:xfrm>
          <a:prstGeom prst="cloud">
            <a:avLst/>
          </a:prstGeom>
          <a:solidFill>
            <a:srgbClr val="60A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GB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GB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GB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: 10 345; 34 762;</a:t>
            </a:r>
          </a:p>
          <a:p>
            <a:pPr algn="ctr"/>
            <a:r>
              <a:rPr lang="en-GB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99 373; 9 524 </a:t>
            </a:r>
            <a:endParaRPr lang="en-GB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7139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BA36A62-11D8-46F9-9DE6-82DBF7C50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620AA6D-7304-4109-B6C4-46AB4DF5D9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42177" y="-4099561"/>
            <a:ext cx="8454210" cy="150571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00E6F66-079F-4787-AC61-7AD5FC087A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1"/>
          <a:stretch/>
        </p:blipFill>
        <p:spPr>
          <a:xfrm>
            <a:off x="224590" y="3332996"/>
            <a:ext cx="4002999" cy="3525003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4100513" y="557213"/>
            <a:ext cx="7715250" cy="5093209"/>
          </a:xfrm>
          <a:prstGeom prst="cloud">
            <a:avLst/>
          </a:prstGeom>
          <a:solidFill>
            <a:srgbClr val="60A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GB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GB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GB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GB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GB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GB" sz="4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GB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GB" sz="4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GB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GB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GB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GB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GB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GB" sz="4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GB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GB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5172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FF76B9E-4BB6-491C-AED6-961B846C2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24875" y="-2782450"/>
            <a:ext cx="6857999" cy="122142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EEE8623-2188-4B84-961E-467FAF275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8926" y="1749740"/>
            <a:ext cx="5158149" cy="515112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166" y="216545"/>
            <a:ext cx="3529442" cy="176472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AA151E6-457A-4A4D-BC71-C61A023AC8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2606" flipH="1">
            <a:off x="8200089" y="4549843"/>
            <a:ext cx="3535986" cy="168873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4AD23F0D-4D96-4E73-8F95-A9D69D80E1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346989">
            <a:off x="9689227" y="5842"/>
            <a:ext cx="1915693" cy="3048044"/>
          </a:xfrm>
          <a:prstGeom prst="rect">
            <a:avLst/>
          </a:prstGeom>
        </p:spPr>
      </p:pic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375F0091-8A0A-17C4-B922-DE863FAC6C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90658"/>
            <a:ext cx="1189563" cy="11895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34" b="89992" l="9931" r="899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45" t="3963" r="20014" b="20896"/>
          <a:stretch/>
        </p:blipFill>
        <p:spPr>
          <a:xfrm>
            <a:off x="3809351" y="5004745"/>
            <a:ext cx="1590182" cy="19136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85109" y="4916348"/>
            <a:ext cx="2023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07408A"/>
                </a:solidFill>
                <a:latin typeface="SVN-Redressed" panose="02040603050506020204" pitchFamily="18" charset="0"/>
              </a:rPr>
              <a:t>TIẾT 2</a:t>
            </a:r>
            <a:endParaRPr lang="en-GB" sz="4000" dirty="0">
              <a:solidFill>
                <a:srgbClr val="07408A"/>
              </a:solidFill>
              <a:latin typeface="SVN-Redressed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26079" y="1383938"/>
            <a:ext cx="8365911" cy="346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548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FF76B9E-4BB6-491C-AED6-961B846C2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8119" y="-2678117"/>
            <a:ext cx="6857999" cy="1221423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068" y="290188"/>
            <a:ext cx="3529442" cy="176472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AA151E6-457A-4A4D-BC71-C61A023AC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2606" flipH="1">
            <a:off x="8200089" y="4549843"/>
            <a:ext cx="3535986" cy="168873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4AD23F0D-4D96-4E73-8F95-A9D69D80E1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9841" y="-119106"/>
            <a:ext cx="1463167" cy="2694666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C2D881FA-469A-412E-BF84-F435A4ED63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8398" y="2345094"/>
            <a:ext cx="4523014" cy="4451088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163" y="485988"/>
            <a:ext cx="3529442" cy="176472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450" y="4328544"/>
            <a:ext cx="3529442" cy="1764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25221" y="2259645"/>
            <a:ext cx="919212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800" dirty="0" smtClean="0">
                <a:solidFill>
                  <a:srgbClr val="07408A"/>
                </a:solidFill>
                <a:latin typeface="#9Slide07 SVNSalty Sans" panose="02000000000000000000" pitchFamily="2" charset="0"/>
              </a:rPr>
              <a:t>LUYỆN TẬP</a:t>
            </a:r>
            <a:endParaRPr lang="en-GB" sz="13800" dirty="0">
              <a:solidFill>
                <a:srgbClr val="07408A"/>
              </a:solidFill>
              <a:latin typeface="#9Slide07 SVNSalty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6564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150330"/>
            <a:ext cx="11990830" cy="6557338"/>
            <a:chOff x="402339" y="329358"/>
            <a:chExt cx="11387320" cy="6361953"/>
          </a:xfrm>
        </p:grpSpPr>
        <p:sp>
          <p:nvSpPr>
            <p:cNvPr id="11" name="Rectangle 1"/>
            <p:cNvSpPr/>
            <p:nvPr/>
          </p:nvSpPr>
          <p:spPr>
            <a:xfrm>
              <a:off x="402339" y="500062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02340" y="329358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Rectangle 2"/>
          <p:cNvSpPr/>
          <p:nvPr/>
        </p:nvSpPr>
        <p:spPr>
          <a:xfrm>
            <a:off x="906379" y="600181"/>
            <a:ext cx="1037924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200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3200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 </a:t>
            </a:r>
            <a:r>
              <a:rPr lang="vi-VN" sz="3200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 là số khẩu trang của bốn công ty may được trong một ngày.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 </a:t>
            </a:r>
            <a:r>
              <a:rPr lang="vi-VN" sz="3200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ty Hồng Hà: 42 000 cái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 </a:t>
            </a:r>
            <a:r>
              <a:rPr lang="vi-VN" sz="3200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ty Hòa Bình: 37 000 cái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 </a:t>
            </a:r>
            <a:r>
              <a:rPr lang="vi-VN" sz="3200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ty Cửu Long: 28 000 cái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 </a:t>
            </a:r>
            <a:r>
              <a:rPr lang="vi-VN" sz="3200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ty Thăng Long: 50 000 cái</a:t>
            </a:r>
          </a:p>
          <a:p>
            <a:pPr algn="just"/>
            <a:r>
              <a:rPr lang="vi-VN" sz="3200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Trong một ngày, công ty nào may được nhiều khẩu trang nhất, công ty nào may được ít khẩu trang nhất?</a:t>
            </a:r>
          </a:p>
          <a:p>
            <a:pPr algn="just"/>
            <a:r>
              <a:rPr lang="vi-VN" sz="3200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Sắp xếp các công ty trên theo thứ tự số khẩu trang may được trong một ngày từ nhiều nhất đến ít nhất</a:t>
            </a:r>
            <a:r>
              <a:rPr lang="vi-VN" sz="3200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200" dirty="0">
              <a:solidFill>
                <a:srgbClr val="07408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5039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150330"/>
            <a:ext cx="12192000" cy="6557338"/>
            <a:chOff x="402339" y="329358"/>
            <a:chExt cx="11387320" cy="6361953"/>
          </a:xfrm>
        </p:grpSpPr>
        <p:sp>
          <p:nvSpPr>
            <p:cNvPr id="11" name="Rectangle 1"/>
            <p:cNvSpPr/>
            <p:nvPr/>
          </p:nvSpPr>
          <p:spPr>
            <a:xfrm>
              <a:off x="402339" y="500062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02340" y="329358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Rectangle 4"/>
          <p:cNvSpPr/>
          <p:nvPr/>
        </p:nvSpPr>
        <p:spPr>
          <a:xfrm>
            <a:off x="2695074" y="689573"/>
            <a:ext cx="103311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3600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 </a:t>
            </a:r>
            <a:r>
              <a:rPr lang="vi-VN" sz="3600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ty Hồng Hà: 42 000 cái</a:t>
            </a:r>
          </a:p>
          <a:p>
            <a:r>
              <a:rPr lang="en-GB" sz="3600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3600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 </a:t>
            </a:r>
            <a:r>
              <a:rPr lang="vi-VN" sz="3600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ty Hòa Bình: 37 000 cái</a:t>
            </a:r>
          </a:p>
          <a:p>
            <a:r>
              <a:rPr lang="en-GB" sz="3600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3600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 </a:t>
            </a:r>
            <a:r>
              <a:rPr lang="vi-VN" sz="3600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ty Cửu Long: 28 000 cái</a:t>
            </a:r>
          </a:p>
          <a:p>
            <a:r>
              <a:rPr lang="en-GB" sz="3600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3600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 </a:t>
            </a:r>
            <a:r>
              <a:rPr lang="vi-VN" sz="3600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ty Thăng Long: 50 000 </a:t>
            </a:r>
            <a:r>
              <a:rPr lang="vi-VN" sz="3600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endParaRPr lang="vi-VN" sz="3600" dirty="0">
              <a:solidFill>
                <a:srgbClr val="07408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Cloud 27"/>
          <p:cNvSpPr/>
          <p:nvPr/>
        </p:nvSpPr>
        <p:spPr>
          <a:xfrm>
            <a:off x="0" y="3173843"/>
            <a:ext cx="6673516" cy="335787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GB" sz="36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GB" sz="36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GB" sz="36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ty </a:t>
            </a:r>
            <a:r>
              <a:rPr lang="en-GB" sz="36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GB" sz="36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may </a:t>
            </a:r>
            <a:r>
              <a:rPr lang="en-GB" sz="36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GB" sz="36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GB" sz="36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GB" sz="36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36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ít</a:t>
            </a:r>
            <a:r>
              <a:rPr lang="en-GB" sz="36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GB" sz="36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GB" sz="36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GB" sz="36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GB" sz="36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GB" sz="36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GB" sz="36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GB" sz="36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GB" sz="3600" b="1" dirty="0">
              <a:solidFill>
                <a:srgbClr val="07408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936766" y="3068790"/>
            <a:ext cx="5845031" cy="3392037"/>
            <a:chOff x="3979629" y="1460182"/>
            <a:chExt cx="5120096" cy="2908561"/>
          </a:xfrm>
        </p:grpSpPr>
        <p:sp>
          <p:nvSpPr>
            <p:cNvPr id="30" name="Cloud 29"/>
            <p:cNvSpPr/>
            <p:nvPr/>
          </p:nvSpPr>
          <p:spPr>
            <a:xfrm>
              <a:off x="4010922" y="1696181"/>
              <a:ext cx="5088803" cy="2672562"/>
            </a:xfrm>
            <a:prstGeom prst="cloud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" name="Cloud 30"/>
            <p:cNvSpPr/>
            <p:nvPr/>
          </p:nvSpPr>
          <p:spPr>
            <a:xfrm>
              <a:off x="3979629" y="1460182"/>
              <a:ext cx="5088803" cy="2672562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So sánh số lượng khẩu trang của từng công </a:t>
              </a:r>
              <a:r>
                <a:rPr lang="vi-VN" sz="4000" b="1" dirty="0" smtClean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ty</a:t>
              </a:r>
              <a:endParaRPr lang="vi-VN" sz="4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21645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150330"/>
            <a:ext cx="12192000" cy="6557338"/>
            <a:chOff x="402339" y="329358"/>
            <a:chExt cx="11387320" cy="6361953"/>
          </a:xfrm>
        </p:grpSpPr>
        <p:sp>
          <p:nvSpPr>
            <p:cNvPr id="11" name="Rectangle 1"/>
            <p:cNvSpPr/>
            <p:nvPr/>
          </p:nvSpPr>
          <p:spPr>
            <a:xfrm>
              <a:off x="402339" y="500062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02340" y="329358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Rectangle 4"/>
          <p:cNvSpPr/>
          <p:nvPr/>
        </p:nvSpPr>
        <p:spPr>
          <a:xfrm>
            <a:off x="3675861" y="451072"/>
            <a:ext cx="103311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3200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 </a:t>
            </a:r>
            <a:r>
              <a:rPr lang="vi-VN" sz="3200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ty Hồng Hà: 42 000 </a:t>
            </a:r>
            <a:r>
              <a:rPr lang="vi-VN" sz="3200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</a:p>
          <a:p>
            <a:r>
              <a:rPr lang="en-GB" sz="3200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3200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 ty Hòa Bình: 37 000 cái</a:t>
            </a:r>
          </a:p>
          <a:p>
            <a:r>
              <a:rPr lang="en-GB" sz="3200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3200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 </a:t>
            </a:r>
            <a:r>
              <a:rPr lang="vi-VN" sz="3200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ty Cửu Long: 28 000 cái</a:t>
            </a:r>
          </a:p>
          <a:p>
            <a:r>
              <a:rPr lang="en-GB" sz="3200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3200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 </a:t>
            </a:r>
            <a:r>
              <a:rPr lang="vi-VN" sz="3200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ty Thăng Long: 50 000 </a:t>
            </a:r>
            <a:r>
              <a:rPr lang="vi-VN" sz="3200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endParaRPr lang="vi-VN" sz="3200" dirty="0">
              <a:solidFill>
                <a:srgbClr val="07408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Cloud 27"/>
          <p:cNvSpPr/>
          <p:nvPr/>
        </p:nvSpPr>
        <p:spPr>
          <a:xfrm>
            <a:off x="-1" y="2689121"/>
            <a:ext cx="6709239" cy="363146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 smtClean="0">
              <a:solidFill>
                <a:srgbClr val="07408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GB" sz="2800" b="1" dirty="0">
              <a:solidFill>
                <a:srgbClr val="07408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GB" sz="28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GB" sz="28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</a:t>
            </a:r>
            <a:r>
              <a:rPr lang="vi-VN" sz="28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ắp </a:t>
            </a:r>
            <a:r>
              <a:rPr lang="vi-VN" sz="28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xếp các công ty trên theo thứ tự số khẩu trang may được trong một ngày từ nhiều nhất đến ít </a:t>
            </a:r>
            <a:r>
              <a:rPr lang="vi-VN" sz="28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GB" sz="28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GB" sz="28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GB" sz="28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GB" sz="28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GB" sz="28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GB" sz="28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2800" b="1" dirty="0">
              <a:solidFill>
                <a:srgbClr val="07408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vi-VN" sz="2800" b="1" dirty="0">
              <a:solidFill>
                <a:srgbClr val="07408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694948" y="2405798"/>
            <a:ext cx="6497052" cy="4198890"/>
            <a:chOff x="3979629" y="1460182"/>
            <a:chExt cx="5120096" cy="2908561"/>
          </a:xfrm>
        </p:grpSpPr>
        <p:sp>
          <p:nvSpPr>
            <p:cNvPr id="30" name="Cloud 29"/>
            <p:cNvSpPr/>
            <p:nvPr/>
          </p:nvSpPr>
          <p:spPr>
            <a:xfrm>
              <a:off x="4010922" y="1696181"/>
              <a:ext cx="5088803" cy="2672562"/>
            </a:xfrm>
            <a:prstGeom prst="cloud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" name="Cloud 30"/>
            <p:cNvSpPr/>
            <p:nvPr/>
          </p:nvSpPr>
          <p:spPr>
            <a:xfrm>
              <a:off x="3979629" y="1460182"/>
              <a:ext cx="5088803" cy="2672562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r>
                <a:rPr lang="vi-VN" sz="2800" b="1" dirty="0" smtClean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Dựa </a:t>
              </a:r>
              <a:r>
                <a:rPr lang="vi-VN" sz="2800" b="1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vào so sánh ở câu a, sắp xếp tên các công ty trên theo thứ tự số khẩu trang may được trong một ngày từ nhiều nhất đến ít nhất</a:t>
              </a:r>
              <a:r>
                <a:rPr lang="vi-VN" sz="2800" b="1" dirty="0" smtClean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vi-VN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89125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367</TotalTime>
  <Words>772</Words>
  <Application>Microsoft Office PowerPoint</Application>
  <PresentationFormat>Widescreen</PresentationFormat>
  <Paragraphs>85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OpenSans</vt:lpstr>
      <vt:lpstr>#9Slide05 Bodega Script</vt:lpstr>
      <vt:lpstr>#9Slide07 IcielBC Cubano Normal</vt:lpstr>
      <vt:lpstr>#9Slide07 IcielPony</vt:lpstr>
      <vt:lpstr>#9Slide07 SVNSalty Sans</vt:lpstr>
      <vt:lpstr>Arial</vt:lpstr>
      <vt:lpstr>Calibri</vt:lpstr>
      <vt:lpstr>Calibri Light</vt:lpstr>
      <vt:lpstr>Cambria</vt:lpstr>
      <vt:lpstr>SVN-Dancing Script</vt:lpstr>
      <vt:lpstr>SVN-Poky's</vt:lpstr>
      <vt:lpstr>SVN-Redressed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Nguyễn Thị Hồng Linh</cp:lastModifiedBy>
  <cp:revision>55</cp:revision>
  <dcterms:created xsi:type="dcterms:W3CDTF">2022-10-27T13:32:02Z</dcterms:created>
  <dcterms:modified xsi:type="dcterms:W3CDTF">2023-04-23T11:07:08Z</dcterms:modified>
</cp:coreProperties>
</file>