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2" r:id="rId2"/>
  </p:sldMasterIdLst>
  <p:sldIdLst>
    <p:sldId id="256" r:id="rId3"/>
    <p:sldId id="276" r:id="rId4"/>
    <p:sldId id="259" r:id="rId5"/>
    <p:sldId id="277" r:id="rId6"/>
    <p:sldId id="278" r:id="rId7"/>
    <p:sldId id="260" r:id="rId8"/>
    <p:sldId id="279" r:id="rId9"/>
    <p:sldId id="280" r:id="rId10"/>
    <p:sldId id="281" r:id="rId11"/>
    <p:sldId id="261" r:id="rId12"/>
    <p:sldId id="262" r:id="rId13"/>
    <p:sldId id="282" r:id="rId14"/>
    <p:sldId id="283" r:id="rId15"/>
    <p:sldId id="263"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13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7" y="-6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6FD4275-6F82-4A84-8F03-60011190B175}"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52902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D4275-6F82-4A84-8F03-60011190B175}"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10695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D4275-6F82-4A84-8F03-60011190B175}"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9517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2636484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FD4275-6F82-4A84-8F03-60011190B175}"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338516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694850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FD4275-6F82-4A84-8F03-60011190B175}"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3034656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FD4275-6F82-4A84-8F03-60011190B175}" type="datetimeFigureOut">
              <a:rPr lang="en-US" smtClean="0"/>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322067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2672835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313092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11622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D4275-6F82-4A84-8F03-60011190B175}"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84773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9B9D11-171E-430E-8D30-7F8DDD05D179}" type="datetimeFigureOut">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883EF-456D-4E6B-BD04-6F6FE052B2C0}" type="slidenum">
              <a:rPr kumimoji="0" lang="en-US" sz="1200" b="0" i="0" u="none" strike="noStrike" kern="1200" cap="none" spc="0" normalizeH="0" baseline="0" noProof="0" smtClean="0">
                <a:ln>
                  <a:noFill/>
                </a:ln>
                <a:solidFill>
                  <a:prstClr val="black">
                    <a:tint val="75000"/>
                  </a:prstClr>
                </a:solidFill>
                <a:effectLst/>
                <a:uLnTx/>
                <a:uFillTx/>
                <a:latin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思源黑体 CN Light" panose="020B0300000000000000" pitchFamily="34" charset="-122"/>
              <a:cs typeface="+mn-cs"/>
            </a:endParaRPr>
          </a:p>
        </p:txBody>
      </p:sp>
    </p:spTree>
    <p:extLst>
      <p:ext uri="{BB962C8B-B14F-4D97-AF65-F5344CB8AC3E}">
        <p14:creationId xmlns:p14="http://schemas.microsoft.com/office/powerpoint/2010/main" val="2004460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309522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554797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15413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786290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FD4275-6F82-4A84-8F03-60011190B175}" type="datetimeFigureOut">
              <a:rPr lang="en-US" smtClean="0"/>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760142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FD4275-6F82-4A84-8F03-60011190B175}" type="datetimeFigureOut">
              <a:rPr lang="en-US" smtClean="0"/>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3820096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FD4275-6F82-4A84-8F03-60011190B175}"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43516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FD4275-6F82-4A84-8F03-60011190B175}"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69729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FD4275-6F82-4A84-8F03-60011190B175}"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8790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FD4275-6F82-4A84-8F03-60011190B175}"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338573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FD4275-6F82-4A84-8F03-60011190B175}" type="datetimeFigureOut">
              <a:rPr lang="en-US" smtClean="0"/>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83878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FD4275-6F82-4A84-8F03-60011190B175}" type="datetimeFigureOut">
              <a:rPr lang="en-US" smtClean="0"/>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173426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FD4275-6F82-4A84-8F03-60011190B175}" type="datetimeFigureOut">
              <a:rPr lang="en-US" smtClean="0"/>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408209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01711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FD4275-6F82-4A84-8F03-60011190B175}"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FB6777-9267-4A45-8356-9842801BD2D9}" type="slidenum">
              <a:rPr lang="en-US" smtClean="0"/>
              <a:t>‹#›</a:t>
            </a:fld>
            <a:endParaRPr lang="en-US"/>
          </a:p>
        </p:txBody>
      </p:sp>
    </p:spTree>
    <p:extLst>
      <p:ext uri="{BB962C8B-B14F-4D97-AF65-F5344CB8AC3E}">
        <p14:creationId xmlns:p14="http://schemas.microsoft.com/office/powerpoint/2010/main" val="256864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D4275-6F82-4A84-8F03-60011190B175}" type="datetimeFigureOut">
              <a:rPr lang="en-US" smtClean="0"/>
              <a:t>4/13/2025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B6777-9267-4A45-8356-9842801BD2D9}" type="slidenum">
              <a:rPr lang="en-US" smtClean="0"/>
              <a:t>‹#›</a:t>
            </a:fld>
            <a:endParaRPr lang="en-US"/>
          </a:p>
        </p:txBody>
      </p:sp>
    </p:spTree>
    <p:extLst>
      <p:ext uri="{BB962C8B-B14F-4D97-AF65-F5344CB8AC3E}">
        <p14:creationId xmlns:p14="http://schemas.microsoft.com/office/powerpoint/2010/main" val="253956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86FD4275-6F82-4A84-8F03-60011190B175}" type="datetimeFigureOut">
              <a:rPr lang="en-US" smtClean="0"/>
              <a:t>4/13/2025</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2FB6777-9267-4A45-8356-9842801BD2D9}" type="slidenum">
              <a:rPr lang="en-US" smtClean="0"/>
              <a:t>‹#›</a:t>
            </a:fld>
            <a:endParaRPr lang="en-US"/>
          </a:p>
        </p:txBody>
      </p:sp>
    </p:spTree>
    <p:extLst>
      <p:ext uri="{BB962C8B-B14F-4D97-AF65-F5344CB8AC3E}">
        <p14:creationId xmlns:p14="http://schemas.microsoft.com/office/powerpoint/2010/main" val="101039317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75E1E88D-FACC-4ECD-8C6B-3A2A8021457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15608" y="-5435070"/>
            <a:ext cx="8776592" cy="15339846"/>
          </a:xfrm>
          <a:prstGeom prst="rect">
            <a:avLst/>
          </a:prstGeom>
        </p:spPr>
      </p:pic>
      <p:pic>
        <p:nvPicPr>
          <p:cNvPr id="21" name="图片 20" descr="粉色的卡通人物&#10;&#10;低可信度描述已自动生成">
            <a:extLst>
              <a:ext uri="{FF2B5EF4-FFF2-40B4-BE49-F238E27FC236}">
                <a16:creationId xmlns:a16="http://schemas.microsoft.com/office/drawing/2014/main" id="{8463CBAE-2437-4422-8668-2BB1E9C254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t="7246" b="16252"/>
          <a:stretch/>
        </p:blipFill>
        <p:spPr>
          <a:xfrm>
            <a:off x="5779124" y="89211"/>
            <a:ext cx="5968739" cy="684937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48" y="-80584"/>
            <a:ext cx="1586963" cy="1586963"/>
          </a:xfrm>
          <a:prstGeom prst="rect">
            <a:avLst/>
          </a:prstGeom>
        </p:spPr>
      </p:pic>
      <p:pic>
        <p:nvPicPr>
          <p:cNvPr id="4" name="Picture 3"/>
          <p:cNvPicPr>
            <a:picLocks noChangeAspect="1"/>
          </p:cNvPicPr>
          <p:nvPr/>
        </p:nvPicPr>
        <p:blipFill>
          <a:blip r:embed="rId7"/>
          <a:stretch>
            <a:fillRect/>
          </a:stretch>
        </p:blipFill>
        <p:spPr>
          <a:xfrm>
            <a:off x="-433226" y="596865"/>
            <a:ext cx="9461812" cy="6261135"/>
          </a:xfrm>
          <a:prstGeom prst="rect">
            <a:avLst/>
          </a:prstGeom>
        </p:spPr>
      </p:pic>
    </p:spTree>
    <p:extLst>
      <p:ext uri="{BB962C8B-B14F-4D97-AF65-F5344CB8AC3E}">
        <p14:creationId xmlns:p14="http://schemas.microsoft.com/office/powerpoint/2010/main" val="241865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anim calcmode="lin" valueType="num">
                                      <p:cBhvr>
                                        <p:cTn id="14" dur="500" fill="hold"/>
                                        <p:tgtEl>
                                          <p:spTgt spid="55"/>
                                        </p:tgtEl>
                                        <p:attrNameLst>
                                          <p:attrName>ppt_x</p:attrName>
                                        </p:attrNameLst>
                                      </p:cBhvr>
                                      <p:tavLst>
                                        <p:tav tm="0">
                                          <p:val>
                                            <p:strVal val="#ppt_x"/>
                                          </p:val>
                                        </p:tav>
                                        <p:tav tm="100000">
                                          <p:val>
                                            <p:strVal val="#ppt_x"/>
                                          </p:val>
                                        </p:tav>
                                      </p:tavLst>
                                    </p:anim>
                                    <p:anim calcmode="lin" valueType="num">
                                      <p:cBhvr>
                                        <p:cTn id="15" dur="5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061" y="3400322"/>
            <a:ext cx="1496533" cy="2898647"/>
          </a:xfrm>
          <a:prstGeom prst="rect">
            <a:avLst/>
          </a:prstGeom>
        </p:spPr>
      </p:pic>
      <p:sp>
        <p:nvSpPr>
          <p:cNvPr id="74" name="Rectangle 73"/>
          <p:cNvSpPr/>
          <p:nvPr/>
        </p:nvSpPr>
        <p:spPr>
          <a:xfrm>
            <a:off x="654596" y="526482"/>
            <a:ext cx="6349707" cy="3046988"/>
          </a:xfrm>
          <a:prstGeom prst="rect">
            <a:avLst/>
          </a:prstGeom>
        </p:spPr>
        <p:txBody>
          <a:bodyPr wrap="square">
            <a:spAutoFit/>
          </a:bodyPr>
          <a:lstStyle/>
          <a:p>
            <a:pPr algn="just"/>
            <a:r>
              <a:rPr lang="nl-NL" sz="4800" dirty="0">
                <a:latin typeface="SVN-Cookie" panose="020B0606040200020203" pitchFamily="34" charset="0"/>
              </a:rPr>
              <a:t>+ Quan sát hình 4; 5; 6 và nêu đặc điểm của từng đới khí hậu. Dựa vào đặc điểm đó HS giải thích tên gọi của từng đới khí hậu.</a:t>
            </a:r>
            <a:endParaRPr lang="en-US" sz="4800" dirty="0">
              <a:latin typeface="SVN-Cookie" panose="020B0606040200020203" pitchFamily="34" charset="0"/>
            </a:endParaRPr>
          </a:p>
        </p:txBody>
      </p:sp>
      <p:pic>
        <p:nvPicPr>
          <p:cNvPr id="8" name="Picture 7"/>
          <p:cNvPicPr>
            <a:picLocks noChangeAspect="1"/>
          </p:cNvPicPr>
          <p:nvPr/>
        </p:nvPicPr>
        <p:blipFill>
          <a:blip r:embed="rId3"/>
          <a:stretch>
            <a:fillRect/>
          </a:stretch>
        </p:blipFill>
        <p:spPr>
          <a:xfrm>
            <a:off x="7136009" y="699630"/>
            <a:ext cx="4048780" cy="2700692"/>
          </a:xfrm>
          <a:prstGeom prst="rect">
            <a:avLst/>
          </a:prstGeom>
        </p:spPr>
      </p:pic>
      <p:pic>
        <p:nvPicPr>
          <p:cNvPr id="10" name="Picture 9"/>
          <p:cNvPicPr>
            <a:picLocks noChangeAspect="1"/>
          </p:cNvPicPr>
          <p:nvPr/>
        </p:nvPicPr>
        <p:blipFill>
          <a:blip r:embed="rId4"/>
          <a:stretch>
            <a:fillRect/>
          </a:stretch>
        </p:blipFill>
        <p:spPr>
          <a:xfrm>
            <a:off x="7136009" y="3573470"/>
            <a:ext cx="4048780" cy="2678694"/>
          </a:xfrm>
          <a:prstGeom prst="rect">
            <a:avLst/>
          </a:prstGeom>
        </p:spPr>
      </p:pic>
      <p:pic>
        <p:nvPicPr>
          <p:cNvPr id="11" name="Picture 10"/>
          <p:cNvPicPr>
            <a:picLocks noChangeAspect="1"/>
          </p:cNvPicPr>
          <p:nvPr/>
        </p:nvPicPr>
        <p:blipFill>
          <a:blip r:embed="rId5"/>
          <a:stretch>
            <a:fillRect/>
          </a:stretch>
        </p:blipFill>
        <p:spPr>
          <a:xfrm>
            <a:off x="2955523" y="3573470"/>
            <a:ext cx="4048780" cy="2678694"/>
          </a:xfrm>
          <a:prstGeom prst="rect">
            <a:avLst/>
          </a:prstGeom>
        </p:spPr>
      </p:pic>
      <p:sp>
        <p:nvSpPr>
          <p:cNvPr id="12" name="Rounded Rectangle 11"/>
          <p:cNvSpPr/>
          <p:nvPr/>
        </p:nvSpPr>
        <p:spPr>
          <a:xfrm>
            <a:off x="8904367" y="3031530"/>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4</a:t>
            </a:r>
          </a:p>
        </p:txBody>
      </p:sp>
      <p:sp>
        <p:nvSpPr>
          <p:cNvPr id="75" name="Rounded Rectangle 74"/>
          <p:cNvSpPr/>
          <p:nvPr/>
        </p:nvSpPr>
        <p:spPr>
          <a:xfrm>
            <a:off x="8904367" y="6024481"/>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5</a:t>
            </a:r>
          </a:p>
        </p:txBody>
      </p:sp>
      <p:sp>
        <p:nvSpPr>
          <p:cNvPr id="76" name="Rounded Rectangle 75"/>
          <p:cNvSpPr/>
          <p:nvPr/>
        </p:nvSpPr>
        <p:spPr>
          <a:xfrm>
            <a:off x="4647682" y="6024481"/>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6</a:t>
            </a:r>
          </a:p>
        </p:txBody>
      </p:sp>
      <p:sp>
        <p:nvSpPr>
          <p:cNvPr id="77" name="Flowchart: Manual Input 76"/>
          <p:cNvSpPr/>
          <p:nvPr/>
        </p:nvSpPr>
        <p:spPr>
          <a:xfrm>
            <a:off x="8604505" y="613056"/>
            <a:ext cx="2580284" cy="726162"/>
          </a:xfrm>
          <a:prstGeom prst="flowChartManualInput">
            <a:avLst/>
          </a:prstGeom>
          <a:solidFill>
            <a:srgbClr val="0070C0"/>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lạnh</a:t>
            </a:r>
            <a:endParaRPr lang="en-US" sz="3200" dirty="0">
              <a:solidFill>
                <a:schemeClr val="bg1"/>
              </a:solidFill>
              <a:latin typeface="SVN-Cookies" panose="02040603050506020204" pitchFamily="18" charset="0"/>
            </a:endParaRPr>
          </a:p>
        </p:txBody>
      </p:sp>
      <p:sp>
        <p:nvSpPr>
          <p:cNvPr id="78" name="Flowchart: Manual Input 77"/>
          <p:cNvSpPr/>
          <p:nvPr/>
        </p:nvSpPr>
        <p:spPr>
          <a:xfrm>
            <a:off x="8604505" y="3671118"/>
            <a:ext cx="2532676" cy="726162"/>
          </a:xfrm>
          <a:prstGeom prst="flowChartManualInput">
            <a:avLst/>
          </a:prstGeom>
          <a:solidFill>
            <a:srgbClr val="F513E5"/>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ôn hòa</a:t>
            </a:r>
            <a:endParaRPr lang="en-US" sz="3200" dirty="0">
              <a:solidFill>
                <a:schemeClr val="bg1"/>
              </a:solidFill>
              <a:latin typeface="SVN-Cookies" panose="02040603050506020204" pitchFamily="18" charset="0"/>
            </a:endParaRPr>
          </a:p>
        </p:txBody>
      </p:sp>
      <p:sp>
        <p:nvSpPr>
          <p:cNvPr id="79" name="Flowchart: Manual Input 78"/>
          <p:cNvSpPr/>
          <p:nvPr/>
        </p:nvSpPr>
        <p:spPr>
          <a:xfrm>
            <a:off x="4453128" y="3573470"/>
            <a:ext cx="2532676" cy="726162"/>
          </a:xfrm>
          <a:prstGeom prst="flowChartManualInput">
            <a:avLst/>
          </a:prstGeom>
          <a:solidFill>
            <a:srgbClr val="FFFF00"/>
          </a:solidFill>
          <a:ln w="38100">
            <a:solidFill>
              <a:schemeClr val="tx1"/>
            </a:solidFill>
            <a:prstDash val="sysDash"/>
          </a:ln>
        </p:spPr>
        <p:txBody>
          <a:bodyPr wrap="square">
            <a:spAutoFit/>
          </a:bodyPr>
          <a:lstStyle/>
          <a:p>
            <a:pPr algn="ctr"/>
            <a:r>
              <a:rPr lang="nl-NL" sz="3200" b="1" dirty="0">
                <a:latin typeface="SVN-Cookies" panose="02040603050506020204" pitchFamily="18" charset="0"/>
              </a:rPr>
              <a:t>Đới nóng</a:t>
            </a:r>
            <a:endParaRPr lang="en-US" sz="3200" dirty="0">
              <a:latin typeface="SVN-Cookies" panose="02040603050506020204" pitchFamily="18"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418" y="5903231"/>
            <a:ext cx="2823817" cy="697866"/>
          </a:xfrm>
          <a:prstGeom prst="rect">
            <a:avLst/>
          </a:prstGeom>
        </p:spPr>
      </p:pic>
    </p:spTree>
    <p:extLst>
      <p:ext uri="{BB962C8B-B14F-4D97-AF65-F5344CB8AC3E}">
        <p14:creationId xmlns:p14="http://schemas.microsoft.com/office/powerpoint/2010/main" val="163657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barn(inVertical)">
                                      <p:cBhvr>
                                        <p:cTn id="11" dur="500"/>
                                        <p:tgtEl>
                                          <p:spTgt spid="7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barn(inVertical)">
                                      <p:cBhvr>
                                        <p:cTn id="15" dur="500"/>
                                        <p:tgtEl>
                                          <p:spTgt spid="7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barn(inVertical)">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7" grpId="0" animBg="1"/>
      <p:bldP spid="78" grpId="0" animBg="1"/>
      <p:bldP spid="7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13771" y="1102077"/>
            <a:ext cx="3214999" cy="2144528"/>
          </a:xfrm>
          <a:prstGeom prst="rect">
            <a:avLst/>
          </a:prstGeom>
        </p:spPr>
      </p:pic>
      <p:sp>
        <p:nvSpPr>
          <p:cNvPr id="10" name="Rounded Rectangle 9"/>
          <p:cNvSpPr/>
          <p:nvPr/>
        </p:nvSpPr>
        <p:spPr>
          <a:xfrm>
            <a:off x="2165238" y="2950130"/>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4</a:t>
            </a:r>
          </a:p>
        </p:txBody>
      </p:sp>
      <p:sp>
        <p:nvSpPr>
          <p:cNvPr id="11" name="Flowchart: Manual Input 10"/>
          <p:cNvSpPr/>
          <p:nvPr/>
        </p:nvSpPr>
        <p:spPr>
          <a:xfrm>
            <a:off x="1131128" y="511313"/>
            <a:ext cx="2580284" cy="726162"/>
          </a:xfrm>
          <a:prstGeom prst="flowChartManualInput">
            <a:avLst/>
          </a:prstGeom>
          <a:solidFill>
            <a:srgbClr val="0070C0"/>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lạnh</a:t>
            </a:r>
            <a:endParaRPr lang="en-US" sz="3200" dirty="0">
              <a:solidFill>
                <a:schemeClr val="bg1"/>
              </a:solidFill>
              <a:latin typeface="SVN-Cookies" panose="02040603050506020204" pitchFamily="18" charset="0"/>
            </a:endParaRPr>
          </a:p>
        </p:txBody>
      </p:sp>
      <p:pic>
        <p:nvPicPr>
          <p:cNvPr id="13" name="Picture 12"/>
          <p:cNvPicPr>
            <a:picLocks noChangeAspect="1"/>
          </p:cNvPicPr>
          <p:nvPr/>
        </p:nvPicPr>
        <p:blipFill>
          <a:blip r:embed="rId3"/>
          <a:stretch>
            <a:fillRect/>
          </a:stretch>
        </p:blipFill>
        <p:spPr>
          <a:xfrm>
            <a:off x="4552871" y="1119545"/>
            <a:ext cx="3214999" cy="2127060"/>
          </a:xfrm>
          <a:prstGeom prst="rect">
            <a:avLst/>
          </a:prstGeom>
        </p:spPr>
      </p:pic>
      <p:pic>
        <p:nvPicPr>
          <p:cNvPr id="14" name="Picture 13"/>
          <p:cNvPicPr>
            <a:picLocks noChangeAspect="1"/>
          </p:cNvPicPr>
          <p:nvPr/>
        </p:nvPicPr>
        <p:blipFill>
          <a:blip r:embed="rId4"/>
          <a:stretch>
            <a:fillRect/>
          </a:stretch>
        </p:blipFill>
        <p:spPr>
          <a:xfrm>
            <a:off x="8366760" y="1102077"/>
            <a:ext cx="3214999" cy="2127060"/>
          </a:xfrm>
          <a:prstGeom prst="rect">
            <a:avLst/>
          </a:prstGeom>
        </p:spPr>
      </p:pic>
      <p:sp>
        <p:nvSpPr>
          <p:cNvPr id="15" name="Rounded Rectangle 14"/>
          <p:cNvSpPr/>
          <p:nvPr/>
        </p:nvSpPr>
        <p:spPr>
          <a:xfrm>
            <a:off x="5941732" y="2936180"/>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5</a:t>
            </a:r>
          </a:p>
        </p:txBody>
      </p:sp>
      <p:sp>
        <p:nvSpPr>
          <p:cNvPr id="16" name="Rounded Rectangle 15"/>
          <p:cNvSpPr/>
          <p:nvPr/>
        </p:nvSpPr>
        <p:spPr>
          <a:xfrm>
            <a:off x="9718227" y="2941396"/>
            <a:ext cx="512064" cy="455366"/>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SVN-Cookies" panose="02040603050506020204" pitchFamily="18" charset="0"/>
              </a:rPr>
              <a:t>6</a:t>
            </a:r>
          </a:p>
        </p:txBody>
      </p:sp>
      <p:sp>
        <p:nvSpPr>
          <p:cNvPr id="17" name="Flowchart: Manual Input 16"/>
          <p:cNvSpPr/>
          <p:nvPr/>
        </p:nvSpPr>
        <p:spPr>
          <a:xfrm>
            <a:off x="4992625" y="511313"/>
            <a:ext cx="2532676" cy="726162"/>
          </a:xfrm>
          <a:prstGeom prst="flowChartManualInput">
            <a:avLst/>
          </a:prstGeom>
          <a:solidFill>
            <a:srgbClr val="F513E5"/>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ôn hòa</a:t>
            </a:r>
            <a:endParaRPr lang="en-US" sz="3200" dirty="0">
              <a:solidFill>
                <a:schemeClr val="bg1"/>
              </a:solidFill>
              <a:latin typeface="SVN-Cookies" panose="02040603050506020204" pitchFamily="18" charset="0"/>
            </a:endParaRPr>
          </a:p>
        </p:txBody>
      </p:sp>
      <p:sp>
        <p:nvSpPr>
          <p:cNvPr id="18" name="Flowchart: Manual Input 17"/>
          <p:cNvSpPr/>
          <p:nvPr/>
        </p:nvSpPr>
        <p:spPr>
          <a:xfrm>
            <a:off x="8721487" y="511313"/>
            <a:ext cx="2532676" cy="726162"/>
          </a:xfrm>
          <a:prstGeom prst="flowChartManualInput">
            <a:avLst/>
          </a:prstGeom>
          <a:solidFill>
            <a:srgbClr val="FFFF00"/>
          </a:solidFill>
          <a:ln w="38100">
            <a:solidFill>
              <a:schemeClr val="tx1"/>
            </a:solidFill>
            <a:prstDash val="sysDash"/>
          </a:ln>
        </p:spPr>
        <p:txBody>
          <a:bodyPr wrap="square">
            <a:spAutoFit/>
          </a:bodyPr>
          <a:lstStyle/>
          <a:p>
            <a:pPr algn="ctr"/>
            <a:r>
              <a:rPr lang="nl-NL" sz="3200" b="1" dirty="0">
                <a:latin typeface="SVN-Cookies" panose="02040603050506020204" pitchFamily="18" charset="0"/>
              </a:rPr>
              <a:t>Đới nóng</a:t>
            </a:r>
            <a:endParaRPr lang="en-US" sz="3200" dirty="0">
              <a:latin typeface="SVN-Cookies" panose="02040603050506020204" pitchFamily="18" charset="0"/>
            </a:endParaRPr>
          </a:p>
        </p:txBody>
      </p:sp>
      <p:cxnSp>
        <p:nvCxnSpPr>
          <p:cNvPr id="7" name="Straight Connector 6"/>
          <p:cNvCxnSpPr/>
          <p:nvPr/>
        </p:nvCxnSpPr>
        <p:spPr>
          <a:xfrm flipH="1">
            <a:off x="4233672" y="1237475"/>
            <a:ext cx="0" cy="466344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043672" y="1237475"/>
            <a:ext cx="0" cy="466344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07082" y="3765170"/>
            <a:ext cx="3388689" cy="1569660"/>
          </a:xfrm>
          <a:prstGeom prst="rect">
            <a:avLst/>
          </a:prstGeom>
        </p:spPr>
        <p:txBody>
          <a:bodyPr wrap="square">
            <a:spAutoFit/>
          </a:bodyPr>
          <a:lstStyle/>
          <a:p>
            <a:pPr algn="ctr"/>
            <a:r>
              <a:rPr lang="en-US" sz="3200" dirty="0" err="1">
                <a:solidFill>
                  <a:srgbClr val="002060"/>
                </a:solidFill>
                <a:latin typeface="Cambria" panose="02040503050406030204" pitchFamily="18" charset="0"/>
                <a:ea typeface="Cambria" panose="02040503050406030204" pitchFamily="18" charset="0"/>
              </a:rPr>
              <a:t>Khí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hậu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băng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tuyết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năm</a:t>
            </a:r>
            <a:r>
              <a:rPr lang="en-US" sz="3200" dirty="0">
                <a:solidFill>
                  <a:srgbClr val="002060"/>
                </a:solidFill>
                <a:latin typeface="Cambria" panose="02040503050406030204" pitchFamily="18" charset="0"/>
                <a:ea typeface="Cambria" panose="02040503050406030204" pitchFamily="18" charset="0"/>
              </a:rPr>
              <a:t>.</a:t>
            </a:r>
          </a:p>
        </p:txBody>
      </p:sp>
      <p:sp>
        <p:nvSpPr>
          <p:cNvPr id="21" name="Rectangle 20"/>
          <p:cNvSpPr/>
          <p:nvPr/>
        </p:nvSpPr>
        <p:spPr>
          <a:xfrm>
            <a:off x="4379181" y="3765170"/>
            <a:ext cx="3388689" cy="584775"/>
          </a:xfrm>
          <a:prstGeom prst="rect">
            <a:avLst/>
          </a:prstGeom>
        </p:spPr>
        <p:txBody>
          <a:bodyPr wrap="square">
            <a:spAutoFit/>
          </a:bodyPr>
          <a:lstStyle/>
          <a:p>
            <a:pPr algn="ctr"/>
            <a:r>
              <a:rPr lang="en-US" sz="3200" dirty="0" err="1">
                <a:solidFill>
                  <a:srgbClr val="002060"/>
                </a:solidFill>
                <a:latin typeface="Cambria" panose="02040503050406030204" pitchFamily="18" charset="0"/>
                <a:ea typeface="Cambria" panose="02040503050406030204" pitchFamily="18" charset="0"/>
              </a:rPr>
              <a:t>Khí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hậu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bốn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mùa</a:t>
            </a:r>
            <a:r>
              <a:rPr lang="en-US" sz="3200" dirty="0">
                <a:solidFill>
                  <a:srgbClr val="002060"/>
                </a:solidFill>
                <a:latin typeface="Cambria" panose="02040503050406030204" pitchFamily="18" charset="0"/>
                <a:ea typeface="Cambria" panose="02040503050406030204" pitchFamily="18" charset="0"/>
              </a:rPr>
              <a:t>.</a:t>
            </a:r>
          </a:p>
        </p:txBody>
      </p:sp>
      <p:sp>
        <p:nvSpPr>
          <p:cNvPr id="22" name="Rectangle 21"/>
          <p:cNvSpPr/>
          <p:nvPr/>
        </p:nvSpPr>
        <p:spPr>
          <a:xfrm>
            <a:off x="8279914" y="3765170"/>
            <a:ext cx="3388689" cy="584775"/>
          </a:xfrm>
          <a:prstGeom prst="rect">
            <a:avLst/>
          </a:prstGeom>
        </p:spPr>
        <p:txBody>
          <a:bodyPr wrap="square">
            <a:spAutoFit/>
          </a:bodyPr>
          <a:lstStyle/>
          <a:p>
            <a:pPr algn="ctr"/>
            <a:r>
              <a:rPr lang="en-US" sz="3200" dirty="0" err="1">
                <a:solidFill>
                  <a:srgbClr val="002060"/>
                </a:solidFill>
                <a:latin typeface="Cambria" panose="02040503050406030204" pitchFamily="18" charset="0"/>
                <a:ea typeface="Cambria" panose="02040503050406030204" pitchFamily="18" charset="0"/>
              </a:rPr>
              <a:t>Khí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hậu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nóng</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3252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7" grpId="0" animBg="1"/>
      <p:bldP spid="18" grpId="0" animBg="1"/>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Manual Input 10"/>
          <p:cNvSpPr/>
          <p:nvPr/>
        </p:nvSpPr>
        <p:spPr>
          <a:xfrm>
            <a:off x="1131128" y="511313"/>
            <a:ext cx="2580284" cy="726162"/>
          </a:xfrm>
          <a:prstGeom prst="flowChartManualInput">
            <a:avLst/>
          </a:prstGeom>
          <a:solidFill>
            <a:srgbClr val="0070C0"/>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lạnh</a:t>
            </a:r>
            <a:endParaRPr lang="en-US" sz="3200" dirty="0">
              <a:solidFill>
                <a:schemeClr val="bg1"/>
              </a:solidFill>
              <a:latin typeface="SVN-Cookies" panose="02040603050506020204" pitchFamily="18" charset="0"/>
            </a:endParaRPr>
          </a:p>
        </p:txBody>
      </p:sp>
      <p:sp>
        <p:nvSpPr>
          <p:cNvPr id="17" name="Flowchart: Manual Input 16"/>
          <p:cNvSpPr/>
          <p:nvPr/>
        </p:nvSpPr>
        <p:spPr>
          <a:xfrm>
            <a:off x="4992625" y="511313"/>
            <a:ext cx="2532676" cy="726162"/>
          </a:xfrm>
          <a:prstGeom prst="flowChartManualInput">
            <a:avLst/>
          </a:prstGeom>
          <a:solidFill>
            <a:srgbClr val="F513E5"/>
          </a:solidFill>
          <a:ln w="38100">
            <a:solidFill>
              <a:schemeClr val="tx1"/>
            </a:solidFill>
            <a:prstDash val="sysDash"/>
          </a:ln>
        </p:spPr>
        <p:txBody>
          <a:bodyPr wrap="square">
            <a:spAutoFit/>
          </a:bodyPr>
          <a:lstStyle/>
          <a:p>
            <a:pPr algn="ctr"/>
            <a:r>
              <a:rPr lang="nl-NL" sz="3200" b="1" dirty="0">
                <a:solidFill>
                  <a:schemeClr val="bg1"/>
                </a:solidFill>
                <a:latin typeface="SVN-Cookies" panose="02040603050506020204" pitchFamily="18" charset="0"/>
              </a:rPr>
              <a:t>Đới ôn hòa</a:t>
            </a:r>
            <a:endParaRPr lang="en-US" sz="3200" dirty="0">
              <a:solidFill>
                <a:schemeClr val="bg1"/>
              </a:solidFill>
              <a:latin typeface="SVN-Cookies" panose="02040603050506020204" pitchFamily="18" charset="0"/>
            </a:endParaRPr>
          </a:p>
        </p:txBody>
      </p:sp>
      <p:sp>
        <p:nvSpPr>
          <p:cNvPr id="18" name="Flowchart: Manual Input 17"/>
          <p:cNvSpPr/>
          <p:nvPr/>
        </p:nvSpPr>
        <p:spPr>
          <a:xfrm>
            <a:off x="8721487" y="511313"/>
            <a:ext cx="2532676" cy="726162"/>
          </a:xfrm>
          <a:prstGeom prst="flowChartManualInput">
            <a:avLst/>
          </a:prstGeom>
          <a:solidFill>
            <a:srgbClr val="FFFF00"/>
          </a:solidFill>
          <a:ln w="38100">
            <a:solidFill>
              <a:schemeClr val="tx1"/>
            </a:solidFill>
            <a:prstDash val="sysDash"/>
          </a:ln>
        </p:spPr>
        <p:txBody>
          <a:bodyPr wrap="square">
            <a:spAutoFit/>
          </a:bodyPr>
          <a:lstStyle/>
          <a:p>
            <a:pPr algn="ctr"/>
            <a:r>
              <a:rPr lang="nl-NL" sz="3200" b="1" dirty="0">
                <a:latin typeface="SVN-Cookies" panose="02040603050506020204" pitchFamily="18" charset="0"/>
              </a:rPr>
              <a:t>Đới nóng</a:t>
            </a:r>
            <a:endParaRPr lang="en-US" sz="3200" dirty="0">
              <a:latin typeface="SVN-Cookies" panose="02040603050506020204" pitchFamily="18" charset="0"/>
            </a:endParaRPr>
          </a:p>
        </p:txBody>
      </p:sp>
      <p:cxnSp>
        <p:nvCxnSpPr>
          <p:cNvPr id="7" name="Straight Connector 6"/>
          <p:cNvCxnSpPr/>
          <p:nvPr/>
        </p:nvCxnSpPr>
        <p:spPr>
          <a:xfrm flipH="1">
            <a:off x="4233672" y="1237475"/>
            <a:ext cx="0" cy="521208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043672" y="1237475"/>
            <a:ext cx="0" cy="521208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146" name="Picture 2" descr="Đặc tính của môi trường đới lạnh - bacda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37" y="1470742"/>
            <a:ext cx="3434825" cy="238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Điểm nổi bật của khí hậu đới lạnh là gì? Tìm hiểu về khí hậu đới lạ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936" y="4005071"/>
            <a:ext cx="3434825" cy="2313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Nhật Bản mùa hoa anh đào - VnExpress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584" y="1470742"/>
            <a:ext cx="3475054" cy="238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Bạn có biết mùa thu Hàn Quốc vào tháng mấy kh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708" y="4005071"/>
            <a:ext cx="3429214" cy="2313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4" name="Picture 10" descr="Bên dưới lớp cát dày của sa mạc Sahara ở Châu Phi có g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0708" y="1470742"/>
            <a:ext cx="3407254" cy="238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6" name="Picture 12" descr="Cẩm nang những điều bạn quan tâm trong Mùa hè - Top Bài Viết - TopList -  Marketing Doanh Nghiệ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0707" y="4005071"/>
            <a:ext cx="3407255" cy="2313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7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1000"/>
                                        <p:tgtEl>
                                          <p:spTgt spid="6150"/>
                                        </p:tgtEl>
                                      </p:cBhvr>
                                    </p:animEffect>
                                    <p:anim calcmode="lin" valueType="num">
                                      <p:cBhvr>
                                        <p:cTn id="22" dur="1000" fill="hold"/>
                                        <p:tgtEl>
                                          <p:spTgt spid="6150"/>
                                        </p:tgtEl>
                                        <p:attrNameLst>
                                          <p:attrName>ppt_x</p:attrName>
                                        </p:attrNameLst>
                                      </p:cBhvr>
                                      <p:tavLst>
                                        <p:tav tm="0">
                                          <p:val>
                                            <p:strVal val="#ppt_x"/>
                                          </p:val>
                                        </p:tav>
                                        <p:tav tm="100000">
                                          <p:val>
                                            <p:strVal val="#ppt_x"/>
                                          </p:val>
                                        </p:tav>
                                      </p:tavLst>
                                    </p:anim>
                                    <p:anim calcmode="lin" valueType="num">
                                      <p:cBhvr>
                                        <p:cTn id="23"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52"/>
                                        </p:tgtEl>
                                        <p:attrNameLst>
                                          <p:attrName>style.visibility</p:attrName>
                                        </p:attrNameLst>
                                      </p:cBhvr>
                                      <p:to>
                                        <p:strVal val="visible"/>
                                      </p:to>
                                    </p:set>
                                    <p:animEffect transition="in" filter="fade">
                                      <p:cBhvr>
                                        <p:cTn id="28" dur="1000"/>
                                        <p:tgtEl>
                                          <p:spTgt spid="6152"/>
                                        </p:tgtEl>
                                      </p:cBhvr>
                                    </p:animEffect>
                                    <p:anim calcmode="lin" valueType="num">
                                      <p:cBhvr>
                                        <p:cTn id="29" dur="1000" fill="hold"/>
                                        <p:tgtEl>
                                          <p:spTgt spid="6152"/>
                                        </p:tgtEl>
                                        <p:attrNameLst>
                                          <p:attrName>ppt_x</p:attrName>
                                        </p:attrNameLst>
                                      </p:cBhvr>
                                      <p:tavLst>
                                        <p:tav tm="0">
                                          <p:val>
                                            <p:strVal val="#ppt_x"/>
                                          </p:val>
                                        </p:tav>
                                        <p:tav tm="100000">
                                          <p:val>
                                            <p:strVal val="#ppt_x"/>
                                          </p:val>
                                        </p:tav>
                                      </p:tavLst>
                                    </p:anim>
                                    <p:anim calcmode="lin" valueType="num">
                                      <p:cBhvr>
                                        <p:cTn id="30"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154"/>
                                        </p:tgtEl>
                                        <p:attrNameLst>
                                          <p:attrName>style.visibility</p:attrName>
                                        </p:attrNameLst>
                                      </p:cBhvr>
                                      <p:to>
                                        <p:strVal val="visible"/>
                                      </p:to>
                                    </p:set>
                                    <p:animEffect transition="in" filter="fade">
                                      <p:cBhvr>
                                        <p:cTn id="35" dur="1000"/>
                                        <p:tgtEl>
                                          <p:spTgt spid="6154"/>
                                        </p:tgtEl>
                                      </p:cBhvr>
                                    </p:animEffect>
                                    <p:anim calcmode="lin" valueType="num">
                                      <p:cBhvr>
                                        <p:cTn id="36" dur="1000" fill="hold"/>
                                        <p:tgtEl>
                                          <p:spTgt spid="6154"/>
                                        </p:tgtEl>
                                        <p:attrNameLst>
                                          <p:attrName>ppt_x</p:attrName>
                                        </p:attrNameLst>
                                      </p:cBhvr>
                                      <p:tavLst>
                                        <p:tav tm="0">
                                          <p:val>
                                            <p:strVal val="#ppt_x"/>
                                          </p:val>
                                        </p:tav>
                                        <p:tav tm="100000">
                                          <p:val>
                                            <p:strVal val="#ppt_x"/>
                                          </p:val>
                                        </p:tav>
                                      </p:tavLst>
                                    </p:anim>
                                    <p:anim calcmode="lin" valueType="num">
                                      <p:cBhvr>
                                        <p:cTn id="37" dur="1000" fill="hold"/>
                                        <p:tgtEl>
                                          <p:spTgt spid="615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156"/>
                                        </p:tgtEl>
                                        <p:attrNameLst>
                                          <p:attrName>style.visibility</p:attrName>
                                        </p:attrNameLst>
                                      </p:cBhvr>
                                      <p:to>
                                        <p:strVal val="visible"/>
                                      </p:to>
                                    </p:set>
                                    <p:animEffect transition="in" filter="fade">
                                      <p:cBhvr>
                                        <p:cTn id="42" dur="1000"/>
                                        <p:tgtEl>
                                          <p:spTgt spid="6156"/>
                                        </p:tgtEl>
                                      </p:cBhvr>
                                    </p:animEffect>
                                    <p:anim calcmode="lin" valueType="num">
                                      <p:cBhvr>
                                        <p:cTn id="43" dur="1000" fill="hold"/>
                                        <p:tgtEl>
                                          <p:spTgt spid="6156"/>
                                        </p:tgtEl>
                                        <p:attrNameLst>
                                          <p:attrName>ppt_x</p:attrName>
                                        </p:attrNameLst>
                                      </p:cBhvr>
                                      <p:tavLst>
                                        <p:tav tm="0">
                                          <p:val>
                                            <p:strVal val="#ppt_x"/>
                                          </p:val>
                                        </p:tav>
                                        <p:tav tm="100000">
                                          <p:val>
                                            <p:strVal val="#ppt_x"/>
                                          </p:val>
                                        </p:tav>
                                      </p:tavLst>
                                    </p:anim>
                                    <p:anim calcmode="lin" valueType="num">
                                      <p:cBhvr>
                                        <p:cTn id="44"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39B1B91-F1EB-4AC8-8B74-B481F7A71A3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69664" y="-7931590"/>
            <a:ext cx="14514044" cy="21771066"/>
          </a:xfrm>
          <a:prstGeom prst="rect">
            <a:avLst/>
          </a:prstGeom>
        </p:spPr>
      </p:pic>
      <p:pic>
        <p:nvPicPr>
          <p:cNvPr id="3" name="图片 2" descr="图片包含 游戏机&#10;&#10;描述已自动生成">
            <a:extLst>
              <a:ext uri="{FF2B5EF4-FFF2-40B4-BE49-F238E27FC236}">
                <a16:creationId xmlns:a16="http://schemas.microsoft.com/office/drawing/2014/main" id="{98467A62-E25A-43A4-B685-A6C1408F9876}"/>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saturation sat="300000"/>
                    </a14:imgEffect>
                    <a14:imgEffect>
                      <a14:brightnessContrast bright="-5000" contrast="40000"/>
                    </a14:imgEffect>
                  </a14:imgLayer>
                </a14:imgProps>
              </a:ext>
              <a:ext uri="{28A0092B-C50C-407E-A947-70E740481C1C}">
                <a14:useLocalDpi xmlns:a14="http://schemas.microsoft.com/office/drawing/2010/main" val="0"/>
              </a:ext>
            </a:extLst>
          </a:blip>
          <a:srcRect l="11000" t="20000" r="11000" b="15556"/>
          <a:stretch/>
        </p:blipFill>
        <p:spPr>
          <a:xfrm>
            <a:off x="-1043734" y="-120345"/>
            <a:ext cx="9112696" cy="11293512"/>
          </a:xfrm>
          <a:prstGeom prst="rect">
            <a:avLst/>
          </a:prstGeom>
        </p:spPr>
      </p:pic>
      <p:sp>
        <p:nvSpPr>
          <p:cNvPr id="7" name="文本框 6">
            <a:extLst>
              <a:ext uri="{FF2B5EF4-FFF2-40B4-BE49-F238E27FC236}">
                <a16:creationId xmlns:a16="http://schemas.microsoft.com/office/drawing/2014/main" id="{98EEB449-538F-4F6E-94AD-BC5A27FD08BF}"/>
              </a:ext>
            </a:extLst>
          </p:cNvPr>
          <p:cNvSpPr txBox="1"/>
          <p:nvPr/>
        </p:nvSpPr>
        <p:spPr>
          <a:xfrm>
            <a:off x="6979392" y="137160"/>
            <a:ext cx="4738798" cy="433965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chemeClr val="accent1">
                    <a:lumMod val="50000"/>
                    <a:alpha val="50000"/>
                  </a:schemeClr>
                </a:solidFill>
                <a:effectLst/>
                <a:uLnTx/>
                <a:uFillTx/>
                <a:latin typeface="UTM Alexander" panose="02040603050506020204" pitchFamily="18" charset="0"/>
                <a:ea typeface="字魂143号-正酷超级黑" panose="00000500000000000000" pitchFamily="2" charset="-122"/>
              </a:rPr>
              <a:t>THỰC</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3800" dirty="0">
                <a:solidFill>
                  <a:schemeClr val="accent1">
                    <a:lumMod val="50000"/>
                    <a:alpha val="50000"/>
                  </a:schemeClr>
                </a:solidFill>
                <a:latin typeface="UTM Alexander" panose="02040603050506020204" pitchFamily="18" charset="0"/>
                <a:ea typeface="字魂143号-正酷超级黑" panose="00000500000000000000" pitchFamily="2" charset="-122"/>
              </a:rPr>
              <a:t>HÀNH</a:t>
            </a:r>
            <a:endParaRPr kumimoji="0" lang="en-US" sz="13800" b="0" i="0" u="none" strike="noStrike" kern="1200" cap="none" spc="0" normalizeH="0" baseline="0" noProof="0" dirty="0">
              <a:ln>
                <a:noFill/>
              </a:ln>
              <a:solidFill>
                <a:schemeClr val="accent1">
                  <a:lumMod val="50000"/>
                  <a:alpha val="50000"/>
                </a:schemeClr>
              </a:solidFill>
              <a:effectLst/>
              <a:uLnTx/>
              <a:uFillTx/>
              <a:latin typeface="UTM Alexander" panose="02040603050506020204" pitchFamily="18" charset="0"/>
              <a:ea typeface="字魂143号-正酷超级黑" panose="00000500000000000000" pitchFamily="2" charset="-122"/>
            </a:endParaRPr>
          </a:p>
        </p:txBody>
      </p:sp>
    </p:spTree>
    <p:extLst>
      <p:ext uri="{BB962C8B-B14F-4D97-AF65-F5344CB8AC3E}">
        <p14:creationId xmlns:p14="http://schemas.microsoft.com/office/powerpoint/2010/main" val="366626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60" y="1931878"/>
            <a:ext cx="4017420" cy="4926122"/>
          </a:xfrm>
          <a:prstGeom prst="rect">
            <a:avLst/>
          </a:prstGeom>
        </p:spPr>
      </p:pic>
      <p:sp>
        <p:nvSpPr>
          <p:cNvPr id="16" name="Rounded Rectangle 15"/>
          <p:cNvSpPr/>
          <p:nvPr/>
        </p:nvSpPr>
        <p:spPr>
          <a:xfrm>
            <a:off x="2919261" y="1237488"/>
            <a:ext cx="8388819" cy="2496312"/>
          </a:xfrm>
          <a:prstGeom prst="roundRect">
            <a:avLst/>
          </a:prstGeom>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nl-NL" sz="3600" dirty="0">
                <a:latin typeface="Cambria" panose="02040503050406030204" pitchFamily="18" charset="0"/>
                <a:ea typeface="Cambria" panose="02040503050406030204" pitchFamily="18" charset="0"/>
              </a:rPr>
              <a:t>Tìm và chỉ vị trí cực Bắc, cực Nam, đường Xích đạo, bán cầu Bắc, bắc cầu Nam và vị trí của Việt Nam trên quả địa cầu. Nước ta thuộc đới khí hậu nào?</a:t>
            </a:r>
            <a:endParaRPr lang="en-US" sz="3600" dirty="0">
              <a:latin typeface="Cambria" panose="02040503050406030204" pitchFamily="18" charset="0"/>
              <a:ea typeface="Cambria" panose="02040503050406030204" pitchFamily="18" charset="0"/>
            </a:endParaRPr>
          </a:p>
        </p:txBody>
      </p:sp>
      <p:sp>
        <p:nvSpPr>
          <p:cNvPr id="17" name="Flowchart: Manual Input 16"/>
          <p:cNvSpPr/>
          <p:nvPr/>
        </p:nvSpPr>
        <p:spPr>
          <a:xfrm>
            <a:off x="594360" y="766361"/>
            <a:ext cx="2636521" cy="802600"/>
          </a:xfrm>
          <a:prstGeom prst="flowChartManualInput">
            <a:avLst/>
          </a:prstGeom>
          <a:solidFill>
            <a:srgbClr val="0070C0"/>
          </a:solidFill>
          <a:ln w="38100">
            <a:solidFill>
              <a:schemeClr val="tx1"/>
            </a:solidFill>
            <a:prstDash val="sysDash"/>
          </a:ln>
        </p:spPr>
        <p:txBody>
          <a:bodyPr wrap="square">
            <a:spAutoFit/>
          </a:bodyPr>
          <a:lstStyle/>
          <a:p>
            <a:pPr algn="ctr"/>
            <a:r>
              <a:rPr lang="nl-NL" sz="3600" b="1" dirty="0">
                <a:solidFill>
                  <a:schemeClr val="bg1"/>
                </a:solidFill>
                <a:latin typeface="SVN-Cookies" panose="02040603050506020204" pitchFamily="18" charset="0"/>
                <a:ea typeface="Times New Roman" panose="02020603050405020304" pitchFamily="18" charset="0"/>
              </a:rPr>
              <a:t>NHIỆM VỤ</a:t>
            </a:r>
            <a:endParaRPr lang="en-US" sz="3600" dirty="0">
              <a:solidFill>
                <a:schemeClr val="bg1"/>
              </a:solidFill>
              <a:latin typeface="SVN-Cookies" panose="02040603050506020204" pitchFamily="18" charset="0"/>
            </a:endParaRPr>
          </a:p>
        </p:txBody>
      </p:sp>
      <p:sp>
        <p:nvSpPr>
          <p:cNvPr id="18" name="Rounded Rectangle 17"/>
          <p:cNvSpPr/>
          <p:nvPr/>
        </p:nvSpPr>
        <p:spPr>
          <a:xfrm>
            <a:off x="2919261" y="3569208"/>
            <a:ext cx="8388819" cy="2496312"/>
          </a:xfrm>
          <a:prstGeom prst="roundRect">
            <a:avLst/>
          </a:prstGeom>
          <a:noFill/>
          <a:ln w="38100">
            <a:noFill/>
            <a:prstDash val="dash"/>
          </a:ln>
        </p:spPr>
        <p:style>
          <a:lnRef idx="3">
            <a:schemeClr val="lt1"/>
          </a:lnRef>
          <a:fillRef idx="1">
            <a:schemeClr val="accent1"/>
          </a:fillRef>
          <a:effectRef idx="1">
            <a:schemeClr val="accent1"/>
          </a:effectRef>
          <a:fontRef idx="minor">
            <a:schemeClr val="lt1"/>
          </a:fontRef>
        </p:style>
        <p:txBody>
          <a:bodyPr rtlCol="0" anchor="ctr"/>
          <a:lstStyle/>
          <a:p>
            <a:pPr algn="ctr"/>
            <a:r>
              <a:rPr lang="nl-NL" sz="3600" i="1" dirty="0">
                <a:solidFill>
                  <a:schemeClr val="tx1"/>
                </a:solidFill>
                <a:latin typeface="Cambria" panose="02040503050406030204" pitchFamily="18" charset="0"/>
                <a:ea typeface="Cambria" panose="02040503050406030204" pitchFamily="18" charset="0"/>
              </a:rPr>
              <a:t>Mỗi nhóm sẽ được phát một quả địa cầu. Các em sẽ thực hành và hoàn thành nhiệm vụ được giao nhé!</a:t>
            </a:r>
            <a:endParaRPr lang="en-US" sz="3600"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119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76FB43-D593-485C-BB5A-B3B32439080F}"/>
              </a:ext>
            </a:extLst>
          </p:cNvPr>
          <p:cNvGrpSpPr/>
          <p:nvPr/>
        </p:nvGrpSpPr>
        <p:grpSpPr>
          <a:xfrm>
            <a:off x="4083320" y="-5223157"/>
            <a:ext cx="10277324" cy="15415986"/>
            <a:chOff x="1396516" y="-9174420"/>
            <a:chExt cx="14514044" cy="21771066"/>
          </a:xfrm>
        </p:grpSpPr>
        <p:pic>
          <p:nvPicPr>
            <p:cNvPr id="55" name="图片 54">
              <a:extLst>
                <a:ext uri="{FF2B5EF4-FFF2-40B4-BE49-F238E27FC236}">
                  <a16:creationId xmlns:a16="http://schemas.microsoft.com/office/drawing/2014/main" id="{75E1E88D-FACC-4ECD-8C6B-3A2A8021457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96516" y="-9174420"/>
              <a:ext cx="14514044" cy="21771066"/>
            </a:xfrm>
            <a:prstGeom prst="rect">
              <a:avLst/>
            </a:prstGeom>
          </p:spPr>
        </p:pic>
        <p:pic>
          <p:nvPicPr>
            <p:cNvPr id="21" name="图片 20" descr="粉色的卡通人物&#10;&#10;低可信度描述已自动生成">
              <a:extLst>
                <a:ext uri="{FF2B5EF4-FFF2-40B4-BE49-F238E27FC236}">
                  <a16:creationId xmlns:a16="http://schemas.microsoft.com/office/drawing/2014/main" id="{8463CBAE-2437-4422-8668-2BB1E9C254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t="7246" b="16252"/>
            <a:stretch/>
          </p:blipFill>
          <p:spPr>
            <a:xfrm>
              <a:off x="4754880" y="328246"/>
              <a:ext cx="7437120" cy="8534400"/>
            </a:xfrm>
            <a:prstGeom prst="rect">
              <a:avLst/>
            </a:prstGeom>
          </p:spPr>
        </p:pic>
      </p:grpSp>
      <p:sp>
        <p:nvSpPr>
          <p:cNvPr id="37" name="文本框 36">
            <a:extLst>
              <a:ext uri="{FF2B5EF4-FFF2-40B4-BE49-F238E27FC236}">
                <a16:creationId xmlns:a16="http://schemas.microsoft.com/office/drawing/2014/main" id="{62CBCF00-23A5-49F3-B2ED-388E5E943378}"/>
              </a:ext>
            </a:extLst>
          </p:cNvPr>
          <p:cNvSpPr txBox="1"/>
          <p:nvPr/>
        </p:nvSpPr>
        <p:spPr>
          <a:xfrm>
            <a:off x="-94136" y="693926"/>
            <a:ext cx="5342688"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rPr>
              <a:t>TẠM</a:t>
            </a:r>
            <a:r>
              <a:rPr kumimoji="0" lang="en-US" altLang="zh-CN" sz="138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rPr>
              <a:t>BIỆT</a:t>
            </a:r>
            <a:endPar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VN-Cookies" panose="02040603050506020204" pitchFamily="18" charset="0"/>
              <a:ea typeface="字魂143号-正酷超级黑" panose="00000500000000000000" pitchFamily="2" charset="-122"/>
            </a:endParaRPr>
          </a:p>
        </p:txBody>
      </p:sp>
      <p:grpSp>
        <p:nvGrpSpPr>
          <p:cNvPr id="40" name="组合 39">
            <a:extLst>
              <a:ext uri="{FF2B5EF4-FFF2-40B4-BE49-F238E27FC236}">
                <a16:creationId xmlns:a16="http://schemas.microsoft.com/office/drawing/2014/main" id="{A9756A4C-17C8-496D-8CD2-EB3BD48ADA5C}"/>
              </a:ext>
            </a:extLst>
          </p:cNvPr>
          <p:cNvGrpSpPr/>
          <p:nvPr/>
        </p:nvGrpSpPr>
        <p:grpSpPr>
          <a:xfrm>
            <a:off x="6324751" y="3319969"/>
            <a:ext cx="400386" cy="555851"/>
            <a:chOff x="5058419" y="3893249"/>
            <a:chExt cx="351112" cy="461016"/>
          </a:xfrm>
        </p:grpSpPr>
        <p:sp>
          <p:nvSpPr>
            <p:cNvPr id="41" name="任意多边形: 形状 40">
              <a:extLst>
                <a:ext uri="{FF2B5EF4-FFF2-40B4-BE49-F238E27FC236}">
                  <a16:creationId xmlns:a16="http://schemas.microsoft.com/office/drawing/2014/main" id="{3A4A0AF0-8C05-415B-A2DD-7126EAA70214}"/>
                </a:ext>
              </a:extLst>
            </p:cNvPr>
            <p:cNvSpPr/>
            <p:nvPr/>
          </p:nvSpPr>
          <p:spPr>
            <a:xfrm>
              <a:off x="5152101" y="4310684"/>
              <a:ext cx="165084" cy="43581"/>
            </a:xfrm>
            <a:custGeom>
              <a:avLst/>
              <a:gdLst>
                <a:gd name="connsiteX0" fmla="*/ 165084 w 165084"/>
                <a:gd name="connsiteY0" fmla="*/ 21764 h 43581"/>
                <a:gd name="connsiteX1" fmla="*/ 82541 w 165084"/>
                <a:gd name="connsiteY1" fmla="*/ 43580 h 43581"/>
                <a:gd name="connsiteX2" fmla="*/ -1 w 165084"/>
                <a:gd name="connsiteY2" fmla="*/ 21764 h 43581"/>
                <a:gd name="connsiteX3" fmla="*/ 82541 w 165084"/>
                <a:gd name="connsiteY3" fmla="*/ -1 h 43581"/>
                <a:gd name="connsiteX4" fmla="*/ 165084 w 165084"/>
                <a:gd name="connsiteY4" fmla="*/ 21764 h 43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84" h="43581">
                  <a:moveTo>
                    <a:pt x="165084" y="21764"/>
                  </a:moveTo>
                  <a:cubicBezTo>
                    <a:pt x="165084" y="33827"/>
                    <a:pt x="128124" y="43580"/>
                    <a:pt x="82541" y="43580"/>
                  </a:cubicBezTo>
                  <a:cubicBezTo>
                    <a:pt x="36958" y="43580"/>
                    <a:pt x="-1" y="33827"/>
                    <a:pt x="-1" y="21764"/>
                  </a:cubicBezTo>
                  <a:cubicBezTo>
                    <a:pt x="-1" y="9701"/>
                    <a:pt x="36958" y="-1"/>
                    <a:pt x="82541" y="-1"/>
                  </a:cubicBezTo>
                  <a:cubicBezTo>
                    <a:pt x="128124" y="-1"/>
                    <a:pt x="165084" y="9855"/>
                    <a:pt x="165084" y="21764"/>
                  </a:cubicBezTo>
                  <a:close/>
                </a:path>
              </a:pathLst>
            </a:custGeom>
            <a:solidFill>
              <a:srgbClr val="2C2A2A">
                <a:alpha val="20000"/>
              </a:srgbClr>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2" name="任意多边形: 形状 41">
              <a:extLst>
                <a:ext uri="{FF2B5EF4-FFF2-40B4-BE49-F238E27FC236}">
                  <a16:creationId xmlns:a16="http://schemas.microsoft.com/office/drawing/2014/main" id="{5320A4B7-7F2D-466C-BC52-3FCACA9379C5}"/>
                </a:ext>
              </a:extLst>
            </p:cNvPr>
            <p:cNvSpPr/>
            <p:nvPr/>
          </p:nvSpPr>
          <p:spPr>
            <a:xfrm>
              <a:off x="5218525" y="3962240"/>
              <a:ext cx="32236" cy="371954"/>
            </a:xfrm>
            <a:custGeom>
              <a:avLst/>
              <a:gdLst>
                <a:gd name="connsiteX0" fmla="*/ 0 w 32236"/>
                <a:gd name="connsiteY0" fmla="*/ 0 h 371954"/>
                <a:gd name="connsiteX1" fmla="*/ 32237 w 32236"/>
                <a:gd name="connsiteY1" fmla="*/ 0 h 371954"/>
                <a:gd name="connsiteX2" fmla="*/ 32237 w 32236"/>
                <a:gd name="connsiteY2" fmla="*/ 371954 h 371954"/>
                <a:gd name="connsiteX3" fmla="*/ 0 w 32236"/>
                <a:gd name="connsiteY3" fmla="*/ 371954 h 371954"/>
              </a:gdLst>
              <a:ahLst/>
              <a:cxnLst>
                <a:cxn ang="0">
                  <a:pos x="connsiteX0" y="connsiteY0"/>
                </a:cxn>
                <a:cxn ang="0">
                  <a:pos x="connsiteX1" y="connsiteY1"/>
                </a:cxn>
                <a:cxn ang="0">
                  <a:pos x="connsiteX2" y="connsiteY2"/>
                </a:cxn>
                <a:cxn ang="0">
                  <a:pos x="connsiteX3" y="connsiteY3"/>
                </a:cxn>
              </a:cxnLst>
              <a:rect l="l" t="t" r="r" b="b"/>
              <a:pathLst>
                <a:path w="32236" h="371954">
                  <a:moveTo>
                    <a:pt x="0" y="0"/>
                  </a:moveTo>
                  <a:lnTo>
                    <a:pt x="32237" y="0"/>
                  </a:lnTo>
                  <a:lnTo>
                    <a:pt x="32237" y="371954"/>
                  </a:lnTo>
                  <a:lnTo>
                    <a:pt x="0" y="371954"/>
                  </a:lnTo>
                  <a:close/>
                </a:path>
              </a:pathLst>
            </a:custGeom>
            <a:solidFill>
              <a:srgbClr val="6B665A"/>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3" name="任意多边形: 形状 42">
              <a:extLst>
                <a:ext uri="{FF2B5EF4-FFF2-40B4-BE49-F238E27FC236}">
                  <a16:creationId xmlns:a16="http://schemas.microsoft.com/office/drawing/2014/main" id="{6B65E4DF-187C-481A-9566-B32FDDA37374}"/>
                </a:ext>
              </a:extLst>
            </p:cNvPr>
            <p:cNvSpPr/>
            <p:nvPr/>
          </p:nvSpPr>
          <p:spPr>
            <a:xfrm>
              <a:off x="5234643" y="3962240"/>
              <a:ext cx="16118" cy="371954"/>
            </a:xfrm>
            <a:custGeom>
              <a:avLst/>
              <a:gdLst>
                <a:gd name="connsiteX0" fmla="*/ 0 w 16118"/>
                <a:gd name="connsiteY0" fmla="*/ 0 h 371954"/>
                <a:gd name="connsiteX1" fmla="*/ 16118 w 16118"/>
                <a:gd name="connsiteY1" fmla="*/ 0 h 371954"/>
                <a:gd name="connsiteX2" fmla="*/ 16118 w 16118"/>
                <a:gd name="connsiteY2" fmla="*/ 371954 h 371954"/>
                <a:gd name="connsiteX3" fmla="*/ 0 w 16118"/>
                <a:gd name="connsiteY3" fmla="*/ 371954 h 371954"/>
              </a:gdLst>
              <a:ahLst/>
              <a:cxnLst>
                <a:cxn ang="0">
                  <a:pos x="connsiteX0" y="connsiteY0"/>
                </a:cxn>
                <a:cxn ang="0">
                  <a:pos x="connsiteX1" y="connsiteY1"/>
                </a:cxn>
                <a:cxn ang="0">
                  <a:pos x="connsiteX2" y="connsiteY2"/>
                </a:cxn>
                <a:cxn ang="0">
                  <a:pos x="connsiteX3" y="connsiteY3"/>
                </a:cxn>
              </a:cxnLst>
              <a:rect l="l" t="t" r="r" b="b"/>
              <a:pathLst>
                <a:path w="16118" h="371954">
                  <a:moveTo>
                    <a:pt x="0" y="0"/>
                  </a:moveTo>
                  <a:lnTo>
                    <a:pt x="16118" y="0"/>
                  </a:lnTo>
                  <a:lnTo>
                    <a:pt x="16118" y="371954"/>
                  </a:lnTo>
                  <a:lnTo>
                    <a:pt x="0" y="371954"/>
                  </a:lnTo>
                  <a:close/>
                </a:path>
              </a:pathLst>
            </a:custGeom>
            <a:solidFill>
              <a:srgbClr val="544D46"/>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4" name="任意多边形: 形状 43">
              <a:extLst>
                <a:ext uri="{FF2B5EF4-FFF2-40B4-BE49-F238E27FC236}">
                  <a16:creationId xmlns:a16="http://schemas.microsoft.com/office/drawing/2014/main" id="{73F05253-1161-4893-B582-16AB5784D90D}"/>
                </a:ext>
              </a:extLst>
            </p:cNvPr>
            <p:cNvSpPr/>
            <p:nvPr/>
          </p:nvSpPr>
          <p:spPr>
            <a:xfrm>
              <a:off x="5138087" y="4076044"/>
              <a:ext cx="94502" cy="91012"/>
            </a:xfrm>
            <a:custGeom>
              <a:avLst/>
              <a:gdLst>
                <a:gd name="connsiteX0" fmla="*/ 94503 w 94502"/>
                <a:gd name="connsiteY0" fmla="*/ 74996 h 91012"/>
                <a:gd name="connsiteX1" fmla="*/ 82029 w 94502"/>
                <a:gd name="connsiteY1" fmla="*/ 91012 h 91012"/>
                <a:gd name="connsiteX2" fmla="*/ 0 w 94502"/>
                <a:gd name="connsiteY2" fmla="*/ 16016 h 91012"/>
                <a:gd name="connsiteX3" fmla="*/ 12422 w 94502"/>
                <a:gd name="connsiteY3" fmla="*/ 0 h 91012"/>
                <a:gd name="connsiteX4" fmla="*/ 94503 w 94502"/>
                <a:gd name="connsiteY4" fmla="*/ 74996 h 9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2" h="91012">
                  <a:moveTo>
                    <a:pt x="94503" y="74996"/>
                  </a:moveTo>
                  <a:lnTo>
                    <a:pt x="82029" y="91012"/>
                  </a:lnTo>
                  <a:lnTo>
                    <a:pt x="0" y="16016"/>
                  </a:lnTo>
                  <a:lnTo>
                    <a:pt x="12422" y="0"/>
                  </a:lnTo>
                  <a:lnTo>
                    <a:pt x="94503" y="74996"/>
                  </a:lnTo>
                  <a:close/>
                </a:path>
              </a:pathLst>
            </a:custGeom>
            <a:solidFill>
              <a:srgbClr val="6B665A"/>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5" name="任意多边形: 形状 44">
              <a:extLst>
                <a:ext uri="{FF2B5EF4-FFF2-40B4-BE49-F238E27FC236}">
                  <a16:creationId xmlns:a16="http://schemas.microsoft.com/office/drawing/2014/main" id="{4C06F92D-F64B-4A8A-9D88-1A08EB9940DF}"/>
                </a:ext>
              </a:extLst>
            </p:cNvPr>
            <p:cNvSpPr/>
            <p:nvPr/>
          </p:nvSpPr>
          <p:spPr>
            <a:xfrm>
              <a:off x="5144298" y="4076044"/>
              <a:ext cx="88291" cy="83004"/>
            </a:xfrm>
            <a:custGeom>
              <a:avLst/>
              <a:gdLst>
                <a:gd name="connsiteX0" fmla="*/ 88292 w 88291"/>
                <a:gd name="connsiteY0" fmla="*/ 74996 h 83004"/>
                <a:gd name="connsiteX1" fmla="*/ 82029 w 88291"/>
                <a:gd name="connsiteY1" fmla="*/ 83004 h 83004"/>
                <a:gd name="connsiteX2" fmla="*/ 0 w 88291"/>
                <a:gd name="connsiteY2" fmla="*/ 8008 h 83004"/>
                <a:gd name="connsiteX3" fmla="*/ 6211 w 88291"/>
                <a:gd name="connsiteY3" fmla="*/ 0 h 83004"/>
                <a:gd name="connsiteX4" fmla="*/ 88292 w 88291"/>
                <a:gd name="connsiteY4" fmla="*/ 74996 h 8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1" h="83004">
                  <a:moveTo>
                    <a:pt x="88292" y="74996"/>
                  </a:moveTo>
                  <a:lnTo>
                    <a:pt x="82029" y="83004"/>
                  </a:lnTo>
                  <a:lnTo>
                    <a:pt x="0" y="8008"/>
                  </a:lnTo>
                  <a:lnTo>
                    <a:pt x="6211" y="0"/>
                  </a:lnTo>
                  <a:lnTo>
                    <a:pt x="88292" y="74996"/>
                  </a:lnTo>
                  <a:close/>
                </a:path>
              </a:pathLst>
            </a:custGeom>
            <a:solidFill>
              <a:srgbClr val="544D46"/>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6" name="任意多边形: 形状 45">
              <a:extLst>
                <a:ext uri="{FF2B5EF4-FFF2-40B4-BE49-F238E27FC236}">
                  <a16:creationId xmlns:a16="http://schemas.microsoft.com/office/drawing/2014/main" id="{208DB0C5-2899-44DD-BA61-5FAD81940A15}"/>
                </a:ext>
              </a:extLst>
            </p:cNvPr>
            <p:cNvSpPr/>
            <p:nvPr/>
          </p:nvSpPr>
          <p:spPr>
            <a:xfrm>
              <a:off x="5236902" y="4145496"/>
              <a:ext cx="93578" cy="123402"/>
            </a:xfrm>
            <a:custGeom>
              <a:avLst/>
              <a:gdLst>
                <a:gd name="connsiteX0" fmla="*/ 0 w 93578"/>
                <a:gd name="connsiteY0" fmla="*/ 108414 h 123402"/>
                <a:gd name="connsiteX1" fmla="*/ 13654 w 93578"/>
                <a:gd name="connsiteY1" fmla="*/ 123403 h 123402"/>
                <a:gd name="connsiteX2" fmla="*/ 93579 w 93578"/>
                <a:gd name="connsiteY2" fmla="*/ 14989 h 123402"/>
                <a:gd name="connsiteX3" fmla="*/ 79924 w 93578"/>
                <a:gd name="connsiteY3" fmla="*/ 0 h 123402"/>
                <a:gd name="connsiteX4" fmla="*/ 0 w 93578"/>
                <a:gd name="connsiteY4" fmla="*/ 108414 h 12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8" h="123402">
                  <a:moveTo>
                    <a:pt x="0" y="108414"/>
                  </a:moveTo>
                  <a:lnTo>
                    <a:pt x="13654" y="123403"/>
                  </a:lnTo>
                  <a:lnTo>
                    <a:pt x="93579" y="14989"/>
                  </a:lnTo>
                  <a:lnTo>
                    <a:pt x="79924" y="0"/>
                  </a:lnTo>
                  <a:lnTo>
                    <a:pt x="0" y="108414"/>
                  </a:lnTo>
                  <a:close/>
                </a:path>
              </a:pathLst>
            </a:custGeom>
            <a:solidFill>
              <a:srgbClr val="6B665A"/>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7" name="任意多边形: 形状 46">
              <a:extLst>
                <a:ext uri="{FF2B5EF4-FFF2-40B4-BE49-F238E27FC236}">
                  <a16:creationId xmlns:a16="http://schemas.microsoft.com/office/drawing/2014/main" id="{CCE4C718-0FFF-497C-A49C-C49F5A5F6D55}"/>
                </a:ext>
              </a:extLst>
            </p:cNvPr>
            <p:cNvSpPr/>
            <p:nvPr/>
          </p:nvSpPr>
          <p:spPr>
            <a:xfrm>
              <a:off x="5236902" y="4145496"/>
              <a:ext cx="86751" cy="115908"/>
            </a:xfrm>
            <a:custGeom>
              <a:avLst/>
              <a:gdLst>
                <a:gd name="connsiteX0" fmla="*/ 0 w 86751"/>
                <a:gd name="connsiteY0" fmla="*/ 108414 h 115908"/>
                <a:gd name="connsiteX1" fmla="*/ 6827 w 86751"/>
                <a:gd name="connsiteY1" fmla="*/ 115908 h 115908"/>
                <a:gd name="connsiteX2" fmla="*/ 86752 w 86751"/>
                <a:gd name="connsiteY2" fmla="*/ 7494 h 115908"/>
                <a:gd name="connsiteX3" fmla="*/ 79924 w 86751"/>
                <a:gd name="connsiteY3" fmla="*/ 0 h 115908"/>
                <a:gd name="connsiteX4" fmla="*/ 0 w 86751"/>
                <a:gd name="connsiteY4" fmla="*/ 108414 h 11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51" h="115908">
                  <a:moveTo>
                    <a:pt x="0" y="108414"/>
                  </a:moveTo>
                  <a:lnTo>
                    <a:pt x="6827" y="115908"/>
                  </a:lnTo>
                  <a:lnTo>
                    <a:pt x="86752" y="7494"/>
                  </a:lnTo>
                  <a:lnTo>
                    <a:pt x="79924" y="0"/>
                  </a:lnTo>
                  <a:lnTo>
                    <a:pt x="0" y="108414"/>
                  </a:lnTo>
                  <a:close/>
                </a:path>
              </a:pathLst>
            </a:custGeom>
            <a:solidFill>
              <a:srgbClr val="544D46"/>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8" name="任意多边形: 形状 47">
              <a:extLst>
                <a:ext uri="{FF2B5EF4-FFF2-40B4-BE49-F238E27FC236}">
                  <a16:creationId xmlns:a16="http://schemas.microsoft.com/office/drawing/2014/main" id="{C8FC5764-BB3F-45FB-AD70-3D81A90D64E3}"/>
                </a:ext>
              </a:extLst>
            </p:cNvPr>
            <p:cNvSpPr/>
            <p:nvPr/>
          </p:nvSpPr>
          <p:spPr>
            <a:xfrm>
              <a:off x="5122276" y="3893249"/>
              <a:ext cx="224732" cy="96401"/>
            </a:xfrm>
            <a:custGeom>
              <a:avLst/>
              <a:gdLst>
                <a:gd name="connsiteX0" fmla="*/ 224732 w 224732"/>
                <a:gd name="connsiteY0" fmla="*/ 96401 h 96401"/>
                <a:gd name="connsiteX1" fmla="*/ 112366 w 224732"/>
                <a:gd name="connsiteY1" fmla="*/ -1 h 96401"/>
                <a:gd name="connsiteX2" fmla="*/ -1 w 224732"/>
                <a:gd name="connsiteY2" fmla="*/ 96401 h 96401"/>
              </a:gdLst>
              <a:ahLst/>
              <a:cxnLst>
                <a:cxn ang="0">
                  <a:pos x="connsiteX0" y="connsiteY0"/>
                </a:cxn>
                <a:cxn ang="0">
                  <a:pos x="connsiteX1" y="connsiteY1"/>
                </a:cxn>
                <a:cxn ang="0">
                  <a:pos x="connsiteX2" y="connsiteY2"/>
                </a:cxn>
              </a:cxnLst>
              <a:rect l="l" t="t" r="r" b="b"/>
              <a:pathLst>
                <a:path w="224732" h="96401">
                  <a:moveTo>
                    <a:pt x="224732" y="96401"/>
                  </a:moveTo>
                  <a:cubicBezTo>
                    <a:pt x="224732" y="43169"/>
                    <a:pt x="174426" y="-1"/>
                    <a:pt x="112366" y="-1"/>
                  </a:cubicBezTo>
                  <a:cubicBezTo>
                    <a:pt x="50305" y="-1"/>
                    <a:pt x="-1" y="43169"/>
                    <a:pt x="-1" y="96401"/>
                  </a:cubicBezTo>
                  <a:close/>
                </a:path>
              </a:pathLst>
            </a:custGeom>
            <a:solidFill>
              <a:srgbClr val="A6C157"/>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49" name="任意多边形: 形状 48">
              <a:extLst>
                <a:ext uri="{FF2B5EF4-FFF2-40B4-BE49-F238E27FC236}">
                  <a16:creationId xmlns:a16="http://schemas.microsoft.com/office/drawing/2014/main" id="{8FFCB9F7-BDE6-4B30-AE2E-026A3F031F64}"/>
                </a:ext>
              </a:extLst>
            </p:cNvPr>
            <p:cNvSpPr/>
            <p:nvPr/>
          </p:nvSpPr>
          <p:spPr>
            <a:xfrm>
              <a:off x="5234643" y="3893249"/>
              <a:ext cx="112366" cy="96401"/>
            </a:xfrm>
            <a:custGeom>
              <a:avLst/>
              <a:gdLst>
                <a:gd name="connsiteX0" fmla="*/ -1 w 112366"/>
                <a:gd name="connsiteY0" fmla="*/ 96401 h 96401"/>
                <a:gd name="connsiteX1" fmla="*/ 112365 w 112366"/>
                <a:gd name="connsiteY1" fmla="*/ 96401 h 96401"/>
                <a:gd name="connsiteX2" fmla="*/ -1 w 112366"/>
                <a:gd name="connsiteY2" fmla="*/ -1 h 96401"/>
              </a:gdLst>
              <a:ahLst/>
              <a:cxnLst>
                <a:cxn ang="0">
                  <a:pos x="connsiteX0" y="connsiteY0"/>
                </a:cxn>
                <a:cxn ang="0">
                  <a:pos x="connsiteX1" y="connsiteY1"/>
                </a:cxn>
                <a:cxn ang="0">
                  <a:pos x="connsiteX2" y="connsiteY2"/>
                </a:cxn>
              </a:cxnLst>
              <a:rect l="l" t="t" r="r" b="b"/>
              <a:pathLst>
                <a:path w="112366" h="96401">
                  <a:moveTo>
                    <a:pt x="-1" y="96401"/>
                  </a:moveTo>
                  <a:lnTo>
                    <a:pt x="112365" y="96401"/>
                  </a:lnTo>
                  <a:cubicBezTo>
                    <a:pt x="112365" y="43169"/>
                    <a:pt x="62060" y="-1"/>
                    <a:pt x="-1" y="-1"/>
                  </a:cubicBezTo>
                  <a:close/>
                </a:path>
              </a:pathLst>
            </a:custGeom>
            <a:solidFill>
              <a:srgbClr val="7E9043"/>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0" name="任意多边形: 形状 49">
              <a:extLst>
                <a:ext uri="{FF2B5EF4-FFF2-40B4-BE49-F238E27FC236}">
                  <a16:creationId xmlns:a16="http://schemas.microsoft.com/office/drawing/2014/main" id="{71A5594B-B4DF-429F-8F3C-3745698EEA96}"/>
                </a:ext>
              </a:extLst>
            </p:cNvPr>
            <p:cNvSpPr/>
            <p:nvPr/>
          </p:nvSpPr>
          <p:spPr>
            <a:xfrm>
              <a:off x="5237774" y="4097655"/>
              <a:ext cx="171757" cy="73661"/>
            </a:xfrm>
            <a:custGeom>
              <a:avLst/>
              <a:gdLst>
                <a:gd name="connsiteX0" fmla="*/ 171757 w 171757"/>
                <a:gd name="connsiteY0" fmla="*/ 73661 h 73661"/>
                <a:gd name="connsiteX1" fmla="*/ 85878 w 171757"/>
                <a:gd name="connsiteY1" fmla="*/ -1 h 73661"/>
                <a:gd name="connsiteX2" fmla="*/ -1 w 171757"/>
                <a:gd name="connsiteY2" fmla="*/ 73661 h 73661"/>
              </a:gdLst>
              <a:ahLst/>
              <a:cxnLst>
                <a:cxn ang="0">
                  <a:pos x="connsiteX0" y="connsiteY0"/>
                </a:cxn>
                <a:cxn ang="0">
                  <a:pos x="connsiteX1" y="connsiteY1"/>
                </a:cxn>
                <a:cxn ang="0">
                  <a:pos x="connsiteX2" y="connsiteY2"/>
                </a:cxn>
              </a:cxnLst>
              <a:rect l="l" t="t" r="r" b="b"/>
              <a:pathLst>
                <a:path w="171757" h="73661">
                  <a:moveTo>
                    <a:pt x="171757" y="73661"/>
                  </a:moveTo>
                  <a:cubicBezTo>
                    <a:pt x="171757" y="33006"/>
                    <a:pt x="133309" y="-1"/>
                    <a:pt x="85878" y="-1"/>
                  </a:cubicBezTo>
                  <a:cubicBezTo>
                    <a:pt x="38447" y="-1"/>
                    <a:pt x="-1" y="33006"/>
                    <a:pt x="-1" y="73661"/>
                  </a:cubicBezTo>
                  <a:close/>
                </a:path>
              </a:pathLst>
            </a:custGeom>
            <a:solidFill>
              <a:srgbClr val="A6C157"/>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1" name="任意多边形: 形状 50">
              <a:extLst>
                <a:ext uri="{FF2B5EF4-FFF2-40B4-BE49-F238E27FC236}">
                  <a16:creationId xmlns:a16="http://schemas.microsoft.com/office/drawing/2014/main" id="{B351C4B3-76CB-464F-8310-78E0A5D816C2}"/>
                </a:ext>
              </a:extLst>
            </p:cNvPr>
            <p:cNvSpPr/>
            <p:nvPr/>
          </p:nvSpPr>
          <p:spPr>
            <a:xfrm>
              <a:off x="5323653" y="4097655"/>
              <a:ext cx="85878" cy="73661"/>
            </a:xfrm>
            <a:custGeom>
              <a:avLst/>
              <a:gdLst>
                <a:gd name="connsiteX0" fmla="*/ -1 w 85878"/>
                <a:gd name="connsiteY0" fmla="*/ 73661 h 73661"/>
                <a:gd name="connsiteX1" fmla="*/ 85878 w 85878"/>
                <a:gd name="connsiteY1" fmla="*/ 73661 h 73661"/>
                <a:gd name="connsiteX2" fmla="*/ -1 w 85878"/>
                <a:gd name="connsiteY2" fmla="*/ -1 h 73661"/>
              </a:gdLst>
              <a:ahLst/>
              <a:cxnLst>
                <a:cxn ang="0">
                  <a:pos x="connsiteX0" y="connsiteY0"/>
                </a:cxn>
                <a:cxn ang="0">
                  <a:pos x="connsiteX1" y="connsiteY1"/>
                </a:cxn>
                <a:cxn ang="0">
                  <a:pos x="connsiteX2" y="connsiteY2"/>
                </a:cxn>
              </a:cxnLst>
              <a:rect l="l" t="t" r="r" b="b"/>
              <a:pathLst>
                <a:path w="85878" h="73661">
                  <a:moveTo>
                    <a:pt x="-1" y="73661"/>
                  </a:moveTo>
                  <a:lnTo>
                    <a:pt x="85878" y="73661"/>
                  </a:lnTo>
                  <a:cubicBezTo>
                    <a:pt x="85878" y="33006"/>
                    <a:pt x="47430" y="-1"/>
                    <a:pt x="-1" y="-1"/>
                  </a:cubicBezTo>
                  <a:close/>
                </a:path>
              </a:pathLst>
            </a:custGeom>
            <a:solidFill>
              <a:srgbClr val="7E9043"/>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2" name="任意多边形: 形状 51">
              <a:extLst>
                <a:ext uri="{FF2B5EF4-FFF2-40B4-BE49-F238E27FC236}">
                  <a16:creationId xmlns:a16="http://schemas.microsoft.com/office/drawing/2014/main" id="{998E3427-B967-4EFF-95F9-13CB0FFB5884}"/>
                </a:ext>
              </a:extLst>
            </p:cNvPr>
            <p:cNvSpPr/>
            <p:nvPr/>
          </p:nvSpPr>
          <p:spPr>
            <a:xfrm>
              <a:off x="5058419" y="4033541"/>
              <a:ext cx="171757" cy="73661"/>
            </a:xfrm>
            <a:custGeom>
              <a:avLst/>
              <a:gdLst>
                <a:gd name="connsiteX0" fmla="*/ 171757 w 171757"/>
                <a:gd name="connsiteY0" fmla="*/ 73661 h 73661"/>
                <a:gd name="connsiteX1" fmla="*/ 85878 w 171757"/>
                <a:gd name="connsiteY1" fmla="*/ -1 h 73661"/>
                <a:gd name="connsiteX2" fmla="*/ -1 w 171757"/>
                <a:gd name="connsiteY2" fmla="*/ 73661 h 73661"/>
              </a:gdLst>
              <a:ahLst/>
              <a:cxnLst>
                <a:cxn ang="0">
                  <a:pos x="connsiteX0" y="connsiteY0"/>
                </a:cxn>
                <a:cxn ang="0">
                  <a:pos x="connsiteX1" y="connsiteY1"/>
                </a:cxn>
                <a:cxn ang="0">
                  <a:pos x="connsiteX2" y="connsiteY2"/>
                </a:cxn>
              </a:cxnLst>
              <a:rect l="l" t="t" r="r" b="b"/>
              <a:pathLst>
                <a:path w="171757" h="73661">
                  <a:moveTo>
                    <a:pt x="171757" y="73661"/>
                  </a:moveTo>
                  <a:cubicBezTo>
                    <a:pt x="171757" y="33006"/>
                    <a:pt x="133309" y="-1"/>
                    <a:pt x="85878" y="-1"/>
                  </a:cubicBezTo>
                  <a:cubicBezTo>
                    <a:pt x="38447" y="-1"/>
                    <a:pt x="-1" y="33006"/>
                    <a:pt x="-1" y="73661"/>
                  </a:cubicBezTo>
                  <a:close/>
                </a:path>
              </a:pathLst>
            </a:custGeom>
            <a:solidFill>
              <a:srgbClr val="A6C157"/>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sp>
          <p:nvSpPr>
            <p:cNvPr id="53" name="任意多边形: 形状 52">
              <a:extLst>
                <a:ext uri="{FF2B5EF4-FFF2-40B4-BE49-F238E27FC236}">
                  <a16:creationId xmlns:a16="http://schemas.microsoft.com/office/drawing/2014/main" id="{4CBD7A65-738E-440C-A080-1BDBE0C82F54}"/>
                </a:ext>
              </a:extLst>
            </p:cNvPr>
            <p:cNvSpPr/>
            <p:nvPr/>
          </p:nvSpPr>
          <p:spPr>
            <a:xfrm>
              <a:off x="5144298" y="4033541"/>
              <a:ext cx="85878" cy="73661"/>
            </a:xfrm>
            <a:custGeom>
              <a:avLst/>
              <a:gdLst>
                <a:gd name="connsiteX0" fmla="*/ -1 w 85878"/>
                <a:gd name="connsiteY0" fmla="*/ 73661 h 73661"/>
                <a:gd name="connsiteX1" fmla="*/ 85878 w 85878"/>
                <a:gd name="connsiteY1" fmla="*/ 73661 h 73661"/>
                <a:gd name="connsiteX2" fmla="*/ -1 w 85878"/>
                <a:gd name="connsiteY2" fmla="*/ -1 h 73661"/>
              </a:gdLst>
              <a:ahLst/>
              <a:cxnLst>
                <a:cxn ang="0">
                  <a:pos x="connsiteX0" y="connsiteY0"/>
                </a:cxn>
                <a:cxn ang="0">
                  <a:pos x="connsiteX1" y="connsiteY1"/>
                </a:cxn>
                <a:cxn ang="0">
                  <a:pos x="connsiteX2" y="connsiteY2"/>
                </a:cxn>
              </a:cxnLst>
              <a:rect l="l" t="t" r="r" b="b"/>
              <a:pathLst>
                <a:path w="85878" h="73661">
                  <a:moveTo>
                    <a:pt x="-1" y="73661"/>
                  </a:moveTo>
                  <a:lnTo>
                    <a:pt x="85878" y="73661"/>
                  </a:lnTo>
                  <a:cubicBezTo>
                    <a:pt x="85878" y="33006"/>
                    <a:pt x="47430" y="-1"/>
                    <a:pt x="-1" y="-1"/>
                  </a:cubicBezTo>
                  <a:close/>
                </a:path>
              </a:pathLst>
            </a:custGeom>
            <a:solidFill>
              <a:srgbClr val="7E9043"/>
            </a:solidFill>
            <a:ln w="51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思源黑体 CN Light" panose="020B0300000000000000" pitchFamily="34" charset="-122"/>
                <a:cs typeface="+mn-cs"/>
              </a:endParaRPr>
            </a:p>
          </p:txBody>
        </p:sp>
      </p:grpSp>
      <p:pic>
        <p:nvPicPr>
          <p:cNvPr id="4" name="图片 3" descr="图片包含 游戏机, 画, 标志&#10;&#10;描述已自动生成" hidden="1">
            <a:extLst>
              <a:ext uri="{FF2B5EF4-FFF2-40B4-BE49-F238E27FC236}">
                <a16:creationId xmlns:a16="http://schemas.microsoft.com/office/drawing/2014/main" id="{E0E07E5F-A154-465D-BE9B-BA0248FF65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4342" y="254911"/>
            <a:ext cx="2941320" cy="827159"/>
          </a:xfrm>
          <a:prstGeom prst="rect">
            <a:avLst/>
          </a:prstGeom>
        </p:spPr>
      </p:pic>
    </p:spTree>
    <p:extLst>
      <p:ext uri="{BB962C8B-B14F-4D97-AF65-F5344CB8AC3E}">
        <p14:creationId xmlns:p14="http://schemas.microsoft.com/office/powerpoint/2010/main" val="387058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39B1B91-F1EB-4AC8-8B74-B481F7A71A3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69664" y="-7931590"/>
            <a:ext cx="14514044" cy="21771066"/>
          </a:xfrm>
          <a:prstGeom prst="rect">
            <a:avLst/>
          </a:prstGeom>
        </p:spPr>
      </p:pic>
      <p:pic>
        <p:nvPicPr>
          <p:cNvPr id="3" name="图片 2" descr="图片包含 游戏机&#10;&#10;描述已自动生成">
            <a:extLst>
              <a:ext uri="{FF2B5EF4-FFF2-40B4-BE49-F238E27FC236}">
                <a16:creationId xmlns:a16="http://schemas.microsoft.com/office/drawing/2014/main" id="{98467A62-E25A-43A4-B685-A6C1408F9876}"/>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saturation sat="300000"/>
                    </a14:imgEffect>
                    <a14:imgEffect>
                      <a14:brightnessContrast bright="-5000" contrast="40000"/>
                    </a14:imgEffect>
                  </a14:imgLayer>
                </a14:imgProps>
              </a:ext>
              <a:ext uri="{28A0092B-C50C-407E-A947-70E740481C1C}">
                <a14:useLocalDpi xmlns:a14="http://schemas.microsoft.com/office/drawing/2010/main" val="0"/>
              </a:ext>
            </a:extLst>
          </a:blip>
          <a:srcRect l="11000" t="20000" r="11000" b="15556"/>
          <a:stretch/>
        </p:blipFill>
        <p:spPr>
          <a:xfrm>
            <a:off x="-1043734" y="-120345"/>
            <a:ext cx="9112696" cy="11293512"/>
          </a:xfrm>
          <a:prstGeom prst="rect">
            <a:avLst/>
          </a:prstGeom>
        </p:spPr>
      </p:pic>
      <p:sp>
        <p:nvSpPr>
          <p:cNvPr id="7" name="文本框 6">
            <a:extLst>
              <a:ext uri="{FF2B5EF4-FFF2-40B4-BE49-F238E27FC236}">
                <a16:creationId xmlns:a16="http://schemas.microsoft.com/office/drawing/2014/main" id="{98EEB449-538F-4F6E-94AD-BC5A27FD08BF}"/>
              </a:ext>
            </a:extLst>
          </p:cNvPr>
          <p:cNvSpPr txBox="1"/>
          <p:nvPr/>
        </p:nvSpPr>
        <p:spPr>
          <a:xfrm>
            <a:off x="6972981" y="137160"/>
            <a:ext cx="4745209" cy="433965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chemeClr val="accent1">
                    <a:lumMod val="50000"/>
                    <a:alpha val="50000"/>
                  </a:schemeClr>
                </a:solidFill>
                <a:effectLst/>
                <a:uLnTx/>
                <a:uFillTx/>
                <a:latin typeface="UTM Alexander" panose="02040603050506020204" pitchFamily="18" charset="0"/>
                <a:ea typeface="字魂143号-正酷超级黑" panose="00000500000000000000" pitchFamily="2" charset="-122"/>
              </a:rPr>
              <a:t>KHÁM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3800" dirty="0">
                <a:solidFill>
                  <a:schemeClr val="accent1">
                    <a:lumMod val="50000"/>
                    <a:alpha val="50000"/>
                  </a:schemeClr>
                </a:solidFill>
                <a:latin typeface="UTM Alexander" panose="02040603050506020204" pitchFamily="18" charset="0"/>
                <a:ea typeface="字魂143号-正酷超级黑" panose="00000500000000000000" pitchFamily="2" charset="-122"/>
              </a:rPr>
              <a:t>PHÁ</a:t>
            </a:r>
            <a:endParaRPr kumimoji="0" lang="en-US" sz="13800" b="0" i="0" u="none" strike="noStrike" kern="1200" cap="none" spc="0" normalizeH="0" baseline="0" noProof="0" dirty="0">
              <a:ln>
                <a:noFill/>
              </a:ln>
              <a:solidFill>
                <a:schemeClr val="accent1">
                  <a:lumMod val="50000"/>
                  <a:alpha val="50000"/>
                </a:schemeClr>
              </a:solidFill>
              <a:effectLst/>
              <a:uLnTx/>
              <a:uFillTx/>
              <a:latin typeface="UTM Alexander" panose="02040603050506020204" pitchFamily="18" charset="0"/>
              <a:ea typeface="字魂143号-正酷超级黑" panose="00000500000000000000" pitchFamily="2" charset="-122"/>
            </a:endParaRPr>
          </a:p>
        </p:txBody>
      </p:sp>
    </p:spTree>
    <p:extLst>
      <p:ext uri="{BB962C8B-B14F-4D97-AF65-F5344CB8AC3E}">
        <p14:creationId xmlns:p14="http://schemas.microsoft.com/office/powerpoint/2010/main" val="405123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桌子, 花, 食物&#10;&#10;描述已自动生成">
            <a:extLst>
              <a:ext uri="{FF2B5EF4-FFF2-40B4-BE49-F238E27FC236}">
                <a16:creationId xmlns:a16="http://schemas.microsoft.com/office/drawing/2014/main" id="{4AC2A7E3-0FB2-4C8F-82D5-2C03D49A8E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9" t="13288" r="20068" b="13288"/>
          <a:stretch/>
        </p:blipFill>
        <p:spPr>
          <a:xfrm flipH="1">
            <a:off x="9771017" y="5750011"/>
            <a:ext cx="618308" cy="777320"/>
          </a:xfrm>
          <a:prstGeom prst="rect">
            <a:avLst/>
          </a:prstGeom>
        </p:spPr>
      </p:pic>
      <p:cxnSp>
        <p:nvCxnSpPr>
          <p:cNvPr id="17" name="直接连接符 16">
            <a:extLst>
              <a:ext uri="{FF2B5EF4-FFF2-40B4-BE49-F238E27FC236}">
                <a16:creationId xmlns:a16="http://schemas.microsoft.com/office/drawing/2014/main" id="{A945E150-E12F-4F60-815B-DFE633B94858}"/>
              </a:ext>
            </a:extLst>
          </p:cNvPr>
          <p:cNvCxnSpPr>
            <a:cxnSpLocks/>
          </p:cNvCxnSpPr>
          <p:nvPr/>
        </p:nvCxnSpPr>
        <p:spPr>
          <a:xfrm>
            <a:off x="1400545" y="2254519"/>
            <a:ext cx="3383280" cy="0"/>
          </a:xfrm>
          <a:prstGeom prst="line">
            <a:avLst/>
          </a:prstGeom>
          <a:ln w="76200" cap="rnd">
            <a:solidFill>
              <a:schemeClr val="accent1">
                <a:lumMod val="60000"/>
                <a:lumOff val="40000"/>
              </a:schemeClr>
            </a:solidFill>
            <a:prstDash val="lgDash"/>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63265" y="2254519"/>
            <a:ext cx="3655371" cy="2585323"/>
          </a:xfrm>
          <a:prstGeom prst="rect">
            <a:avLst/>
          </a:prstGeom>
        </p:spPr>
        <p:txBody>
          <a:bodyPr wrap="square">
            <a:spAutoFit/>
          </a:bodyPr>
          <a:lstStyle/>
          <a:p>
            <a:pPr algn="just"/>
            <a:r>
              <a:rPr lang="nl-NL" sz="5400" b="1" dirty="0">
                <a:solidFill>
                  <a:schemeClr val="accent4">
                    <a:lumMod val="75000"/>
                  </a:schemeClr>
                </a:solidFill>
                <a:latin typeface="SVN-Cookie" panose="020B0606040200020203" pitchFamily="34" charset="0"/>
                <a:ea typeface="Times New Roman" panose="02020603050405020304" pitchFamily="18" charset="0"/>
              </a:rPr>
              <a:t>Tìm hiểu về hình dạng Trái Đất qua quả địa cầu </a:t>
            </a:r>
            <a:endParaRPr lang="en-US" sz="5400" dirty="0">
              <a:solidFill>
                <a:schemeClr val="accent4">
                  <a:lumMod val="75000"/>
                </a:schemeClr>
              </a:solidFill>
              <a:latin typeface="SVN-Cookie" panose="020B0606040200020203" pitchFamily="34" charset="0"/>
            </a:endParaRPr>
          </a:p>
        </p:txBody>
      </p:sp>
      <p:sp>
        <p:nvSpPr>
          <p:cNvPr id="3" name="Rectangle 2"/>
          <p:cNvSpPr/>
          <p:nvPr/>
        </p:nvSpPr>
        <p:spPr>
          <a:xfrm>
            <a:off x="1737855" y="1358042"/>
            <a:ext cx="2706190" cy="830997"/>
          </a:xfrm>
          <a:prstGeom prst="rect">
            <a:avLst/>
          </a:prstGeom>
        </p:spPr>
        <p:txBody>
          <a:bodyPr wrap="none">
            <a:spAutoFit/>
          </a:bodyPr>
          <a:lstStyle/>
          <a:p>
            <a:r>
              <a:rPr lang="nl-NL" sz="4800" b="1" dirty="0">
                <a:solidFill>
                  <a:schemeClr val="tx1">
                    <a:lumMod val="75000"/>
                    <a:lumOff val="25000"/>
                  </a:schemeClr>
                </a:solidFill>
                <a:latin typeface="SVN-Cookie" panose="020B0606040200020203" pitchFamily="34" charset="0"/>
                <a:ea typeface="Times New Roman" panose="02020603050405020304" pitchFamily="18" charset="0"/>
              </a:rPr>
              <a:t>Hoạt động 1. </a:t>
            </a:r>
            <a:endParaRPr lang="en-US" sz="4800" dirty="0">
              <a:solidFill>
                <a:schemeClr val="tx1">
                  <a:lumMod val="75000"/>
                  <a:lumOff val="25000"/>
                </a:schemeClr>
              </a:solidFill>
              <a:latin typeface="SVN-Cookie" panose="020B06060402000202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077" y="1526266"/>
            <a:ext cx="4594860" cy="3063240"/>
          </a:xfrm>
          <a:prstGeom prst="rect">
            <a:avLst/>
          </a:prstGeom>
          <a:ln>
            <a:noFill/>
          </a:ln>
          <a:effectLst>
            <a:outerShdw blurRad="292100" dist="139700" dir="2700000" algn="tl" rotWithShape="0">
              <a:srgbClr val="333333">
                <a:alpha val="65000"/>
              </a:srgbClr>
            </a:outerShdw>
          </a:effectLst>
        </p:spPr>
      </p:pic>
      <p:pic>
        <p:nvPicPr>
          <p:cNvPr id="8" name="图片 7" descr="图片包含 游戏机, 桌子, 花, 食物&#10;&#10;描述已自动生成">
            <a:extLst>
              <a:ext uri="{FF2B5EF4-FFF2-40B4-BE49-F238E27FC236}">
                <a16:creationId xmlns:a16="http://schemas.microsoft.com/office/drawing/2014/main" id="{EFCE85B4-8E7F-4F71-BE1F-2074B806EBD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9" t="13288" r="20068" b="13288"/>
          <a:stretch/>
        </p:blipFill>
        <p:spPr>
          <a:xfrm>
            <a:off x="9361715" y="3429000"/>
            <a:ext cx="2586445" cy="3251607"/>
          </a:xfrm>
          <a:prstGeom prst="rect">
            <a:avLst/>
          </a:prstGeom>
        </p:spPr>
      </p:pic>
    </p:spTree>
    <p:extLst>
      <p:ext uri="{BB962C8B-B14F-4D97-AF65-F5344CB8AC3E}">
        <p14:creationId xmlns:p14="http://schemas.microsoft.com/office/powerpoint/2010/main" val="43516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02" r="49130"/>
          <a:stretch/>
        </p:blipFill>
        <p:spPr>
          <a:xfrm>
            <a:off x="1206379" y="1516103"/>
            <a:ext cx="4141123" cy="4522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 name="Rectangle 58"/>
          <p:cNvSpPr/>
          <p:nvPr/>
        </p:nvSpPr>
        <p:spPr>
          <a:xfrm>
            <a:off x="858819" y="511750"/>
            <a:ext cx="10694273" cy="923330"/>
          </a:xfrm>
          <a:prstGeom prst="rect">
            <a:avLst/>
          </a:prstGeom>
        </p:spPr>
        <p:txBody>
          <a:bodyPr wrap="square">
            <a:spAutoFit/>
          </a:bodyPr>
          <a:lstStyle/>
          <a:p>
            <a:pPr algn="just"/>
            <a:r>
              <a:rPr lang="nl-NL" sz="5400" b="1" dirty="0">
                <a:solidFill>
                  <a:schemeClr val="accent6">
                    <a:lumMod val="60000"/>
                    <a:lumOff val="40000"/>
                  </a:schemeClr>
                </a:solidFill>
                <a:latin typeface="SVN-Cookie" panose="020B0606040200020203" pitchFamily="34" charset="0"/>
                <a:ea typeface="Times New Roman" panose="02020603050405020304" pitchFamily="18" charset="0"/>
              </a:rPr>
              <a:t>Quan sát hình 1 và mô tả hình dạng của Trái Đất</a:t>
            </a:r>
            <a:endParaRPr lang="en-US" sz="5400" dirty="0">
              <a:solidFill>
                <a:schemeClr val="accent6">
                  <a:lumMod val="60000"/>
                  <a:lumOff val="40000"/>
                </a:schemeClr>
              </a:solidFill>
              <a:latin typeface="SVN-Cookie" panose="020B0606040200020203" pitchFamily="34" charset="0"/>
            </a:endParaRPr>
          </a:p>
        </p:txBody>
      </p:sp>
      <p:pic>
        <p:nvPicPr>
          <p:cNvPr id="1026" name="Picture 2" descr="Sphere Blue Clip Art - Blue Sphere Png - Free Transparent PNG Clipart  Images Downloa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12" b="95141" l="0" r="90000"/>
                    </a14:imgEffect>
                  </a14:imgLayer>
                </a14:imgProps>
              </a:ext>
              <a:ext uri="{28A0092B-C50C-407E-A947-70E740481C1C}">
                <a14:useLocalDpi xmlns:a14="http://schemas.microsoft.com/office/drawing/2010/main" val="0"/>
              </a:ext>
            </a:extLst>
          </a:blip>
          <a:srcRect/>
          <a:stretch>
            <a:fillRect/>
          </a:stretch>
        </p:blipFill>
        <p:spPr bwMode="auto">
          <a:xfrm>
            <a:off x="7435484" y="1803838"/>
            <a:ext cx="2784961" cy="29341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01192" y="4645087"/>
            <a:ext cx="5944498" cy="923330"/>
          </a:xfrm>
          <a:prstGeom prst="rect">
            <a:avLst/>
          </a:prstGeom>
          <a:ln w="28575">
            <a:solidFill>
              <a:schemeClr val="tx1">
                <a:lumMod val="95000"/>
                <a:lumOff val="5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nl-NL" sz="5400" b="1" dirty="0">
                <a:solidFill>
                  <a:schemeClr val="bg1"/>
                </a:solidFill>
                <a:latin typeface="SVN-Cookie" panose="020B0606040200020203" pitchFamily="34" charset="0"/>
                <a:ea typeface="Times New Roman" panose="02020603050405020304" pitchFamily="18" charset="0"/>
              </a:rPr>
              <a:t>Trái Đất có dạng hình cầu</a:t>
            </a:r>
            <a:endParaRPr lang="en-US" sz="5400" dirty="0">
              <a:solidFill>
                <a:schemeClr val="bg1"/>
              </a:solidFill>
              <a:latin typeface="SVN-Cookie" panose="020B0606040200020203" pitchFamily="34" charset="0"/>
            </a:endParaRPr>
          </a:p>
        </p:txBody>
      </p:sp>
    </p:spTree>
    <p:extLst>
      <p:ext uri="{BB962C8B-B14F-4D97-AF65-F5344CB8AC3E}">
        <p14:creationId xmlns:p14="http://schemas.microsoft.com/office/powerpoint/2010/main" val="23656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60699" y="821803"/>
            <a:ext cx="5995686" cy="5069711"/>
          </a:xfrm>
          <a:prstGeom prst="roundRect">
            <a:avLst/>
          </a:prstGeom>
          <a:solidFill>
            <a:schemeClr val="accent5">
              <a:lumMod val="40000"/>
              <a:lumOff val="6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直接连接符 16">
            <a:extLst>
              <a:ext uri="{FF2B5EF4-FFF2-40B4-BE49-F238E27FC236}">
                <a16:creationId xmlns:a16="http://schemas.microsoft.com/office/drawing/2014/main" id="{A945E150-E12F-4F60-815B-DFE633B94858}"/>
              </a:ext>
            </a:extLst>
          </p:cNvPr>
          <p:cNvCxnSpPr>
            <a:cxnSpLocks/>
          </p:cNvCxnSpPr>
          <p:nvPr/>
        </p:nvCxnSpPr>
        <p:spPr>
          <a:xfrm>
            <a:off x="2118175" y="2069324"/>
            <a:ext cx="3383280" cy="0"/>
          </a:xfrm>
          <a:prstGeom prst="line">
            <a:avLst/>
          </a:prstGeom>
          <a:ln w="76200" cap="rnd">
            <a:solidFill>
              <a:srgbClr val="C00000"/>
            </a:solidFill>
            <a:prstDash val="lgDash"/>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91519" y="2062813"/>
            <a:ext cx="4734046" cy="3416320"/>
          </a:xfrm>
          <a:prstGeom prst="rect">
            <a:avLst/>
          </a:prstGeom>
        </p:spPr>
        <p:txBody>
          <a:bodyPr wrap="square">
            <a:spAutoFit/>
          </a:bodyPr>
          <a:lstStyle/>
          <a:p>
            <a:pPr algn="just"/>
            <a:r>
              <a:rPr lang="nl-NL" sz="5400" b="1" dirty="0">
                <a:latin typeface="SVN-Cookie" panose="020B0606040200020203" pitchFamily="34" charset="0"/>
                <a:ea typeface="Times New Roman" panose="02020603050405020304" pitchFamily="18" charset="0"/>
              </a:rPr>
              <a:t>Tìm hiểu vị trí cực Bắc, cực Nam, đường xích đạo, bán cầu Bắc, bán cầu Nam</a:t>
            </a:r>
            <a:endParaRPr lang="en-US" sz="5400" dirty="0">
              <a:latin typeface="SVN-Cookie" panose="020B0606040200020203" pitchFamily="34" charset="0"/>
            </a:endParaRPr>
          </a:p>
        </p:txBody>
      </p:sp>
      <p:sp>
        <p:nvSpPr>
          <p:cNvPr id="3" name="Rectangle 2"/>
          <p:cNvSpPr/>
          <p:nvPr/>
        </p:nvSpPr>
        <p:spPr>
          <a:xfrm>
            <a:off x="2455485" y="1172847"/>
            <a:ext cx="2770310" cy="830997"/>
          </a:xfrm>
          <a:prstGeom prst="rect">
            <a:avLst/>
          </a:prstGeom>
        </p:spPr>
        <p:txBody>
          <a:bodyPr wrap="none">
            <a:spAutoFit/>
          </a:bodyPr>
          <a:lstStyle/>
          <a:p>
            <a:r>
              <a:rPr lang="nl-NL" sz="4800" b="1" dirty="0">
                <a:ln>
                  <a:solidFill>
                    <a:sysClr val="windowText" lastClr="000000"/>
                  </a:solidFill>
                </a:ln>
                <a:latin typeface="SVN-Cookie" panose="020B0606040200020203" pitchFamily="34" charset="0"/>
                <a:ea typeface="Times New Roman" panose="02020603050405020304" pitchFamily="18" charset="0"/>
              </a:rPr>
              <a:t>Hoạt động 2. </a:t>
            </a:r>
            <a:endParaRPr lang="en-US" sz="4800" dirty="0">
              <a:ln>
                <a:solidFill>
                  <a:sysClr val="windowText" lastClr="000000"/>
                </a:solidFill>
              </a:ln>
              <a:latin typeface="SVN-Cookie" panose="020B0606040200020203" pitchFamily="34" charset="0"/>
            </a:endParaRPr>
          </a:p>
        </p:txBody>
      </p:sp>
      <p:pic>
        <p:nvPicPr>
          <p:cNvPr id="2050" name="Picture 2" descr="Magnet | CK-12 Foundatio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745"/>
                    </a14:imgEffect>
                  </a14:imgLayer>
                </a14:imgProps>
              </a:ext>
              <a:ext uri="{28A0092B-C50C-407E-A947-70E740481C1C}">
                <a14:useLocalDpi xmlns:a14="http://schemas.microsoft.com/office/drawing/2010/main" val="0"/>
              </a:ext>
            </a:extLst>
          </a:blip>
          <a:srcRect/>
          <a:stretch>
            <a:fillRect/>
          </a:stretch>
        </p:blipFill>
        <p:spPr bwMode="auto">
          <a:xfrm>
            <a:off x="7483041" y="1056435"/>
            <a:ext cx="3606749" cy="460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90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746036" y="435042"/>
            <a:ext cx="10694273" cy="1077218"/>
          </a:xfrm>
          <a:prstGeom prst="rect">
            <a:avLst/>
          </a:prstGeom>
        </p:spPr>
        <p:txBody>
          <a:bodyPr wrap="square">
            <a:spAutoFit/>
          </a:bodyPr>
          <a:lstStyle/>
          <a:p>
            <a:r>
              <a:rPr lang="nl-NL" sz="3200" b="1" dirty="0">
                <a:solidFill>
                  <a:srgbClr val="C00000"/>
                </a:solidFill>
                <a:latin typeface="SVN-Cookies" panose="02040603050506020204" pitchFamily="18" charset="0"/>
                <a:ea typeface="Times New Roman" panose="02020603050405020304" pitchFamily="18" charset="0"/>
              </a:rPr>
              <a:t>Quan sát hình 2 và </a:t>
            </a:r>
            <a:r>
              <a:rPr lang="nl-NL" sz="3200" dirty="0">
                <a:solidFill>
                  <a:srgbClr val="C00000"/>
                </a:solidFill>
                <a:latin typeface="SVN-Cookies" panose="02040603050506020204" pitchFamily="18" charset="0"/>
              </a:rPr>
              <a:t>chỉ cực Bắc, cực Nam, đường Xích đạo, bán cầu Bắc, bán cầu Nam trên hình.</a:t>
            </a:r>
            <a:endParaRPr lang="en-US" sz="3200" dirty="0">
              <a:solidFill>
                <a:srgbClr val="C00000"/>
              </a:solidFill>
              <a:latin typeface="SVN-Cookies" panose="020406030505060202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03333" y="1512260"/>
            <a:ext cx="3771900" cy="3771900"/>
          </a:xfrm>
          <a:prstGeom prst="rect">
            <a:avLst/>
          </a:prstGeom>
        </p:spPr>
      </p:pic>
      <p:sp>
        <p:nvSpPr>
          <p:cNvPr id="60" name="Rectangle 59"/>
          <p:cNvSpPr/>
          <p:nvPr/>
        </p:nvSpPr>
        <p:spPr>
          <a:xfrm>
            <a:off x="1538504" y="4634923"/>
            <a:ext cx="4501558"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nl-NL" sz="5400" b="1" dirty="0">
                <a:solidFill>
                  <a:schemeClr val="tx1"/>
                </a:solidFill>
                <a:latin typeface="SVN-Cookie" panose="020B0606040200020203" pitchFamily="34" charset="0"/>
                <a:ea typeface="Times New Roman" panose="02020603050405020304" pitchFamily="18" charset="0"/>
              </a:rPr>
              <a:t>Thảo luận nhóm đôi</a:t>
            </a:r>
            <a:endParaRPr lang="en-US" sz="5400" dirty="0">
              <a:solidFill>
                <a:schemeClr val="tx1"/>
              </a:solidFill>
              <a:latin typeface="SVN-Cookie" panose="020B0606040200020203" pitchFamily="34" charset="0"/>
            </a:endParaRPr>
          </a:p>
        </p:txBody>
      </p:sp>
      <p:pic>
        <p:nvPicPr>
          <p:cNvPr id="3074" name="Picture 2" descr="Địa cầu thế giới 22 cm tiếng anh - banbando.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4579" y1="6367" x2="37312" y2="10391"/>
                        <a14:foregroundMark x1="38427" y1="3906" x2="15505" y2="18203"/>
                        <a14:foregroundMark x1="26659" y1="10000" x2="19018" y2="13828"/>
                        <a14:foregroundMark x1="40323" y1="3516" x2="40323" y2="351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18333" y="1663846"/>
            <a:ext cx="3386174" cy="4834693"/>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flipH="1" flipV="1">
            <a:off x="6832530" y="1950720"/>
            <a:ext cx="2814390" cy="60960"/>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8702040" y="2163266"/>
            <a:ext cx="1066800" cy="2697480"/>
          </a:xfrm>
          <a:prstGeom prst="line">
            <a:avLst/>
          </a:prstGeom>
          <a:ln w="28575">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5675233" y="2431601"/>
            <a:ext cx="3319298" cy="39106"/>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5053841" y="2912482"/>
            <a:ext cx="2814390" cy="60960"/>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5239588" y="3844290"/>
            <a:ext cx="3148274" cy="88693"/>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5790164" y="4715138"/>
            <a:ext cx="2814390" cy="60960"/>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sp>
        <p:nvSpPr>
          <p:cNvPr id="51" name="Freeform 50"/>
          <p:cNvSpPr/>
          <p:nvPr/>
        </p:nvSpPr>
        <p:spPr>
          <a:xfrm>
            <a:off x="7868920" y="2961640"/>
            <a:ext cx="2667000" cy="1117600"/>
          </a:xfrm>
          <a:custGeom>
            <a:avLst/>
            <a:gdLst>
              <a:gd name="connsiteX0" fmla="*/ 0 w 2667000"/>
              <a:gd name="connsiteY0" fmla="*/ 0 h 1117600"/>
              <a:gd name="connsiteX1" fmla="*/ 619760 w 2667000"/>
              <a:gd name="connsiteY1" fmla="*/ 289560 h 1117600"/>
              <a:gd name="connsiteX2" fmla="*/ 1325880 w 2667000"/>
              <a:gd name="connsiteY2" fmla="*/ 604520 h 1117600"/>
              <a:gd name="connsiteX3" fmla="*/ 1747520 w 2667000"/>
              <a:gd name="connsiteY3" fmla="*/ 782320 h 1117600"/>
              <a:gd name="connsiteX4" fmla="*/ 2321560 w 2667000"/>
              <a:gd name="connsiteY4" fmla="*/ 985520 h 1117600"/>
              <a:gd name="connsiteX5" fmla="*/ 2667000 w 2667000"/>
              <a:gd name="connsiteY5" fmla="*/ 11176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0" h="1117600">
                <a:moveTo>
                  <a:pt x="0" y="0"/>
                </a:moveTo>
                <a:lnTo>
                  <a:pt x="619760" y="289560"/>
                </a:lnTo>
                <a:lnTo>
                  <a:pt x="1325880" y="604520"/>
                </a:lnTo>
                <a:cubicBezTo>
                  <a:pt x="1513840" y="686647"/>
                  <a:pt x="1581573" y="718820"/>
                  <a:pt x="1747520" y="782320"/>
                </a:cubicBezTo>
                <a:cubicBezTo>
                  <a:pt x="1913467" y="845820"/>
                  <a:pt x="2168313" y="929640"/>
                  <a:pt x="2321560" y="985520"/>
                </a:cubicBezTo>
                <a:cubicBezTo>
                  <a:pt x="2474807" y="1041400"/>
                  <a:pt x="2570903" y="1079500"/>
                  <a:pt x="2667000" y="1117600"/>
                </a:cubicBezTo>
              </a:path>
            </a:pathLst>
          </a:custGeom>
          <a:noFill/>
          <a:ln w="381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742221" y="1533154"/>
            <a:ext cx="1566918" cy="646331"/>
          </a:xfrm>
          <a:prstGeom prst="rect">
            <a:avLst/>
          </a:prstGeom>
          <a:solidFill>
            <a:srgbClr val="0070C0"/>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Cực Bắc</a:t>
            </a:r>
            <a:endParaRPr lang="en-US" sz="3600" dirty="0">
              <a:solidFill>
                <a:schemeClr val="bg1"/>
              </a:solidFill>
              <a:latin typeface="SVN-Cookie" panose="020B0606040200020203" pitchFamily="34" charset="0"/>
            </a:endParaRPr>
          </a:p>
        </p:txBody>
      </p:sp>
      <p:sp>
        <p:nvSpPr>
          <p:cNvPr id="77" name="Rectangle 76"/>
          <p:cNvSpPr/>
          <p:nvPr/>
        </p:nvSpPr>
        <p:spPr>
          <a:xfrm>
            <a:off x="3639312" y="1915181"/>
            <a:ext cx="2528781" cy="646331"/>
          </a:xfrm>
          <a:prstGeom prst="rect">
            <a:avLst/>
          </a:prstGeom>
          <a:solidFill>
            <a:srgbClr val="0070C0"/>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Bán cầu Bắc</a:t>
            </a:r>
            <a:endParaRPr lang="en-US" sz="3600" dirty="0">
              <a:solidFill>
                <a:schemeClr val="bg1"/>
              </a:solidFill>
              <a:latin typeface="SVN-Cookie" panose="020B0606040200020203" pitchFamily="34" charset="0"/>
            </a:endParaRPr>
          </a:p>
        </p:txBody>
      </p:sp>
      <p:sp>
        <p:nvSpPr>
          <p:cNvPr id="78" name="Rectangle 77"/>
          <p:cNvSpPr/>
          <p:nvPr/>
        </p:nvSpPr>
        <p:spPr>
          <a:xfrm>
            <a:off x="3557220" y="2722823"/>
            <a:ext cx="2528781" cy="646331"/>
          </a:xfrm>
          <a:prstGeom prst="rect">
            <a:avLst/>
          </a:prstGeom>
          <a:solidFill>
            <a:srgbClr val="C00000"/>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Đường Xích đạo</a:t>
            </a:r>
            <a:endParaRPr lang="en-US" sz="3600" dirty="0">
              <a:solidFill>
                <a:schemeClr val="bg1"/>
              </a:solidFill>
              <a:latin typeface="SVN-Cookie" panose="020B0606040200020203" pitchFamily="34" charset="0"/>
            </a:endParaRPr>
          </a:p>
        </p:txBody>
      </p:sp>
      <p:sp>
        <p:nvSpPr>
          <p:cNvPr id="79" name="Rectangle 78"/>
          <p:cNvSpPr/>
          <p:nvPr/>
        </p:nvSpPr>
        <p:spPr>
          <a:xfrm>
            <a:off x="4410842" y="3638730"/>
            <a:ext cx="2528781" cy="646331"/>
          </a:xfrm>
          <a:prstGeom prst="rect">
            <a:avLst/>
          </a:prstGeom>
          <a:solidFill>
            <a:schemeClr val="accent1">
              <a:lumMod val="75000"/>
            </a:schemeClr>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Bán cầu Nam</a:t>
            </a:r>
            <a:endParaRPr lang="en-US" sz="3600" dirty="0">
              <a:solidFill>
                <a:schemeClr val="bg1"/>
              </a:solidFill>
              <a:latin typeface="SVN-Cookie" panose="020B0606040200020203" pitchFamily="34" charset="0"/>
            </a:endParaRPr>
          </a:p>
        </p:txBody>
      </p:sp>
      <p:sp>
        <p:nvSpPr>
          <p:cNvPr id="80" name="Rectangle 79"/>
          <p:cNvSpPr/>
          <p:nvPr/>
        </p:nvSpPr>
        <p:spPr>
          <a:xfrm>
            <a:off x="5658514" y="4498431"/>
            <a:ext cx="1566918" cy="646331"/>
          </a:xfrm>
          <a:prstGeom prst="rect">
            <a:avLst/>
          </a:prstGeom>
          <a:solidFill>
            <a:schemeClr val="accent1">
              <a:lumMod val="75000"/>
            </a:schemeClr>
          </a:solidFill>
          <a:ln w="28575">
            <a:solidFill>
              <a:schemeClr val="tx1"/>
            </a:solidFill>
            <a:prstDash val="lgDash"/>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3600" b="1" dirty="0">
                <a:solidFill>
                  <a:schemeClr val="bg1"/>
                </a:solidFill>
                <a:latin typeface="SVN-Cookie" panose="020B0606040200020203" pitchFamily="34" charset="0"/>
                <a:ea typeface="Times New Roman" panose="02020603050405020304" pitchFamily="18" charset="0"/>
              </a:rPr>
              <a:t>Cực Nam</a:t>
            </a:r>
            <a:endParaRPr lang="en-US" sz="3600" dirty="0">
              <a:solidFill>
                <a:schemeClr val="bg1"/>
              </a:solidFill>
              <a:latin typeface="SVN-Cookie" panose="020B0606040200020203" pitchFamily="34" charset="0"/>
            </a:endParaRPr>
          </a:p>
        </p:txBody>
      </p:sp>
    </p:spTree>
    <p:extLst>
      <p:ext uri="{BB962C8B-B14F-4D97-AF65-F5344CB8AC3E}">
        <p14:creationId xmlns:p14="http://schemas.microsoft.com/office/powerpoint/2010/main" val="258150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ppt_x"/>
                                          </p:val>
                                        </p:tav>
                                        <p:tav tm="100000">
                                          <p:val>
                                            <p:strVal val="#ppt_x"/>
                                          </p:val>
                                        </p:tav>
                                      </p:tavLst>
                                    </p:anim>
                                    <p:anim calcmode="lin" valueType="num">
                                      <p:cBhvr additive="base">
                                        <p:cTn id="2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60"/>
                                        </p:tgtEl>
                                      </p:cBhvr>
                                    </p:animEffect>
                                    <p:set>
                                      <p:cBhvr>
                                        <p:cTn id="28" dur="1" fill="hold">
                                          <p:stCondLst>
                                            <p:cond delay="499"/>
                                          </p:stCondLst>
                                        </p:cTn>
                                        <p:tgtEl>
                                          <p:spTgt spid="6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additive="base">
                                        <p:cTn id="37" dur="500" fill="hold"/>
                                        <p:tgtEl>
                                          <p:spTgt spid="76"/>
                                        </p:tgtEl>
                                        <p:attrNameLst>
                                          <p:attrName>ppt_x</p:attrName>
                                        </p:attrNameLst>
                                      </p:cBhvr>
                                      <p:tavLst>
                                        <p:tav tm="0">
                                          <p:val>
                                            <p:strVal val="#ppt_x"/>
                                          </p:val>
                                        </p:tav>
                                        <p:tav tm="100000">
                                          <p:val>
                                            <p:strVal val="#ppt_x"/>
                                          </p:val>
                                        </p:tav>
                                      </p:tavLst>
                                    </p:anim>
                                    <p:anim calcmode="lin" valueType="num">
                                      <p:cBhvr additive="base">
                                        <p:cTn id="3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arn(inVertical)">
                                      <p:cBhvr>
                                        <p:cTn id="43" dur="500"/>
                                        <p:tgtEl>
                                          <p:spTgt spid="64"/>
                                        </p:tgtEl>
                                      </p:cBhvr>
                                    </p:animEffect>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ppt_x"/>
                                          </p:val>
                                        </p:tav>
                                        <p:tav tm="100000">
                                          <p:val>
                                            <p:strVal val="#ppt_x"/>
                                          </p:val>
                                        </p:tav>
                                      </p:tavLst>
                                    </p:anim>
                                    <p:anim calcmode="lin" valueType="num">
                                      <p:cBhvr additive="base">
                                        <p:cTn id="4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repeatCount="300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barn(inVertical)">
                                      <p:cBhvr>
                                        <p:cTn id="53" dur="500"/>
                                        <p:tgtEl>
                                          <p:spTgt spid="51"/>
                                        </p:tgtEl>
                                      </p:cBhvr>
                                    </p:animEffect>
                                  </p:childTnLst>
                                </p:cTn>
                              </p:par>
                            </p:childTnLst>
                          </p:cTn>
                        </p:par>
                        <p:par>
                          <p:cTn id="54" fill="hold">
                            <p:stCondLst>
                              <p:cond delay="1500"/>
                            </p:stCondLst>
                            <p:childTnLst>
                              <p:par>
                                <p:cTn id="55" presetID="16" presetClass="entr" presetSubtype="21" fill="hold" nodeType="after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par>
                          <p:cTn id="58" fill="hold">
                            <p:stCondLst>
                              <p:cond delay="2000"/>
                            </p:stCondLst>
                            <p:childTnLst>
                              <p:par>
                                <p:cTn id="59" presetID="2" presetClass="entr" presetSubtype="4" fill="hold" grpId="0" nodeType="after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additive="base">
                                        <p:cTn id="61" dur="500" fill="hold"/>
                                        <p:tgtEl>
                                          <p:spTgt spid="78"/>
                                        </p:tgtEl>
                                        <p:attrNameLst>
                                          <p:attrName>ppt_x</p:attrName>
                                        </p:attrNameLst>
                                      </p:cBhvr>
                                      <p:tavLst>
                                        <p:tav tm="0">
                                          <p:val>
                                            <p:strVal val="#ppt_x"/>
                                          </p:val>
                                        </p:tav>
                                        <p:tav tm="100000">
                                          <p:val>
                                            <p:strVal val="#ppt_x"/>
                                          </p:val>
                                        </p:tav>
                                      </p:tavLst>
                                    </p:anim>
                                    <p:anim calcmode="lin" valueType="num">
                                      <p:cBhvr additive="base">
                                        <p:cTn id="6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barn(inVertical)">
                                      <p:cBhvr>
                                        <p:cTn id="67" dur="500"/>
                                        <p:tgtEl>
                                          <p:spTgt spid="66"/>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79"/>
                                        </p:tgtEl>
                                        <p:attrNameLst>
                                          <p:attrName>style.visibility</p:attrName>
                                        </p:attrNameLst>
                                      </p:cBhvr>
                                      <p:to>
                                        <p:strVal val="visible"/>
                                      </p:to>
                                    </p:set>
                                    <p:anim calcmode="lin" valueType="num">
                                      <p:cBhvr additive="base">
                                        <p:cTn id="71" dur="500" fill="hold"/>
                                        <p:tgtEl>
                                          <p:spTgt spid="79"/>
                                        </p:tgtEl>
                                        <p:attrNameLst>
                                          <p:attrName>ppt_x</p:attrName>
                                        </p:attrNameLst>
                                      </p:cBhvr>
                                      <p:tavLst>
                                        <p:tav tm="0">
                                          <p:val>
                                            <p:strVal val="#ppt_x"/>
                                          </p:val>
                                        </p:tav>
                                        <p:tav tm="100000">
                                          <p:val>
                                            <p:strVal val="#ppt_x"/>
                                          </p:val>
                                        </p:tav>
                                      </p:tavLst>
                                    </p:anim>
                                    <p:anim calcmode="lin" valueType="num">
                                      <p:cBhvr additive="base">
                                        <p:cTn id="7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barn(inVertical)">
                                      <p:cBhvr>
                                        <p:cTn id="77" dur="500"/>
                                        <p:tgtEl>
                                          <p:spTgt spid="67"/>
                                        </p:tgtEl>
                                      </p:cBhvr>
                                    </p:animEffect>
                                  </p:childTnLst>
                                </p:cTn>
                              </p:par>
                            </p:childTnLst>
                          </p:cTn>
                        </p:par>
                        <p:par>
                          <p:cTn id="78" fill="hold">
                            <p:stCondLst>
                              <p:cond delay="500"/>
                            </p:stCondLst>
                            <p:childTnLst>
                              <p:par>
                                <p:cTn id="79" presetID="2" presetClass="entr" presetSubtype="4" fill="hold" grpId="0" nodeType="afterEffect">
                                  <p:stCondLst>
                                    <p:cond delay="0"/>
                                  </p:stCondLst>
                                  <p:childTnLst>
                                    <p:set>
                                      <p:cBhvr>
                                        <p:cTn id="80" dur="1" fill="hold">
                                          <p:stCondLst>
                                            <p:cond delay="0"/>
                                          </p:stCondLst>
                                        </p:cTn>
                                        <p:tgtEl>
                                          <p:spTgt spid="80"/>
                                        </p:tgtEl>
                                        <p:attrNameLst>
                                          <p:attrName>style.visibility</p:attrName>
                                        </p:attrNameLst>
                                      </p:cBhvr>
                                      <p:to>
                                        <p:strVal val="visible"/>
                                      </p:to>
                                    </p:set>
                                    <p:anim calcmode="lin" valueType="num">
                                      <p:cBhvr additive="base">
                                        <p:cTn id="81" dur="500" fill="hold"/>
                                        <p:tgtEl>
                                          <p:spTgt spid="80"/>
                                        </p:tgtEl>
                                        <p:attrNameLst>
                                          <p:attrName>ppt_x</p:attrName>
                                        </p:attrNameLst>
                                      </p:cBhvr>
                                      <p:tavLst>
                                        <p:tav tm="0">
                                          <p:val>
                                            <p:strVal val="#ppt_x"/>
                                          </p:val>
                                        </p:tav>
                                        <p:tav tm="100000">
                                          <p:val>
                                            <p:strVal val="#ppt_x"/>
                                          </p:val>
                                        </p:tav>
                                      </p:tavLst>
                                    </p:anim>
                                    <p:anim calcmode="lin" valueType="num">
                                      <p:cBhvr additive="base">
                                        <p:cTn id="8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0" grpId="1" animBg="1"/>
      <p:bldP spid="51" grpId="0" animBg="1"/>
      <p:bldP spid="76" grpId="0" animBg="1"/>
      <p:bldP spid="77" grpId="0" animBg="1"/>
      <p:bldP spid="78" grpId="0" animBg="1"/>
      <p:bldP spid="79" grpId="0" animBg="1"/>
      <p:bldP spid="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92341" y="1618488"/>
            <a:ext cx="8023059" cy="3813048"/>
          </a:xfrm>
          <a:prstGeom prst="roundRect">
            <a:avLst/>
          </a:prstGeom>
          <a:solidFill>
            <a:srgbClr val="0070C0"/>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Cambria" panose="02040503050406030204" pitchFamily="18" charset="0"/>
                <a:ea typeface="Cambria" panose="02040503050406030204" pitchFamily="18" charset="0"/>
              </a:rPr>
              <a:t>Quả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mô</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nhỏ</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Trái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Đường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đạo</a:t>
            </a:r>
            <a:r>
              <a:rPr lang="en-US" sz="4400" dirty="0">
                <a:latin typeface="Cambria" panose="02040503050406030204" pitchFamily="18" charset="0"/>
                <a:ea typeface="Cambria" panose="02040503050406030204" pitchFamily="18" charset="0"/>
              </a:rPr>
              <a:t> chia </a:t>
            </a:r>
            <a:r>
              <a:rPr lang="en-US" sz="4400" dirty="0" err="1">
                <a:latin typeface="Cambria" panose="02040503050406030204" pitchFamily="18" charset="0"/>
                <a:ea typeface="Cambria" panose="02040503050406030204" pitchFamily="18" charset="0"/>
              </a:rPr>
              <a:t>Trái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thành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hai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Bắc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cầu</a:t>
            </a:r>
            <a:r>
              <a:rPr lang="en-US" sz="4400" dirty="0">
                <a:latin typeface="Cambria" panose="02040503050406030204" pitchFamily="18" charset="0"/>
                <a:ea typeface="Cambria" panose="02040503050406030204" pitchFamily="18" charset="0"/>
              </a:rPr>
              <a:t> Nam.</a:t>
            </a:r>
          </a:p>
        </p:txBody>
      </p:sp>
      <p:sp>
        <p:nvSpPr>
          <p:cNvPr id="59" name="Flowchart: Manual Input 58"/>
          <p:cNvSpPr/>
          <p:nvPr/>
        </p:nvSpPr>
        <p:spPr>
          <a:xfrm>
            <a:off x="892341" y="709362"/>
            <a:ext cx="2664676" cy="726162"/>
          </a:xfrm>
          <a:prstGeom prst="flowChartManualInput">
            <a:avLst/>
          </a:prstGeom>
          <a:solidFill>
            <a:srgbClr val="FFC000"/>
          </a:solidFill>
          <a:ln w="38100">
            <a:solidFill>
              <a:schemeClr val="tx1"/>
            </a:solidFill>
            <a:prstDash val="sysDash"/>
          </a:ln>
        </p:spPr>
        <p:txBody>
          <a:bodyPr wrap="square">
            <a:spAutoFit/>
          </a:bodyPr>
          <a:lstStyle/>
          <a:p>
            <a:r>
              <a:rPr lang="nl-NL" sz="3200" b="1" dirty="0">
                <a:solidFill>
                  <a:srgbClr val="C00000"/>
                </a:solidFill>
                <a:latin typeface="SVN-Cookies" panose="02040603050506020204" pitchFamily="18" charset="0"/>
                <a:ea typeface="Times New Roman" panose="02020603050405020304" pitchFamily="18" charset="0"/>
              </a:rPr>
              <a:t>? Em có biết</a:t>
            </a:r>
            <a:endParaRPr lang="en-US" sz="3200" dirty="0">
              <a:solidFill>
                <a:srgbClr val="C00000"/>
              </a:solidFill>
              <a:latin typeface="SVN-Cookies" panose="0204060305050602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7149" y="2295144"/>
            <a:ext cx="3754851" cy="4562856"/>
          </a:xfrm>
          <a:prstGeom prst="rect">
            <a:avLst/>
          </a:prstGeom>
        </p:spPr>
      </p:pic>
    </p:spTree>
    <p:extLst>
      <p:ext uri="{BB962C8B-B14F-4D97-AF65-F5344CB8AC3E}">
        <p14:creationId xmlns:p14="http://schemas.microsoft.com/office/powerpoint/2010/main" val="125707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8096" y="1188720"/>
            <a:ext cx="4526280" cy="3794760"/>
          </a:xfrm>
          <a:prstGeom prst="rect">
            <a:avLst/>
          </a:prstGeom>
          <a:solidFill>
            <a:srgbClr val="0070C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图片包含 游戏机, 桌子, 花, 食物&#10;&#10;描述已自动生成">
            <a:extLst>
              <a:ext uri="{FF2B5EF4-FFF2-40B4-BE49-F238E27FC236}">
                <a16:creationId xmlns:a16="http://schemas.microsoft.com/office/drawing/2014/main" id="{4AC2A7E3-0FB2-4C8F-82D5-2C03D49A8E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1529" t="13288" r="20068" b="13288"/>
          <a:stretch/>
        </p:blipFill>
        <p:spPr>
          <a:xfrm flipH="1">
            <a:off x="9771017" y="5750011"/>
            <a:ext cx="618308" cy="777320"/>
          </a:xfrm>
          <a:prstGeom prst="rect">
            <a:avLst/>
          </a:prstGeom>
        </p:spPr>
      </p:pic>
      <p:cxnSp>
        <p:nvCxnSpPr>
          <p:cNvPr id="17" name="直接连接符 16">
            <a:extLst>
              <a:ext uri="{FF2B5EF4-FFF2-40B4-BE49-F238E27FC236}">
                <a16:creationId xmlns:a16="http://schemas.microsoft.com/office/drawing/2014/main" id="{A945E150-E12F-4F60-815B-DFE633B94858}"/>
              </a:ext>
            </a:extLst>
          </p:cNvPr>
          <p:cNvCxnSpPr>
            <a:cxnSpLocks/>
          </p:cNvCxnSpPr>
          <p:nvPr/>
        </p:nvCxnSpPr>
        <p:spPr>
          <a:xfrm>
            <a:off x="1400545" y="2254519"/>
            <a:ext cx="3383280" cy="0"/>
          </a:xfrm>
          <a:prstGeom prst="line">
            <a:avLst/>
          </a:prstGeom>
          <a:ln w="76200" cap="rnd">
            <a:solidFill>
              <a:schemeClr val="tx1"/>
            </a:solidFill>
            <a:prstDash val="lgDash"/>
            <a:roun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17545" y="2254519"/>
            <a:ext cx="3655371" cy="2585323"/>
          </a:xfrm>
          <a:prstGeom prst="rect">
            <a:avLst/>
          </a:prstGeom>
        </p:spPr>
        <p:txBody>
          <a:bodyPr wrap="square">
            <a:spAutoFit/>
          </a:bodyPr>
          <a:lstStyle/>
          <a:p>
            <a:pPr algn="just"/>
            <a:r>
              <a:rPr lang="nl-NL" sz="5400" b="1" dirty="0">
                <a:solidFill>
                  <a:schemeClr val="bg1"/>
                </a:solidFill>
                <a:latin typeface="SVN-Cookie" panose="020B0606040200020203" pitchFamily="34" charset="0"/>
                <a:ea typeface="Times New Roman" panose="02020603050405020304" pitchFamily="18" charset="0"/>
              </a:rPr>
              <a:t>Tìm hiểu về các đới khí hậu trên quả cầu.</a:t>
            </a:r>
            <a:endParaRPr lang="en-US" sz="5400" dirty="0">
              <a:solidFill>
                <a:schemeClr val="bg1"/>
              </a:solidFill>
              <a:latin typeface="SVN-Cookie" panose="020B0606040200020203" pitchFamily="34" charset="0"/>
            </a:endParaRPr>
          </a:p>
        </p:txBody>
      </p:sp>
      <p:sp>
        <p:nvSpPr>
          <p:cNvPr id="3" name="Rectangle 2"/>
          <p:cNvSpPr/>
          <p:nvPr/>
        </p:nvSpPr>
        <p:spPr>
          <a:xfrm>
            <a:off x="1692135" y="1358042"/>
            <a:ext cx="2762295" cy="830997"/>
          </a:xfrm>
          <a:prstGeom prst="rect">
            <a:avLst/>
          </a:prstGeom>
        </p:spPr>
        <p:txBody>
          <a:bodyPr wrap="none">
            <a:spAutoFit/>
          </a:bodyPr>
          <a:lstStyle/>
          <a:p>
            <a:r>
              <a:rPr lang="nl-NL" sz="4800" b="1" dirty="0">
                <a:solidFill>
                  <a:schemeClr val="bg1"/>
                </a:solidFill>
                <a:latin typeface="SVN-Cookie" panose="020B0606040200020203" pitchFamily="34" charset="0"/>
                <a:ea typeface="Times New Roman" panose="02020603050405020304" pitchFamily="18" charset="0"/>
              </a:rPr>
              <a:t>Hoạt động 3. </a:t>
            </a:r>
            <a:endParaRPr lang="en-US" sz="4800" dirty="0">
              <a:solidFill>
                <a:schemeClr val="bg1"/>
              </a:solidFill>
              <a:latin typeface="SVN-Cookie" panose="020B0606040200020203" pitchFamily="34" charset="0"/>
            </a:endParaRPr>
          </a:p>
        </p:txBody>
      </p:sp>
      <p:pic>
        <p:nvPicPr>
          <p:cNvPr id="4098" name="Picture 2" descr="Tìm hiểu Các đới khí hậu trên Trái Đất? Đặc điểm của từng đới khí hậ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144" y="1439200"/>
            <a:ext cx="5376545" cy="329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7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500"/>
                                        <p:tgtEl>
                                          <p:spTgt spid="4098"/>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26" y="-64407"/>
            <a:ext cx="8967583" cy="6322469"/>
          </a:xfrm>
          <a:prstGeom prst="rect">
            <a:avLst/>
          </a:prstGeom>
        </p:spPr>
      </p:pic>
      <p:sp>
        <p:nvSpPr>
          <p:cNvPr id="74" name="Rectangle 73"/>
          <p:cNvSpPr/>
          <p:nvPr/>
        </p:nvSpPr>
        <p:spPr>
          <a:xfrm>
            <a:off x="936713" y="2977955"/>
            <a:ext cx="6349707" cy="2585323"/>
          </a:xfrm>
          <a:prstGeom prst="rect">
            <a:avLst/>
          </a:prstGeom>
          <a:solidFill>
            <a:schemeClr val="accent3">
              <a:lumMod val="60000"/>
              <a:lumOff val="40000"/>
            </a:schemeClr>
          </a:solidFill>
          <a:ln w="28575">
            <a:solidFill>
              <a:schemeClr val="tx1"/>
            </a:solidFill>
            <a:prstDash val="dashDot"/>
          </a:ln>
        </p:spPr>
        <p:txBody>
          <a:bodyPr wrap="square">
            <a:spAutoFit/>
          </a:bodyPr>
          <a:lstStyle/>
          <a:p>
            <a:pPr algn="just"/>
            <a:r>
              <a:rPr lang="nl-NL" sz="5400" b="1" dirty="0">
                <a:latin typeface="SVN-Cookie" panose="020B0606040200020203" pitchFamily="34" charset="0"/>
                <a:ea typeface="Times New Roman" panose="02020603050405020304" pitchFamily="18" charset="0"/>
              </a:rPr>
              <a:t>+ Quan sát hình 3 và </a:t>
            </a:r>
            <a:r>
              <a:rPr lang="nl-NL" sz="5400" b="1" dirty="0">
                <a:latin typeface="SVN-Cookie" panose="020B0606040200020203" pitchFamily="34" charset="0"/>
              </a:rPr>
              <a:t>chỉ và nói tên các đới khí hậu ở hai nửa bán cầu</a:t>
            </a:r>
          </a:p>
        </p:txBody>
      </p:sp>
      <p:pic>
        <p:nvPicPr>
          <p:cNvPr id="3" name="Picture 2"/>
          <p:cNvPicPr>
            <a:picLocks noChangeAspect="1"/>
          </p:cNvPicPr>
          <p:nvPr/>
        </p:nvPicPr>
        <p:blipFill>
          <a:blip r:embed="rId3"/>
          <a:stretch>
            <a:fillRect/>
          </a:stretch>
        </p:blipFill>
        <p:spPr>
          <a:xfrm>
            <a:off x="7534656" y="1014984"/>
            <a:ext cx="3959352"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724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randombar(horizontal)">
                                      <p:cBhvr>
                                        <p:cTn id="7" dur="500"/>
                                        <p:tgtEl>
                                          <p:spTgt spid="7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otalTime>95</TotalTime>
  <Words>325</Words>
  <Application>Microsoft Office PowerPoint</Application>
  <PresentationFormat>Widescreen</PresentationFormat>
  <Paragraphs>46</Paragraphs>
  <Slides>15</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Calibri</vt:lpstr>
      <vt:lpstr>Calibri Light</vt:lpstr>
      <vt:lpstr>Cambria</vt:lpstr>
      <vt:lpstr>SVN-Cookie</vt:lpstr>
      <vt:lpstr>SVN-Cookies</vt:lpstr>
      <vt:lpstr>Tw Cen MT</vt:lpstr>
      <vt:lpstr>UTM Alexander</vt:lpstr>
      <vt:lpstr>思源黑体 CN Light</vt:lpstr>
      <vt:lpstr>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YEN</cp:lastModifiedBy>
  <cp:revision>12</cp:revision>
  <dcterms:created xsi:type="dcterms:W3CDTF">2023-04-02T13:14:12Z</dcterms:created>
  <dcterms:modified xsi:type="dcterms:W3CDTF">2025-04-13T15:05:03Z</dcterms:modified>
</cp:coreProperties>
</file>