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31"/>
  </p:notesMasterIdLst>
  <p:sldIdLst>
    <p:sldId id="279" r:id="rId4"/>
    <p:sldId id="257" r:id="rId5"/>
    <p:sldId id="258" r:id="rId6"/>
    <p:sldId id="260" r:id="rId7"/>
    <p:sldId id="288" r:id="rId8"/>
    <p:sldId id="262" r:id="rId9"/>
    <p:sldId id="263" r:id="rId10"/>
    <p:sldId id="289" r:id="rId11"/>
    <p:sldId id="281" r:id="rId12"/>
    <p:sldId id="290" r:id="rId13"/>
    <p:sldId id="291" r:id="rId14"/>
    <p:sldId id="292" r:id="rId15"/>
    <p:sldId id="293" r:id="rId16"/>
    <p:sldId id="294" r:id="rId17"/>
    <p:sldId id="295" r:id="rId18"/>
    <p:sldId id="296" r:id="rId19"/>
    <p:sldId id="298" r:id="rId20"/>
    <p:sldId id="300" r:id="rId21"/>
    <p:sldId id="299" r:id="rId22"/>
    <p:sldId id="297" r:id="rId23"/>
    <p:sldId id="274" r:id="rId24"/>
    <p:sldId id="269" r:id="rId25"/>
    <p:sldId id="302" r:id="rId26"/>
    <p:sldId id="275" r:id="rId27"/>
    <p:sldId id="268" r:id="rId28"/>
    <p:sldId id="278" r:id="rId29"/>
    <p:sldId id="30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4D23"/>
    <a:srgbClr val="66FFCC"/>
    <a:srgbClr val="FF6699"/>
    <a:srgbClr val="7CA4B4"/>
    <a:srgbClr val="6894A5"/>
    <a:srgbClr val="31859C"/>
    <a:srgbClr val="FFC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2" autoAdjust="0"/>
    <p:restoredTop sz="94660"/>
  </p:normalViewPr>
  <p:slideViewPr>
    <p:cSldViewPr snapToGrid="0">
      <p:cViewPr varScale="1">
        <p:scale>
          <a:sx n="80" d="100"/>
          <a:sy n="80"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08FD9-DF59-4E6F-A959-9D275807D237}"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611A8-E581-4F0F-B65E-13C09A9E328E}" type="slidenum">
              <a:rPr lang="en-US" smtClean="0"/>
              <a:t>‹#›</a:t>
            </a:fld>
            <a:endParaRPr lang="en-US"/>
          </a:p>
        </p:txBody>
      </p:sp>
    </p:spTree>
    <p:extLst>
      <p:ext uri="{BB962C8B-B14F-4D97-AF65-F5344CB8AC3E}">
        <p14:creationId xmlns:p14="http://schemas.microsoft.com/office/powerpoint/2010/main" val="807731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Tùy</a:t>
            </a:r>
            <a:r>
              <a:rPr lang="en-GB" baseline="0" dirty="0" smtClean="0"/>
              <a:t> </a:t>
            </a:r>
            <a:r>
              <a:rPr lang="en-GB" baseline="0" dirty="0" err="1" smtClean="0"/>
              <a:t>cách</a:t>
            </a:r>
            <a:r>
              <a:rPr lang="en-GB" baseline="0" dirty="0" smtClean="0"/>
              <a:t> </a:t>
            </a:r>
            <a:r>
              <a:rPr lang="en-GB" baseline="0" dirty="0" err="1" smtClean="0"/>
              <a:t>giải</a:t>
            </a:r>
            <a:r>
              <a:rPr lang="en-GB" baseline="0" dirty="0" smtClean="0"/>
              <a:t> </a:t>
            </a:r>
            <a:r>
              <a:rPr lang="en-GB" baseline="0" dirty="0" err="1" smtClean="0"/>
              <a:t>quyết</a:t>
            </a:r>
            <a:r>
              <a:rPr lang="en-GB" baseline="0" dirty="0" smtClean="0"/>
              <a:t> </a:t>
            </a:r>
            <a:r>
              <a:rPr lang="en-GB" baseline="0" dirty="0" err="1" smtClean="0"/>
              <a:t>của</a:t>
            </a:r>
            <a:r>
              <a:rPr lang="en-GB" baseline="0" dirty="0" smtClean="0"/>
              <a:t> HS </a:t>
            </a:r>
            <a:r>
              <a:rPr lang="en-GB" baseline="0" dirty="0" err="1" smtClean="0"/>
              <a:t>mà</a:t>
            </a:r>
            <a:r>
              <a:rPr lang="en-GB" baseline="0" dirty="0" smtClean="0"/>
              <a:t> GV </a:t>
            </a:r>
            <a:r>
              <a:rPr lang="en-GB" baseline="0" dirty="0" err="1" smtClean="0"/>
              <a:t>chốt</a:t>
            </a:r>
            <a:r>
              <a:rPr lang="en-GB" baseline="0" dirty="0" smtClean="0"/>
              <a:t> </a:t>
            </a:r>
            <a:r>
              <a:rPr lang="en-GB" baseline="0" dirty="0" err="1" smtClean="0"/>
              <a:t>cách</a:t>
            </a:r>
            <a:r>
              <a:rPr lang="en-GB" baseline="0" dirty="0" smtClean="0"/>
              <a:t> </a:t>
            </a:r>
            <a:r>
              <a:rPr lang="en-GB" baseline="0" dirty="0" err="1" smtClean="0"/>
              <a:t>xử</a:t>
            </a:r>
            <a:r>
              <a:rPr lang="en-GB" baseline="0" dirty="0" smtClean="0"/>
              <a:t> </a:t>
            </a:r>
            <a:r>
              <a:rPr lang="en-GB" baseline="0" dirty="0" err="1" smtClean="0"/>
              <a:t>lý</a:t>
            </a:r>
            <a:r>
              <a:rPr lang="en-GB" baseline="0" dirty="0" smtClean="0"/>
              <a:t> </a:t>
            </a:r>
            <a:r>
              <a:rPr lang="en-GB" baseline="0" dirty="0" err="1" smtClean="0"/>
              <a:t>tình</a:t>
            </a:r>
            <a:r>
              <a:rPr lang="en-GB" baseline="0" dirty="0" smtClean="0"/>
              <a:t> </a:t>
            </a:r>
            <a:r>
              <a:rPr lang="en-GB" baseline="0" dirty="0" err="1" smtClean="0"/>
              <a:t>huống</a:t>
            </a:r>
            <a:r>
              <a:rPr lang="en-GB" baseline="0" dirty="0" smtClean="0"/>
              <a:t> </a:t>
            </a:r>
            <a:r>
              <a:rPr lang="en-GB" baseline="0" dirty="0" err="1" smtClean="0"/>
              <a:t>hợp</a:t>
            </a:r>
            <a:r>
              <a:rPr lang="en-GB" baseline="0" dirty="0" smtClean="0"/>
              <a:t> </a:t>
            </a:r>
            <a:r>
              <a:rPr lang="en-GB" baseline="0" dirty="0" err="1" smtClean="0"/>
              <a:t>lí</a:t>
            </a:r>
            <a:r>
              <a:rPr lang="en-GB" baseline="0" dirty="0" smtClean="0"/>
              <a:t> </a:t>
            </a:r>
            <a:r>
              <a:rPr lang="en-GB" baseline="0" dirty="0" err="1" smtClean="0"/>
              <a:t>nhất</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FA2611A8-E581-4F0F-B65E-13C09A9E328E}" type="slidenum">
              <a:rPr lang="en-US" smtClean="0"/>
              <a:t>20</a:t>
            </a:fld>
            <a:endParaRPr lang="en-US"/>
          </a:p>
        </p:txBody>
      </p:sp>
    </p:spTree>
    <p:extLst>
      <p:ext uri="{BB962C8B-B14F-4D97-AF65-F5344CB8AC3E}">
        <p14:creationId xmlns:p14="http://schemas.microsoft.com/office/powerpoint/2010/main" val="70817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85219B-B291-42F1-AF60-55FC6F422AB1}"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17549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170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76589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06862741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63695291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342390926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76362220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735234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24066744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81584289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09776787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85219B-B291-42F1-AF60-55FC6F422AB1}"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582574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63674679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2880678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1901170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27578885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50893274"/>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22143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043572730"/>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45737566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14716119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171543998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85219B-B291-42F1-AF60-55FC6F422AB1}"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787029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06076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9756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4183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92258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3" name="页脚占位符 2"/>
          <p:cNvSpPr>
            <a:spLocks noGrp="1"/>
          </p:cNvSpPr>
          <p:nvPr>
            <p:ph type="ftr" sz="quarter" idx="11"/>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
        <p:nvSpPr>
          <p:cNvPr id="4" name="灯片编号占位符 3"/>
          <p:cNvSpPr>
            <a:spLocks noGrp="1"/>
          </p:cNvSpPr>
          <p:nvPr>
            <p:ph type="sldNum" sz="quarter" idx="12"/>
          </p:nvPr>
        </p:nvSpPr>
        <p:spPr/>
        <p:txBody>
          <a:bodyPr/>
          <a:lstStyle>
            <a:lvl1pPr>
              <a:defRPr>
                <a:latin typeface="字魂105号-简雅黑" panose="00000500000000000000" charset="-122"/>
                <a:ea typeface="字魂105号-简雅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ea typeface="字魂105号-简雅黑"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ea typeface="字魂105号-简雅黑" panose="00000500000000000000" charset="-122"/>
              <a:cs typeface="+mn-cs"/>
            </a:endParaRPr>
          </a:p>
        </p:txBody>
      </p:sp>
    </p:spTree>
    <p:extLst>
      <p:ext uri="{BB962C8B-B14F-4D97-AF65-F5344CB8AC3E}">
        <p14:creationId xmlns:p14="http://schemas.microsoft.com/office/powerpoint/2010/main" val="133948025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85219B-B291-42F1-AF60-55FC6F422AB1}"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294710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85219B-B291-42F1-AF60-55FC6F422AB1}"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98569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85219B-B291-42F1-AF60-55FC6F422AB1}"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33672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5219B-B291-42F1-AF60-55FC6F422AB1}"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09686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400559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85219B-B291-42F1-AF60-55FC6F422AB1}"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51C37-2A0D-48F3-891A-CD8B4C8BAA1D}" type="slidenum">
              <a:rPr lang="en-US" smtClean="0"/>
              <a:t>‹#›</a:t>
            </a:fld>
            <a:endParaRPr lang="en-US"/>
          </a:p>
        </p:txBody>
      </p:sp>
    </p:spTree>
    <p:extLst>
      <p:ext uri="{BB962C8B-B14F-4D97-AF65-F5344CB8AC3E}">
        <p14:creationId xmlns:p14="http://schemas.microsoft.com/office/powerpoint/2010/main" val="129756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3.xml"/><Relationship Id="rId7" Type="http://schemas.openxmlformats.org/officeDocument/2006/relationships/image" Target="../media/image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5219B-B291-42F1-AF60-55FC6F422AB1}" type="datetimeFigureOut">
              <a:rPr lang="en-US" smtClean="0"/>
              <a:t>4/3/2023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51C37-2A0D-48F3-891A-CD8B4C8BAA1D}" type="slidenum">
              <a:rPr lang="en-US" smtClean="0"/>
              <a:t>‹#›</a:t>
            </a:fld>
            <a:endParaRPr lang="en-US"/>
          </a:p>
        </p:txBody>
      </p:sp>
    </p:spTree>
    <p:extLst>
      <p:ext uri="{BB962C8B-B14F-4D97-AF65-F5344CB8AC3E}">
        <p14:creationId xmlns:p14="http://schemas.microsoft.com/office/powerpoint/2010/main" val="2162489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2023/4/3</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pic>
        <p:nvPicPr>
          <p:cNvPr id="7" name="Picture 6">
            <a:extLst>
              <a:ext uri="{FF2B5EF4-FFF2-40B4-BE49-F238E27FC236}">
                <a16:creationId xmlns:a16="http://schemas.microsoft.com/office/drawing/2014/main" id="{E4B3F130-1ABA-C7B8-F143-E65308CAC37E}"/>
              </a:ext>
            </a:extLst>
          </p:cNvPr>
          <p:cNvPicPr>
            <a:picLocks noChangeAspect="1"/>
          </p:cNvPicPr>
          <p:nvPr userDrawn="1"/>
        </p:nvPicPr>
        <p:blipFill rotWithShape="1">
          <a:blip r:embed="rId21"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8D625C96-117B-A896-C425-448F3E524DA7}"/>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9" name="TextBox 3">
            <a:extLst>
              <a:ext uri="{FF2B5EF4-FFF2-40B4-BE49-F238E27FC236}">
                <a16:creationId xmlns:a16="http://schemas.microsoft.com/office/drawing/2014/main" id="{4DC6796B-9669-95B4-F1A6-C2C1D36E727F}"/>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3">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AFDCD694-28F2-06AB-1FD2-D7F55658CE19}"/>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1F497D">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1F497D">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493D6745-AD79-AE18-BEC4-3B722BDB18D6}"/>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266629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4" r:id="rId19"/>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F958A-81A8-E5AA-C5B1-6429D59CC5C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3" name="Picture 2">
            <a:extLst>
              <a:ext uri="{FF2B5EF4-FFF2-40B4-BE49-F238E27FC236}">
                <a16:creationId xmlns:a16="http://schemas.microsoft.com/office/drawing/2014/main" id="{89665D1A-3DAA-84A7-99EF-325B18391E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4" name="TextBox 3">
            <a:extLst>
              <a:ext uri="{FF2B5EF4-FFF2-40B4-BE49-F238E27FC236}">
                <a16:creationId xmlns:a16="http://schemas.microsoft.com/office/drawing/2014/main" id="{4ED8EC51-DA2F-D5A6-06C6-62C3FC635EA9}"/>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Mời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395B6877-7B75-D74C-EF85-3F2F07557F2E}"/>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FFFF">
                  <a:lumMod val="20000"/>
                  <a:lumOff val="80000"/>
                </a:srgbClr>
              </a:solidFill>
              <a:effectLst/>
              <a:uLnTx/>
              <a:uFillTx/>
              <a:latin typeface="#9Slide07 HoneyCream" pitchFamily="2" charset="0"/>
              <a:ea typeface="+mj-ea"/>
              <a:cs typeface="+mj-cs"/>
            </a:endParaRPr>
          </a:p>
        </p:txBody>
      </p:sp>
      <p:sp>
        <p:nvSpPr>
          <p:cNvPr id="6" name="TextBox 5">
            <a:extLst>
              <a:ext uri="{FF2B5EF4-FFF2-40B4-BE49-F238E27FC236}">
                <a16:creationId xmlns:a16="http://schemas.microsoft.com/office/drawing/2014/main" id="{ECC78B82-BF3A-EB0B-64B8-86485AC64C0D}"/>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E5C989">
                      <a:lumMod val="50000"/>
                    </a:srgbClr>
                  </a:gs>
                  <a:gs pos="50000">
                    <a:srgbClr val="E5C989"/>
                  </a:gs>
                  <a:gs pos="100000">
                    <a:srgbClr val="E5C989">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469239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2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2.xml"/><Relationship Id="rId5" Type="http://schemas.openxmlformats.org/officeDocument/2006/relationships/image" Target="../media/image3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3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25" y="1048852"/>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sp>
        <p:nvSpPr>
          <p:cNvPr id="4" name="TextBox 3"/>
          <p:cNvSpPr txBox="1"/>
          <p:nvPr/>
        </p:nvSpPr>
        <p:spPr>
          <a:xfrm>
            <a:off x="3284620" y="1755358"/>
            <a:ext cx="6680034" cy="2800767"/>
          </a:xfrm>
          <a:prstGeom prst="rect">
            <a:avLst/>
          </a:prstGeom>
          <a:noFill/>
        </p:spPr>
        <p:txBody>
          <a:bodyPr wrap="none" rtlCol="0">
            <a:spAutoFit/>
          </a:bodyPr>
          <a:lstStyle/>
          <a:p>
            <a:pPr algn="ctr"/>
            <a:r>
              <a:rPr lang="en-US" sz="8800" dirty="0" smtClean="0">
                <a:ln w="19050">
                  <a:solidFill>
                    <a:sysClr val="windowText" lastClr="000000"/>
                  </a:solidFill>
                </a:ln>
                <a:solidFill>
                  <a:schemeClr val="accent2">
                    <a:lumMod val="60000"/>
                    <a:lumOff val="40000"/>
                  </a:schemeClr>
                </a:solidFill>
                <a:latin typeface="#9Slide06 SVNBlow Brush" pitchFamily="2" charset="0"/>
              </a:rPr>
              <a:t>XỬ LÍ BẤT HÒA</a:t>
            </a:r>
          </a:p>
          <a:p>
            <a:pPr algn="ctr"/>
            <a:r>
              <a:rPr lang="en-US" sz="8800" dirty="0" smtClean="0">
                <a:ln w="19050">
                  <a:solidFill>
                    <a:sysClr val="windowText" lastClr="000000"/>
                  </a:solidFill>
                </a:ln>
                <a:solidFill>
                  <a:schemeClr val="accent2">
                    <a:lumMod val="60000"/>
                    <a:lumOff val="40000"/>
                  </a:schemeClr>
                </a:solidFill>
                <a:latin typeface="#9Slide06 SVNBlow Brush" pitchFamily="2" charset="0"/>
              </a:rPr>
              <a:t>VỚI BẠN BÈ</a:t>
            </a:r>
            <a:endParaRPr lang="en-US" sz="8800" dirty="0">
              <a:ln w="19050">
                <a:solidFill>
                  <a:sysClr val="windowText" lastClr="000000"/>
                </a:solidFill>
              </a:ln>
              <a:solidFill>
                <a:schemeClr val="accent2">
                  <a:lumMod val="60000"/>
                  <a:lumOff val="40000"/>
                </a:schemeClr>
              </a:solidFill>
              <a:latin typeface="#9Slide06 SVNBlow Brush" pitchFamily="2" charset="0"/>
            </a:endParaRPr>
          </a:p>
        </p:txBody>
      </p:sp>
      <p:sp>
        <p:nvSpPr>
          <p:cNvPr id="9" name="TextBox 8"/>
          <p:cNvSpPr txBox="1"/>
          <p:nvPr/>
        </p:nvSpPr>
        <p:spPr>
          <a:xfrm>
            <a:off x="9000932" y="4556125"/>
            <a:ext cx="1611340" cy="1015663"/>
          </a:xfrm>
          <a:prstGeom prst="rect">
            <a:avLst/>
          </a:prstGeom>
          <a:noFill/>
        </p:spPr>
        <p:txBody>
          <a:bodyPr wrap="none" rtlCol="0">
            <a:spAutoFit/>
          </a:bodyPr>
          <a:lstStyle/>
          <a:p>
            <a:pPr algn="ctr"/>
            <a:r>
              <a:rPr lang="en-US" sz="6000" dirty="0" err="1" smtClean="0">
                <a:solidFill>
                  <a:schemeClr val="tx1">
                    <a:lumMod val="75000"/>
                    <a:lumOff val="25000"/>
                  </a:schemeClr>
                </a:solidFill>
                <a:latin typeface="#9Slide05 FS Blonde Script" panose="03000503000000000000" pitchFamily="65" charset="0"/>
              </a:rPr>
              <a:t>Tiết</a:t>
            </a:r>
            <a:r>
              <a:rPr lang="en-US" sz="6000" dirty="0" smtClean="0">
                <a:solidFill>
                  <a:schemeClr val="tx1">
                    <a:lumMod val="75000"/>
                    <a:lumOff val="25000"/>
                  </a:schemeClr>
                </a:solidFill>
                <a:latin typeface="#9Slide05 FS Blonde Script" panose="03000503000000000000" pitchFamily="65" charset="0"/>
              </a:rPr>
              <a:t> 3</a:t>
            </a:r>
            <a:endParaRPr lang="en-US" sz="6000" dirty="0">
              <a:solidFill>
                <a:schemeClr val="tx1">
                  <a:lumMod val="75000"/>
                  <a:lumOff val="25000"/>
                </a:schemeClr>
              </a:solidFill>
              <a:latin typeface="#9Slide05 FS Blonde Script" panose="03000503000000000000" pitchFamily="65" charset="0"/>
            </a:endParaRPr>
          </a:p>
        </p:txBody>
      </p:sp>
      <p:sp>
        <p:nvSpPr>
          <p:cNvPr id="10" name="TextBox 9"/>
          <p:cNvSpPr txBox="1"/>
          <p:nvPr/>
        </p:nvSpPr>
        <p:spPr>
          <a:xfrm>
            <a:off x="4947112" y="49021"/>
            <a:ext cx="2826416" cy="1015663"/>
          </a:xfrm>
          <a:prstGeom prst="rect">
            <a:avLst/>
          </a:prstGeom>
          <a:noFill/>
        </p:spPr>
        <p:txBody>
          <a:bodyPr wrap="none" rtlCol="0">
            <a:spAutoFit/>
          </a:bodyPr>
          <a:lstStyle/>
          <a:p>
            <a:pPr algn="ctr"/>
            <a:r>
              <a:rPr lang="en-US" sz="6000" dirty="0" err="1" smtClean="0">
                <a:solidFill>
                  <a:schemeClr val="bg2">
                    <a:lumMod val="50000"/>
                  </a:schemeClr>
                </a:solidFill>
                <a:latin typeface="#9Slide05 FS Blonde Script" panose="03000503000000000000" pitchFamily="65" charset="0"/>
              </a:rPr>
              <a:t>Đạo</a:t>
            </a:r>
            <a:r>
              <a:rPr lang="en-US" sz="6000" dirty="0" smtClean="0">
                <a:solidFill>
                  <a:schemeClr val="bg2">
                    <a:lumMod val="50000"/>
                  </a:schemeClr>
                </a:solidFill>
                <a:latin typeface="#9Slide05 FS Blonde Script" panose="03000503000000000000" pitchFamily="65" charset="0"/>
              </a:rPr>
              <a:t> </a:t>
            </a:r>
            <a:r>
              <a:rPr lang="en-US" sz="6000" dirty="0" err="1" smtClean="0">
                <a:solidFill>
                  <a:schemeClr val="bg2">
                    <a:lumMod val="50000"/>
                  </a:schemeClr>
                </a:solidFill>
                <a:latin typeface="#9Slide05 FS Blonde Script" panose="03000503000000000000" pitchFamily="65" charset="0"/>
              </a:rPr>
              <a:t>đức</a:t>
            </a:r>
            <a:r>
              <a:rPr lang="en-US" sz="6000" dirty="0" smtClean="0">
                <a:solidFill>
                  <a:schemeClr val="bg2">
                    <a:lumMod val="50000"/>
                  </a:schemeClr>
                </a:solidFill>
                <a:latin typeface="#9Slide05 FS Blonde Script" panose="03000503000000000000" pitchFamily="65" charset="0"/>
              </a:rPr>
              <a:t> 3</a:t>
            </a:r>
            <a:endParaRPr lang="en-US" sz="6000" dirty="0">
              <a:solidFill>
                <a:schemeClr val="bg2">
                  <a:lumMod val="50000"/>
                </a:schemeClr>
              </a:solidFill>
              <a:latin typeface="#9Slide05 FS Blonde Script" panose="03000503000000000000" pitchFamily="65" charset="0"/>
            </a:endParaRPr>
          </a:p>
        </p:txBody>
      </p:sp>
    </p:spTree>
    <p:extLst>
      <p:ext uri="{BB962C8B-B14F-4D97-AF65-F5344CB8AC3E}">
        <p14:creationId xmlns:p14="http://schemas.microsoft.com/office/powerpoint/2010/main" val="1185692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4" name="Picture 3"/>
          <p:cNvPicPr>
            <a:picLocks noChangeAspect="1"/>
          </p:cNvPicPr>
          <p:nvPr/>
        </p:nvPicPr>
        <p:blipFill>
          <a:blip r:embed="rId5"/>
          <a:stretch>
            <a:fillRect/>
          </a:stretch>
        </p:blipFill>
        <p:spPr>
          <a:xfrm>
            <a:off x="1804987" y="365530"/>
            <a:ext cx="9419136" cy="5303980"/>
          </a:xfrm>
          <a:prstGeom prst="rect">
            <a:avLst/>
          </a:prstGeom>
        </p:spPr>
      </p:pic>
    </p:spTree>
    <p:extLst>
      <p:ext uri="{BB962C8B-B14F-4D97-AF65-F5344CB8AC3E}">
        <p14:creationId xmlns:p14="http://schemas.microsoft.com/office/powerpoint/2010/main" val="2970246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323041" y="-1676705"/>
            <a:ext cx="3531053"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4" name="Oval 3"/>
          <p:cNvSpPr/>
          <p:nvPr/>
        </p:nvSpPr>
        <p:spPr>
          <a:xfrm>
            <a:off x="2973878" y="313264"/>
            <a:ext cx="5732071" cy="2210716"/>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89" h="1717963">
                <a:moveTo>
                  <a:pt x="4879" y="865909"/>
                </a:moveTo>
                <a:cubicBezTo>
                  <a:pt x="71843" y="579582"/>
                  <a:pt x="972573" y="0"/>
                  <a:pt x="1653570" y="0"/>
                </a:cubicBezTo>
                <a:cubicBezTo>
                  <a:pt x="2334567" y="0"/>
                  <a:pt x="2470989" y="219344"/>
                  <a:pt x="2470989" y="865909"/>
                </a:cubicBezTo>
                <a:cubicBezTo>
                  <a:pt x="2470989" y="1512474"/>
                  <a:pt x="1932786" y="1717963"/>
                  <a:pt x="1251789" y="1717963"/>
                </a:cubicBezTo>
                <a:cubicBezTo>
                  <a:pt x="570792" y="1717963"/>
                  <a:pt x="-62085" y="1152236"/>
                  <a:pt x="4879" y="865909"/>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r>
              <a:rPr lang="en-GB" sz="3600" dirty="0" smtClean="0">
                <a:solidFill>
                  <a:schemeClr val="tx1"/>
                </a:solidFill>
                <a:latin typeface="Cambria" panose="02040503050406030204" pitchFamily="18" charset="0"/>
                <a:ea typeface="Cambria" panose="02040503050406030204" pitchFamily="18" charset="0"/>
              </a:rPr>
              <a:t>1. </a:t>
            </a:r>
            <a:r>
              <a:rPr lang="en-GB" sz="3600" dirty="0" err="1" smtClean="0">
                <a:solidFill>
                  <a:schemeClr val="tx1"/>
                </a:solidFill>
                <a:latin typeface="Cambria" panose="02040503050406030204" pitchFamily="18" charset="0"/>
                <a:ea typeface="Cambria" panose="02040503050406030204" pitchFamily="18" charset="0"/>
              </a:rPr>
              <a:t>Khi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giận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Tùng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thường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im</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lặng</a:t>
            </a:r>
            <a:r>
              <a:rPr lang="en-GB" sz="3600" dirty="0" smtClean="0">
                <a:solidFill>
                  <a:schemeClr val="tx1"/>
                </a:solidFill>
                <a:latin typeface="Cambria" panose="02040503050406030204" pitchFamily="18" charset="0"/>
                <a:ea typeface="Cambria" panose="02040503050406030204" pitchFamily="18" charset="0"/>
              </a:rPr>
              <a:t>.</a:t>
            </a:r>
            <a:endParaRPr lang="en-GB" sz="3600" dirty="0">
              <a:solidFill>
                <a:schemeClr val="tx1"/>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6F0CD862-A511-8E92-80C4-7C497518471E}"/>
              </a:ext>
            </a:extLst>
          </p:cNvPr>
          <p:cNvSpPr txBox="1"/>
          <p:nvPr/>
        </p:nvSpPr>
        <p:spPr>
          <a:xfrm>
            <a:off x="322017" y="2723641"/>
            <a:ext cx="11035794" cy="3046988"/>
          </a:xfrm>
          <a:prstGeom prst="rect">
            <a:avLst/>
          </a:prstGeom>
          <a:noFill/>
        </p:spPr>
        <p:txBody>
          <a:bodyPr wrap="square" rtlCol="0">
            <a:spAutoFit/>
          </a:bodyPr>
          <a:lstStyle/>
          <a:p>
            <a:pPr lvl="0" algn="ctr"/>
            <a:r>
              <a:rPr lang="nl-NL" sz="48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vì nếu im lặng sẽ gây thêm hiểu lầm, giận nhau sẽ khiến tinh thần không thoải mái, ảnh hưởng đến việc học.</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594570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714907" y="-1485312"/>
            <a:ext cx="3084100"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3" name="Oval 12"/>
          <p:cNvSpPr/>
          <p:nvPr/>
        </p:nvSpPr>
        <p:spPr>
          <a:xfrm>
            <a:off x="3629217" y="220926"/>
            <a:ext cx="5255479" cy="279499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47" h="1700360">
                <a:moveTo>
                  <a:pt x="437" y="1170709"/>
                </a:moveTo>
                <a:cubicBezTo>
                  <a:pt x="-18036" y="889000"/>
                  <a:pt x="552495" y="0"/>
                  <a:pt x="1233492" y="0"/>
                </a:cubicBezTo>
                <a:cubicBezTo>
                  <a:pt x="1914489" y="0"/>
                  <a:pt x="2466547" y="524144"/>
                  <a:pt x="2466547" y="1170709"/>
                </a:cubicBezTo>
                <a:cubicBezTo>
                  <a:pt x="2466547" y="1817274"/>
                  <a:pt x="2025326" y="1690254"/>
                  <a:pt x="1344329" y="1690254"/>
                </a:cubicBezTo>
                <a:cubicBezTo>
                  <a:pt x="663332" y="1690254"/>
                  <a:pt x="18910" y="1452418"/>
                  <a:pt x="437" y="1170709"/>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792000" rIns="288000" rtlCol="0" anchor="ctr"/>
          <a:lstStyle/>
          <a:p>
            <a:pPr algn="ctr"/>
            <a:r>
              <a:rPr lang="en-GB" sz="3600" dirty="0" smtClean="0">
                <a:solidFill>
                  <a:schemeClr val="tx1"/>
                </a:solidFill>
                <a:latin typeface="Cambria" panose="02040503050406030204" pitchFamily="18" charset="0"/>
                <a:ea typeface="Cambria" panose="02040503050406030204" pitchFamily="18" charset="0"/>
              </a:rPr>
              <a:t>2. </a:t>
            </a:r>
            <a:r>
              <a:rPr lang="en-GB" sz="3600" dirty="0" err="1" smtClean="0">
                <a:solidFill>
                  <a:schemeClr val="tx1"/>
                </a:solidFill>
                <a:latin typeface="Cambria" panose="02040503050406030204" pitchFamily="18" charset="0"/>
                <a:ea typeface="Cambria" panose="02040503050406030204" pitchFamily="18" charset="0"/>
              </a:rPr>
              <a:t>Khi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bị</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hiểu</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lầm</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Quỳnh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đã</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tìm</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cách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giải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thích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cho</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hiểu</a:t>
            </a:r>
            <a:r>
              <a:rPr lang="en-GB" sz="3600" dirty="0" smtClean="0">
                <a:solidFill>
                  <a:schemeClr val="tx1"/>
                </a:solidFill>
                <a:latin typeface="Cambria" panose="02040503050406030204" pitchFamily="18" charset="0"/>
                <a:ea typeface="Cambria" panose="02040503050406030204" pitchFamily="18" charset="0"/>
              </a:rPr>
              <a:t>.</a:t>
            </a:r>
            <a:endParaRPr lang="en-GB" sz="3600" dirty="0">
              <a:solidFill>
                <a:schemeClr val="tx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490406" y="3225852"/>
            <a:ext cx="11424608" cy="2308324"/>
          </a:xfrm>
          <a:prstGeom prst="rect">
            <a:avLst/>
          </a:prstGeom>
          <a:noFill/>
        </p:spPr>
        <p:txBody>
          <a:bodyPr wrap="square" rtlCol="0">
            <a:spAutoFit/>
          </a:bodyPr>
          <a:lstStyle/>
          <a:p>
            <a:pPr lvl="0" algn="ctr"/>
            <a:r>
              <a:rPr lang="nl-NL" sz="4800" b="1"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Đồng tình, vì khi giải thích mọi hiểu lầm sẽ được xóa bỏ, bạn bè sẽ vui vẻ với nhau hơn.</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70176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090581" y="-1108324"/>
            <a:ext cx="3838080"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243071" y="3301156"/>
            <a:ext cx="11018489" cy="3046988"/>
          </a:xfrm>
          <a:prstGeom prst="rect">
            <a:avLst/>
          </a:prstGeom>
          <a:noFill/>
        </p:spPr>
        <p:txBody>
          <a:bodyPr wrap="square" rtlCol="0">
            <a:spAutoFit/>
          </a:bodyPr>
          <a:lstStyle/>
          <a:p>
            <a:pPr lvl="0" algn="ctr"/>
            <a:r>
              <a:rPr lang="nl-NL" sz="48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chúng ta nên nói chuyện nhẹ nhàng cho bạn hiểu và lắng nghe ý kiến từ người khác để tìm cách giải quyết tốt nhất.</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7" name="Oval 3"/>
          <p:cNvSpPr/>
          <p:nvPr/>
        </p:nvSpPr>
        <p:spPr>
          <a:xfrm>
            <a:off x="3238356" y="160639"/>
            <a:ext cx="5542529" cy="2911394"/>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 name="connsiteX0" fmla="*/ 10528 w 2476638"/>
              <a:gd name="connsiteY0" fmla="*/ 1023706 h 1875760"/>
              <a:gd name="connsiteX1" fmla="*/ 712838 w 2476638"/>
              <a:gd name="connsiteY1" fmla="*/ 80483 h 1875760"/>
              <a:gd name="connsiteX2" fmla="*/ 1659219 w 2476638"/>
              <a:gd name="connsiteY2" fmla="*/ 157797 h 1875760"/>
              <a:gd name="connsiteX3" fmla="*/ 2476638 w 2476638"/>
              <a:gd name="connsiteY3" fmla="*/ 1023706 h 1875760"/>
              <a:gd name="connsiteX4" fmla="*/ 1257438 w 2476638"/>
              <a:gd name="connsiteY4" fmla="*/ 1875760 h 1875760"/>
              <a:gd name="connsiteX5" fmla="*/ 10528 w 2476638"/>
              <a:gd name="connsiteY5" fmla="*/ 1023706 h 18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638" h="1875760">
                <a:moveTo>
                  <a:pt x="10528" y="1023706"/>
                </a:moveTo>
                <a:cubicBezTo>
                  <a:pt x="-80239" y="724493"/>
                  <a:pt x="438056" y="224801"/>
                  <a:pt x="712838" y="80483"/>
                </a:cubicBezTo>
                <a:cubicBezTo>
                  <a:pt x="987620" y="-63835"/>
                  <a:pt x="1365252" y="593"/>
                  <a:pt x="1659219" y="157797"/>
                </a:cubicBezTo>
                <a:cubicBezTo>
                  <a:pt x="1953186" y="315001"/>
                  <a:pt x="2476638" y="377141"/>
                  <a:pt x="2476638" y="1023706"/>
                </a:cubicBezTo>
                <a:cubicBezTo>
                  <a:pt x="2476638" y="1670271"/>
                  <a:pt x="1938435" y="1875760"/>
                  <a:pt x="1257438" y="1875760"/>
                </a:cubicBezTo>
                <a:cubicBezTo>
                  <a:pt x="576441" y="1875760"/>
                  <a:pt x="101295" y="1322919"/>
                  <a:pt x="10528" y="102370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rIns="396000" rtlCol="0" anchor="ctr"/>
          <a:lstStyle/>
          <a:p>
            <a:pPr algn="ctr"/>
            <a:r>
              <a:rPr lang="en-GB" sz="3600" dirty="0" smtClean="0">
                <a:solidFill>
                  <a:schemeClr val="tx1"/>
                </a:solidFill>
                <a:latin typeface="Cambria" panose="02040503050406030204" pitchFamily="18" charset="0"/>
                <a:ea typeface="Cambria" panose="02040503050406030204" pitchFamily="18" charset="0"/>
              </a:rPr>
              <a:t>3. </a:t>
            </a:r>
            <a:r>
              <a:rPr lang="en-GB" sz="3600" dirty="0" err="1" smtClean="0">
                <a:solidFill>
                  <a:schemeClr val="tx1"/>
                </a:solidFill>
                <a:latin typeface="Cambria" panose="02040503050406030204" pitchFamily="18" charset="0"/>
                <a:ea typeface="Cambria" panose="02040503050406030204" pitchFamily="18" charset="0"/>
              </a:rPr>
              <a:t>Khi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trang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luận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với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Tuấn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thường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nói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rất</a:t>
            </a:r>
            <a:r>
              <a:rPr lang="en-GB" sz="3600" dirty="0" smtClean="0">
                <a:solidFill>
                  <a:schemeClr val="tx1"/>
                </a:solidFill>
                <a:latin typeface="Cambria" panose="02040503050406030204" pitchFamily="18" charset="0"/>
                <a:ea typeface="Cambria" panose="02040503050406030204" pitchFamily="18" charset="0"/>
              </a:rPr>
              <a:t> to </a:t>
            </a:r>
            <a:r>
              <a:rPr lang="en-GB" sz="3600" dirty="0" err="1" smtClean="0">
                <a:solidFill>
                  <a:schemeClr val="tx1"/>
                </a:solidFill>
                <a:latin typeface="Cambria" panose="02040503050406030204" pitchFamily="18" charset="0"/>
                <a:ea typeface="Cambria" panose="02040503050406030204" pitchFamily="18" charset="0"/>
              </a:rPr>
              <a:t>và</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bảo</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vệ</a:t>
            </a:r>
            <a:r>
              <a:rPr lang="en-GB" sz="3600" dirty="0" smtClean="0">
                <a:solidFill>
                  <a:schemeClr val="tx1"/>
                </a:solidFill>
                <a:latin typeface="Cambria" panose="02040503050406030204" pitchFamily="18" charset="0"/>
                <a:ea typeface="Cambria" panose="02040503050406030204" pitchFamily="18" charset="0"/>
              </a:rPr>
              <a:t> ý </a:t>
            </a:r>
            <a:r>
              <a:rPr lang="en-GB" sz="3600" dirty="0" err="1" smtClean="0">
                <a:solidFill>
                  <a:schemeClr val="tx1"/>
                </a:solidFill>
                <a:latin typeface="Cambria" panose="02040503050406030204" pitchFamily="18" charset="0"/>
                <a:ea typeface="Cambria" panose="02040503050406030204" pitchFamily="18" charset="0"/>
              </a:rPr>
              <a:t>kiến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của</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mình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đến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cùng</a:t>
            </a:r>
            <a:r>
              <a:rPr lang="en-GB" sz="3600" dirty="0" smtClean="0">
                <a:solidFill>
                  <a:schemeClr val="tx1"/>
                </a:solidFill>
                <a:latin typeface="Cambria" panose="02040503050406030204" pitchFamily="18" charset="0"/>
                <a:ea typeface="Cambria" panose="02040503050406030204" pitchFamily="18" charset="0"/>
              </a:rPr>
              <a:t>.</a:t>
            </a:r>
            <a:endParaRPr lang="en-GB"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57582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256097" y="-1309218"/>
            <a:ext cx="3983194"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566569" y="2663278"/>
            <a:ext cx="11362250" cy="3785652"/>
          </a:xfrm>
          <a:prstGeom prst="rect">
            <a:avLst/>
          </a:prstGeom>
          <a:noFill/>
        </p:spPr>
        <p:txBody>
          <a:bodyPr wrap="square" rtlCol="0">
            <a:spAutoFit/>
          </a:bodyPr>
          <a:lstStyle/>
          <a:p>
            <a:pPr lvl="0" algn="ctr"/>
            <a:r>
              <a:rPr lang="nl-NL" sz="48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khi bạn nói xấu mình nên gặp trực tiếp để hỏi bạn lí do vì sao nói xấu, nếu chúng ta cũng nói xấu lại bạn đó thì càng gây hiểu lầm, bạn bè sẽ không thể chơi với nhau được.</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8" name="Oval 12"/>
          <p:cNvSpPr/>
          <p:nvPr/>
        </p:nvSpPr>
        <p:spPr>
          <a:xfrm>
            <a:off x="3549007" y="132523"/>
            <a:ext cx="4760803" cy="251703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3600" dirty="0" smtClean="0">
                <a:solidFill>
                  <a:schemeClr val="tx1"/>
                </a:solidFill>
                <a:latin typeface="Cambria" panose="02040503050406030204" pitchFamily="18" charset="0"/>
                <a:ea typeface="Cambria" panose="02040503050406030204" pitchFamily="18" charset="0"/>
              </a:rPr>
              <a:t>4. </a:t>
            </a:r>
            <a:r>
              <a:rPr lang="en-GB" sz="3600" dirty="0" err="1" smtClean="0">
                <a:solidFill>
                  <a:schemeClr val="tx1"/>
                </a:solidFill>
                <a:latin typeface="Cambria" panose="02040503050406030204" pitchFamily="18" charset="0"/>
                <a:ea typeface="Cambria" panose="02040503050406030204" pitchFamily="18" charset="0"/>
              </a:rPr>
              <a:t>Nếu</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bị</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nói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xấu</a:t>
            </a:r>
            <a:r>
              <a:rPr lang="en-GB" sz="3600" dirty="0" smtClean="0">
                <a:solidFill>
                  <a:schemeClr val="tx1"/>
                </a:solidFill>
                <a:latin typeface="Cambria" panose="02040503050406030204" pitchFamily="18" charset="0"/>
                <a:ea typeface="Cambria" panose="02040503050406030204" pitchFamily="18" charset="0"/>
              </a:rPr>
              <a:t>, Chi </a:t>
            </a:r>
            <a:r>
              <a:rPr lang="en-GB" sz="3600" dirty="0" err="1" smtClean="0">
                <a:solidFill>
                  <a:schemeClr val="tx1"/>
                </a:solidFill>
                <a:latin typeface="Cambria" panose="02040503050406030204" pitchFamily="18" charset="0"/>
                <a:ea typeface="Cambria" panose="02040503050406030204" pitchFamily="18" charset="0"/>
              </a:rPr>
              <a:t>sẽ</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tìm</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cách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nói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xấu</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đó</a:t>
            </a:r>
            <a:r>
              <a:rPr lang="en-GB" sz="3600" dirty="0" smtClean="0">
                <a:solidFill>
                  <a:schemeClr val="tx1"/>
                </a:solidFill>
                <a:latin typeface="Cambria" panose="02040503050406030204" pitchFamily="18" charset="0"/>
                <a:ea typeface="Cambria" panose="02040503050406030204" pitchFamily="18" charset="0"/>
              </a:rPr>
              <a:t>.</a:t>
            </a:r>
            <a:endParaRPr lang="en-GB"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73552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4283181" y="-927373"/>
            <a:ext cx="3732853"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526263" y="3283152"/>
            <a:ext cx="11389895" cy="3046988"/>
          </a:xfrm>
          <a:prstGeom prst="rect">
            <a:avLst/>
          </a:prstGeom>
          <a:noFill/>
        </p:spPr>
        <p:txBody>
          <a:bodyPr wrap="square" rtlCol="0">
            <a:spAutoFit/>
          </a:bodyPr>
          <a:lstStyle/>
          <a:p>
            <a:pPr lvl="0" algn="ctr"/>
            <a:r>
              <a:rPr lang="nl-NL" sz="48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Không đồng tình, dù có nhiều bạn nhưng rất khó để tìm được người bạn thân hiểu mình. Thế nên cùng bạn thân nói chuyện để hiểu nhau hơn.</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9" name="Oval 12"/>
          <p:cNvSpPr/>
          <p:nvPr/>
        </p:nvSpPr>
        <p:spPr>
          <a:xfrm>
            <a:off x="3604393" y="78655"/>
            <a:ext cx="5090428" cy="3204497"/>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3600" dirty="0" smtClean="0">
                <a:solidFill>
                  <a:schemeClr val="tx1"/>
                </a:solidFill>
                <a:latin typeface="Cambria" panose="02040503050406030204" pitchFamily="18" charset="0"/>
                <a:ea typeface="Cambria" panose="02040503050406030204" pitchFamily="18" charset="0"/>
              </a:rPr>
              <a:t>5. </a:t>
            </a:r>
            <a:r>
              <a:rPr lang="en-GB" sz="3600" dirty="0" err="1" smtClean="0">
                <a:solidFill>
                  <a:schemeClr val="tx1"/>
                </a:solidFill>
                <a:latin typeface="Cambria" panose="02040503050406030204" pitchFamily="18" charset="0"/>
                <a:ea typeface="Cambria" panose="02040503050406030204" pitchFamily="18" charset="0"/>
              </a:rPr>
              <a:t>Khi</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thân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giận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Thế</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không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làm</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lành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vì</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cho</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rằng</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mình</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còn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nhiều</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bạn</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khác</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để</a:t>
            </a:r>
            <a:r>
              <a:rPr lang="en-GB" sz="3600" dirty="0" smtClean="0">
                <a:solidFill>
                  <a:schemeClr val="tx1"/>
                </a:solidFill>
                <a:latin typeface="Cambria" panose="02040503050406030204" pitchFamily="18" charset="0"/>
                <a:ea typeface="Cambria" panose="02040503050406030204" pitchFamily="18" charset="0"/>
              </a:rPr>
              <a:t> </a:t>
            </a:r>
            <a:r>
              <a:rPr lang="en-GB" sz="3600" dirty="0" err="1" smtClean="0">
                <a:solidFill>
                  <a:schemeClr val="tx1"/>
                </a:solidFill>
                <a:latin typeface="Cambria" panose="02040503050406030204" pitchFamily="18" charset="0"/>
                <a:ea typeface="Cambria" panose="02040503050406030204" pitchFamily="18" charset="0"/>
              </a:rPr>
              <a:t>chơi</a:t>
            </a:r>
            <a:r>
              <a:rPr lang="en-GB" sz="3600" dirty="0" smtClean="0">
                <a:solidFill>
                  <a:schemeClr val="tx1"/>
                </a:solidFill>
                <a:latin typeface="Cambria" panose="02040503050406030204" pitchFamily="18" charset="0"/>
                <a:ea typeface="Cambria" panose="02040503050406030204" pitchFamily="18" charset="0"/>
              </a:rPr>
              <a:t>.</a:t>
            </a:r>
            <a:endParaRPr lang="en-GB"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37117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754222" y="-2926218"/>
            <a:ext cx="948275" cy="737937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69858" y="367101"/>
            <a:ext cx="11317002" cy="707886"/>
          </a:xfrm>
          <a:prstGeom prst="rect">
            <a:avLst/>
          </a:prstGeom>
          <a:noFill/>
        </p:spPr>
        <p:txBody>
          <a:bodyPr wrap="square" rtlCol="0">
            <a:spAutoFit/>
          </a:bodyPr>
          <a:lstStyle/>
          <a:p>
            <a:pPr algn="ctr"/>
            <a:r>
              <a:rPr kumimoji="0" lang="en-US" sz="4000" b="1" i="0" u="none" strike="noStrike" kern="1200" cap="none" spc="0" normalizeH="0" baseline="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3</a:t>
            </a:r>
            <a:r>
              <a:rPr kumimoji="0" lang="en-US" sz="40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smtClean="0">
                <a:latin typeface="Cambria" panose="02040503050406030204" pitchFamily="18" charset="0"/>
                <a:ea typeface="Cambria" panose="02040503050406030204" pitchFamily="18" charset="0"/>
              </a:rPr>
              <a:t>Xử lý tình huống</a:t>
            </a:r>
            <a:endParaRPr lang="en-US" sz="40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569858" y="1443791"/>
            <a:ext cx="10694694" cy="4138862"/>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6F0CD862-A511-8E92-80C4-7C497518471E}"/>
              </a:ext>
            </a:extLst>
          </p:cNvPr>
          <p:cNvSpPr txBox="1"/>
          <p:nvPr/>
        </p:nvSpPr>
        <p:spPr>
          <a:xfrm>
            <a:off x="1441160" y="5788838"/>
            <a:ext cx="8713492" cy="830997"/>
          </a:xfrm>
          <a:prstGeom prst="rect">
            <a:avLst/>
          </a:prstGeom>
          <a:noFill/>
        </p:spPr>
        <p:txBody>
          <a:bodyPr wrap="square" rtlCol="0">
            <a:spAutoFit/>
          </a:bodyPr>
          <a:lstStyle/>
          <a:p>
            <a:pPr lvl="0" algn="ctr"/>
            <a:r>
              <a:rPr lang="nl-NL" sz="4800" b="1" noProof="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4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7885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754222" y="-2926218"/>
            <a:ext cx="948275" cy="7379372"/>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569858" y="367101"/>
            <a:ext cx="11317002" cy="707886"/>
          </a:xfrm>
          <a:prstGeom prst="rect">
            <a:avLst/>
          </a:prstGeom>
          <a:noFill/>
        </p:spPr>
        <p:txBody>
          <a:bodyPr wrap="square" rtlCol="0">
            <a:spAutoFit/>
          </a:bodyPr>
          <a:lstStyle/>
          <a:p>
            <a:pPr algn="ctr"/>
            <a:r>
              <a:rPr kumimoji="0" lang="en-US" sz="4000" b="1" i="0" u="none" strike="noStrike" kern="1200" cap="none" spc="0" normalizeH="0" baseline="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3</a:t>
            </a:r>
            <a:r>
              <a:rPr kumimoji="0" lang="en-US" sz="40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smtClean="0">
                <a:latin typeface="Cambria" panose="02040503050406030204" pitchFamily="18" charset="0"/>
                <a:ea typeface="Cambria" panose="02040503050406030204" pitchFamily="18" charset="0"/>
              </a:rPr>
              <a:t>Xử lý tình huống</a:t>
            </a:r>
            <a:endParaRPr lang="en-US" sz="40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F0CD862-A511-8E92-80C4-7C497518471E}"/>
              </a:ext>
            </a:extLst>
          </p:cNvPr>
          <p:cNvSpPr txBox="1"/>
          <p:nvPr/>
        </p:nvSpPr>
        <p:spPr>
          <a:xfrm>
            <a:off x="1441160" y="5788838"/>
            <a:ext cx="8713492" cy="830997"/>
          </a:xfrm>
          <a:prstGeom prst="rect">
            <a:avLst/>
          </a:prstGeom>
          <a:noFill/>
        </p:spPr>
        <p:txBody>
          <a:bodyPr wrap="square" rtlCol="0">
            <a:spAutoFit/>
          </a:bodyPr>
          <a:lstStyle/>
          <a:p>
            <a:pPr lvl="0" algn="ctr"/>
            <a:r>
              <a:rPr lang="nl-NL" sz="4800" b="1" noProof="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4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866" y="1482190"/>
            <a:ext cx="8782595" cy="3973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3115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4" name="Picture 3"/>
          <p:cNvPicPr>
            <a:picLocks noChangeAspect="1"/>
          </p:cNvPicPr>
          <p:nvPr/>
        </p:nvPicPr>
        <p:blipFill>
          <a:blip r:embed="rId5"/>
          <a:stretch>
            <a:fillRect/>
          </a:stretch>
        </p:blipFill>
        <p:spPr>
          <a:xfrm>
            <a:off x="1569312" y="243610"/>
            <a:ext cx="9419136" cy="5303980"/>
          </a:xfrm>
          <a:prstGeom prst="rect">
            <a:avLst/>
          </a:prstGeom>
        </p:spPr>
      </p:pic>
    </p:spTree>
    <p:extLst>
      <p:ext uri="{BB962C8B-B14F-4D97-AF65-F5344CB8AC3E}">
        <p14:creationId xmlns:p14="http://schemas.microsoft.com/office/powerpoint/2010/main" val="176352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825521" y="-3820659"/>
            <a:ext cx="613170" cy="8470235"/>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2192310" y="85832"/>
            <a:ext cx="7607009" cy="646331"/>
          </a:xfrm>
          <a:prstGeom prst="rect">
            <a:avLst/>
          </a:prstGeom>
          <a:noFill/>
        </p:spPr>
        <p:txBody>
          <a:bodyPr wrap="square" rtlCol="0">
            <a:spAutoFit/>
          </a:bodyPr>
          <a:lstStyle/>
          <a:p>
            <a:pPr algn="ctr"/>
            <a:r>
              <a:rPr kumimoji="0" lang="en-US" sz="3600" b="1" i="0" u="none" strike="noStrike" kern="1200" cap="none" spc="0" normalizeH="0" baseline="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36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4</a:t>
            </a:r>
            <a:r>
              <a:rPr kumimoji="0" lang="en-US" sz="36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3600" b="1" dirty="0" smtClean="0">
                <a:latin typeface="Cambria" panose="02040503050406030204" pitchFamily="18" charset="0"/>
                <a:ea typeface="Cambria" panose="02040503050406030204" pitchFamily="18" charset="0"/>
              </a:rPr>
              <a:t>Em khuyên bạn điều gì?</a:t>
            </a:r>
            <a:endParaRPr lang="en-US" sz="36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F0CD862-A511-8E92-80C4-7C497518471E}"/>
              </a:ext>
            </a:extLst>
          </p:cNvPr>
          <p:cNvSpPr txBox="1"/>
          <p:nvPr/>
        </p:nvSpPr>
        <p:spPr>
          <a:xfrm>
            <a:off x="7519736" y="1550636"/>
            <a:ext cx="3609473" cy="1569660"/>
          </a:xfrm>
          <a:prstGeom prst="rect">
            <a:avLst/>
          </a:prstGeom>
          <a:noFill/>
        </p:spPr>
        <p:txBody>
          <a:bodyPr wrap="square" rtlCol="0">
            <a:spAutoFit/>
          </a:bodyPr>
          <a:lstStyle/>
          <a:p>
            <a:pPr lvl="0" algn="ctr"/>
            <a:r>
              <a:rPr lang="nl-NL" sz="48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Thảo luận nhóm 6 </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grpSp>
        <p:nvGrpSpPr>
          <p:cNvPr id="5" name="Group 4"/>
          <p:cNvGrpSpPr/>
          <p:nvPr/>
        </p:nvGrpSpPr>
        <p:grpSpPr>
          <a:xfrm>
            <a:off x="348915" y="875823"/>
            <a:ext cx="6424863" cy="2558714"/>
            <a:chOff x="2325405" y="1652339"/>
            <a:chExt cx="8452786" cy="3483004"/>
          </a:xfrm>
        </p:grpSpPr>
        <p:pic>
          <p:nvPicPr>
            <p:cNvPr id="2" name="Picture 1" descr="Screen Clipping"/>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2" r="100000">
                          <a14:foregroundMark x1="51577" y1="80697" x2="99491" y2="95442"/>
                          <a14:foregroundMark x1="83622" y1="7239" x2="89115" y2="13673"/>
                          <a14:foregroundMark x1="91251" y1="6971" x2="95117" y2="9920"/>
                          <a14:foregroundMark x1="70092" y1="16086" x2="72228" y2="20107"/>
                          <a14:foregroundMark x1="62157" y1="10456" x2="65412" y2="16086"/>
                          <a14:foregroundMark x1="69583" y1="67024" x2="71211" y2="76676"/>
                          <a14:backgroundMark x1="7223" y1="8311" x2="46999" y2="12869"/>
                        </a14:backgroundRemoval>
                      </a14:imgEffect>
                    </a14:imgLayer>
                  </a14:imgProps>
                </a:ext>
                <a:ext uri="{28A0092B-C50C-407E-A947-70E740481C1C}">
                  <a14:useLocalDpi xmlns:a14="http://schemas.microsoft.com/office/drawing/2010/main" val="0"/>
                </a:ext>
              </a:extLst>
            </a:blip>
            <a:srcRect l="9530" t="1" b="1979"/>
            <a:stretch/>
          </p:blipFill>
          <p:spPr>
            <a:xfrm>
              <a:off x="2325405" y="1652339"/>
              <a:ext cx="8452786" cy="3483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325405" y="1652339"/>
              <a:ext cx="3855539" cy="745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325405" y="4095592"/>
              <a:ext cx="3855538" cy="100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descr="Screen Clipping"/>
          <p:cNvPicPr>
            <a:picLocks noChangeAspect="1"/>
          </p:cNvPicPr>
          <p:nvPr/>
        </p:nvPicPr>
        <p:blipFill>
          <a:blip r:embed="rId5">
            <a:extLst>
              <a:ext uri="{BEBA8EAE-BF5A-486C-A8C5-ECC9F3942E4B}">
                <a14:imgProps xmlns:a14="http://schemas.microsoft.com/office/drawing/2010/main">
                  <a14:imgLayer r:embed="rId6">
                    <a14:imgEffect>
                      <a14:backgroundRemoval t="213" b="100000" l="0" r="100000">
                        <a14:foregroundMark x1="57652" y1="48401" x2="98941" y2="77186"/>
                        <a14:foregroundMark x1="56882" y1="84648" x2="99038" y2="50107"/>
                        <a14:foregroundMark x1="57363" y1="47761" x2="99904" y2="48827"/>
                        <a14:foregroundMark x1="57170" y1="47548" x2="56497" y2="83582"/>
                        <a14:foregroundMark x1="58037" y1="83156" x2="99904" y2="82516"/>
                        <a14:foregroundMark x1="86237" y1="73348" x2="95091" y2="76119"/>
                        <a14:foregroundMark x1="74206" y1="55864" x2="83061" y2="67804"/>
                        <a14:foregroundMark x1="26083" y1="63113" x2="52936" y2="97441"/>
                        <a14:foregroundMark x1="4331" y1="55011" x2="27430" y2="98507"/>
                      </a14:backgroundRemoval>
                    </a14:imgEffect>
                  </a14:imgLayer>
                </a14:imgProps>
              </a:ext>
              <a:ext uri="{28A0092B-C50C-407E-A947-70E740481C1C}">
                <a14:useLocalDpi xmlns:a14="http://schemas.microsoft.com/office/drawing/2010/main" val="0"/>
              </a:ext>
            </a:extLst>
          </a:blip>
          <a:stretch>
            <a:fillRect/>
          </a:stretch>
        </p:blipFill>
        <p:spPr>
          <a:xfrm>
            <a:off x="4475746" y="3587121"/>
            <a:ext cx="6954251" cy="3139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图片 1" descr="千库网_幼儿园学校儿童上学_元素编号13060470"/>
          <p:cNvPicPr>
            <a:picLocks noChangeAspect="1"/>
          </p:cNvPicPr>
          <p:nvPr/>
        </p:nvPicPr>
        <p:blipFill>
          <a:blip r:embed="rId7"/>
          <a:stretch>
            <a:fillRect/>
          </a:stretch>
        </p:blipFill>
        <p:spPr>
          <a:xfrm flipH="1">
            <a:off x="538136" y="3343097"/>
            <a:ext cx="2461895" cy="3693795"/>
          </a:xfrm>
          <a:prstGeom prst="rect">
            <a:avLst/>
          </a:prstGeom>
        </p:spPr>
      </p:pic>
    </p:spTree>
    <p:extLst>
      <p:ext uri="{BB962C8B-B14F-4D97-AF65-F5344CB8AC3E}">
        <p14:creationId xmlns:p14="http://schemas.microsoft.com/office/powerpoint/2010/main" val="41249321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sp>
        <p:nvSpPr>
          <p:cNvPr id="8" name="文本框 7"/>
          <p:cNvSpPr txBox="1"/>
          <p:nvPr/>
        </p:nvSpPr>
        <p:spPr>
          <a:xfrm>
            <a:off x="6162805" y="1624498"/>
            <a:ext cx="45801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KHỞI ĐỘNG </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46" name="椭圆 45"/>
          <p:cNvSpPr/>
          <p:nvPr/>
        </p:nvSpPr>
        <p:spPr>
          <a:xfrm>
            <a:off x="5297196" y="1755241"/>
            <a:ext cx="615138" cy="615138"/>
          </a:xfrm>
          <a:prstGeom prst="ellipse">
            <a:avLst/>
          </a:prstGeom>
          <a:solidFill>
            <a:srgbClr val="40938C"/>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p>
        </p:txBody>
      </p:sp>
      <p:sp>
        <p:nvSpPr>
          <p:cNvPr id="40" name="椭圆 39"/>
          <p:cNvSpPr/>
          <p:nvPr/>
        </p:nvSpPr>
        <p:spPr>
          <a:xfrm>
            <a:off x="5303491" y="2938305"/>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02</a:t>
            </a:r>
          </a:p>
        </p:txBody>
      </p:sp>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23" name="Picture 22">
            <a:extLst>
              <a:ext uri="{FF2B5EF4-FFF2-40B4-BE49-F238E27FC236}">
                <a16:creationId xmlns:a16="http://schemas.microsoft.com/office/drawing/2014/main" id="{CF2EA446-F701-22DE-226E-20728BA6D1DA}"/>
              </a:ext>
            </a:extLst>
          </p:cNvPr>
          <p:cNvPicPr>
            <a:picLocks noChangeAspect="1"/>
          </p:cNvPicPr>
          <p:nvPr/>
        </p:nvPicPr>
        <p:blipFill>
          <a:blip r:embed="rId8"/>
          <a:stretch>
            <a:fillRect/>
          </a:stretch>
        </p:blipFill>
        <p:spPr>
          <a:xfrm>
            <a:off x="238455" y="1167078"/>
            <a:ext cx="10248570" cy="1473783"/>
          </a:xfrm>
          <a:prstGeom prst="rect">
            <a:avLst/>
          </a:prstGeom>
        </p:spPr>
      </p:pic>
      <p:sp>
        <p:nvSpPr>
          <p:cNvPr id="25" name="文本框 7">
            <a:extLst>
              <a:ext uri="{FF2B5EF4-FFF2-40B4-BE49-F238E27FC236}">
                <a16:creationId xmlns:a16="http://schemas.microsoft.com/office/drawing/2014/main" id="{9AED6D15-EBA3-859F-9F96-8AB9434B039F}"/>
              </a:ext>
            </a:extLst>
          </p:cNvPr>
          <p:cNvSpPr txBox="1"/>
          <p:nvPr/>
        </p:nvSpPr>
        <p:spPr>
          <a:xfrm>
            <a:off x="6084570" y="2738042"/>
            <a:ext cx="409105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LUYỆN</a:t>
            </a:r>
            <a:r>
              <a:rPr kumimoji="0" lang="en-US" altLang="zh-CN" sz="6000" b="1" i="0" u="none" strike="noStrike" kern="1200" cap="none" spc="0" normalizeH="0" noProof="0" dirty="0" smtClean="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 TẬP</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
        <p:nvSpPr>
          <p:cNvPr id="26" name="椭圆 39">
            <a:extLst>
              <a:ext uri="{FF2B5EF4-FFF2-40B4-BE49-F238E27FC236}">
                <a16:creationId xmlns:a16="http://schemas.microsoft.com/office/drawing/2014/main" id="{203E72C0-9B25-5E64-5A07-6BE9CECD324A}"/>
              </a:ext>
            </a:extLst>
          </p:cNvPr>
          <p:cNvSpPr/>
          <p:nvPr/>
        </p:nvSpPr>
        <p:spPr>
          <a:xfrm>
            <a:off x="5303491" y="4280225"/>
            <a:ext cx="615138" cy="615138"/>
          </a:xfrm>
          <a:prstGeom prst="ellipse">
            <a:avLst/>
          </a:prstGeom>
          <a:solidFill>
            <a:srgbClr val="73CD9D"/>
          </a:solidFill>
        </p:spPr>
        <p:txBody>
          <a:bodyPr wrap="none" tIns="72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03</a:t>
            </a:r>
          </a:p>
        </p:txBody>
      </p:sp>
      <p:sp>
        <p:nvSpPr>
          <p:cNvPr id="27" name="文本框 7">
            <a:extLst>
              <a:ext uri="{FF2B5EF4-FFF2-40B4-BE49-F238E27FC236}">
                <a16:creationId xmlns:a16="http://schemas.microsoft.com/office/drawing/2014/main" id="{D6995978-63C1-98C1-6BE6-C18A35F0A481}"/>
              </a:ext>
            </a:extLst>
          </p:cNvPr>
          <p:cNvSpPr txBox="1"/>
          <p:nvPr/>
        </p:nvSpPr>
        <p:spPr>
          <a:xfrm>
            <a:off x="6138175" y="4079962"/>
            <a:ext cx="387638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rPr>
              <a:t>VẬN DỤNG</a:t>
            </a:r>
            <a:endParaRPr kumimoji="0" lang="zh-CN" altLang="en-US" sz="6000" b="1" i="0" u="none" strike="noStrike" kern="1200" cap="none" spc="0" normalizeH="0" baseline="0" noProof="0" dirty="0">
              <a:ln>
                <a:noFill/>
              </a:ln>
              <a:solidFill>
                <a:srgbClr val="9FCA45">
                  <a:lumMod val="50000"/>
                </a:srgbClr>
              </a:solidFill>
              <a:effectLst/>
              <a:uLnTx/>
              <a:uFillTx/>
              <a:latin typeface="Cambria" panose="02040503050406030204" pitchFamily="18" charset="0"/>
              <a:ea typeface="字魂105号-简雅黑" panose="00000500000000000000" charset="-122"/>
              <a:cs typeface="汉仪中简黑简" panose="00020600040101010101" charset="-122"/>
            </a:endParaRPr>
          </a:p>
        </p:txBody>
      </p:sp>
    </p:spTree>
    <p:extLst>
      <p:ext uri="{BB962C8B-B14F-4D97-AF65-F5344CB8AC3E}">
        <p14:creationId xmlns:p14="http://schemas.microsoft.com/office/powerpoint/2010/main" val="401933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strVal val="#ppt_w*0.7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animEffect transition="in" filter="fade">
                                      <p:cBhvr>
                                        <p:cTn id="24" dur="1000"/>
                                        <p:tgtEl>
                                          <p:spTgt spid="4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ppt_w</p:attrName>
                                        </p:attrNameLst>
                                      </p:cBhvr>
                                      <p:tavLst>
                                        <p:tav tm="0">
                                          <p:val>
                                            <p:strVal val="#ppt_w*0.70"/>
                                          </p:val>
                                        </p:tav>
                                        <p:tav tm="100000">
                                          <p:val>
                                            <p:strVal val="#ppt_w"/>
                                          </p:val>
                                        </p:tav>
                                      </p:tavLst>
                                    </p:anim>
                                    <p:anim calcmode="lin" valueType="num">
                                      <p:cBhvr>
                                        <p:cTn id="28" dur="1000" fill="hold"/>
                                        <p:tgtEl>
                                          <p:spTgt spid="40"/>
                                        </p:tgtEl>
                                        <p:attrNameLst>
                                          <p:attrName>ppt_h</p:attrName>
                                        </p:attrNameLst>
                                      </p:cBhvr>
                                      <p:tavLst>
                                        <p:tav tm="0">
                                          <p:val>
                                            <p:strVal val="#ppt_h"/>
                                          </p:val>
                                        </p:tav>
                                        <p:tav tm="100000">
                                          <p:val>
                                            <p:strVal val="#ppt_h"/>
                                          </p:val>
                                        </p:tav>
                                      </p:tavLst>
                                    </p:anim>
                                    <p:animEffect transition="in" filter="fade">
                                      <p:cBhvr>
                                        <p:cTn id="29" dur="10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strVal val="#ppt_w*0.70"/>
                                          </p:val>
                                        </p:tav>
                                        <p:tav tm="100000">
                                          <p:val>
                                            <p:strVal val="#ppt_w"/>
                                          </p:val>
                                        </p:tav>
                                      </p:tavLst>
                                    </p:anim>
                                    <p:anim calcmode="lin" valueType="num">
                                      <p:cBhvr>
                                        <p:cTn id="36" dur="1000" fill="hold"/>
                                        <p:tgtEl>
                                          <p:spTgt spid="26"/>
                                        </p:tgtEl>
                                        <p:attrNameLst>
                                          <p:attrName>ppt_h</p:attrName>
                                        </p:attrNameLst>
                                      </p:cBhvr>
                                      <p:tavLst>
                                        <p:tav tm="0">
                                          <p:val>
                                            <p:strVal val="#ppt_h"/>
                                          </p:val>
                                        </p:tav>
                                        <p:tav tm="100000">
                                          <p:val>
                                            <p:strVal val="#ppt_h"/>
                                          </p:val>
                                        </p:tav>
                                      </p:tavLst>
                                    </p:anim>
                                    <p:animEffect transition="in" filter="fade">
                                      <p:cBhvr>
                                        <p:cTn id="37" dur="10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6" grpId="0" animBg="1"/>
      <p:bldP spid="40" grpId="0" animBg="1"/>
      <p:bldP spid="25"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4"/>
          <a:stretch>
            <a:fillRect/>
          </a:stretch>
        </p:blipFill>
        <p:spPr>
          <a:xfrm>
            <a:off x="-1" y="3255432"/>
            <a:ext cx="12182475" cy="3664585"/>
          </a:xfrm>
          <a:prstGeom prst="rect">
            <a:avLst/>
          </a:prstGeom>
        </p:spPr>
      </p:pic>
      <p:pic>
        <p:nvPicPr>
          <p:cNvPr id="2" name="图片 1" descr="千库网_幼儿园学校儿童上学_元素编号13060470"/>
          <p:cNvPicPr>
            <a:picLocks noChangeAspect="1"/>
          </p:cNvPicPr>
          <p:nvPr/>
        </p:nvPicPr>
        <p:blipFill>
          <a:blip r:embed="rId5"/>
          <a:stretch>
            <a:fillRect/>
          </a:stretch>
        </p:blipFill>
        <p:spPr>
          <a:xfrm flipH="1">
            <a:off x="0" y="3480720"/>
            <a:ext cx="2461895" cy="3693795"/>
          </a:xfrm>
          <a:prstGeom prst="rect">
            <a:avLst/>
          </a:prstGeom>
        </p:spPr>
      </p:pic>
      <p:pic>
        <p:nvPicPr>
          <p:cNvPr id="4" name="Picture 3"/>
          <p:cNvPicPr>
            <a:picLocks noChangeAspect="1"/>
          </p:cNvPicPr>
          <p:nvPr/>
        </p:nvPicPr>
        <p:blipFill>
          <a:blip r:embed="rId6"/>
          <a:stretch>
            <a:fillRect/>
          </a:stretch>
        </p:blipFill>
        <p:spPr>
          <a:xfrm>
            <a:off x="864581" y="624840"/>
            <a:ext cx="10416476" cy="4258223"/>
          </a:xfrm>
          <a:prstGeom prst="rect">
            <a:avLst/>
          </a:prstGeom>
        </p:spPr>
      </p:pic>
    </p:spTree>
    <p:extLst>
      <p:ext uri="{BB962C8B-B14F-4D97-AF65-F5344CB8AC3E}">
        <p14:creationId xmlns:p14="http://schemas.microsoft.com/office/powerpoint/2010/main" val="1280218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3</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AA8FBABC-3ABA-91BD-63D1-51D515C88D32}"/>
              </a:ext>
            </a:extLst>
          </p:cNvPr>
          <p:cNvPicPr>
            <a:picLocks noChangeAspect="1"/>
          </p:cNvPicPr>
          <p:nvPr/>
        </p:nvPicPr>
        <p:blipFill>
          <a:blip r:embed="rId6"/>
          <a:stretch>
            <a:fillRect/>
          </a:stretch>
        </p:blipFill>
        <p:spPr>
          <a:xfrm>
            <a:off x="2547954" y="2483603"/>
            <a:ext cx="17857040" cy="2334089"/>
          </a:xfrm>
          <a:prstGeom prst="rect">
            <a:avLst/>
          </a:prstGeom>
        </p:spPr>
      </p:pic>
    </p:spTree>
    <p:extLst>
      <p:ext uri="{BB962C8B-B14F-4D97-AF65-F5344CB8AC3E}">
        <p14:creationId xmlns:p14="http://schemas.microsoft.com/office/powerpoint/2010/main" val="158865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561752" y="1171916"/>
            <a:ext cx="7432664" cy="1938992"/>
          </a:xfrm>
          <a:prstGeom prst="rect">
            <a:avLst/>
          </a:prstGeom>
          <a:noFill/>
        </p:spPr>
        <p:txBody>
          <a:bodyPr wrap="square" rtlCol="0">
            <a:spAutoFit/>
          </a:bodyPr>
          <a:lstStyle/>
          <a:p>
            <a:pPr lvl="0" algn="just"/>
            <a:r>
              <a:rPr lang="nl-NL" sz="4000" dirty="0" smtClean="0">
                <a:latin typeface="Cambria" panose="02040503050406030204" pitchFamily="18" charset="0"/>
                <a:ea typeface="Cambria" panose="02040503050406030204" pitchFamily="18" charset="0"/>
              </a:rPr>
              <a:t>Hãy chia sẻ những việc em đã làm hoặc sẽ làm để xử lý bất hòa  với bạn</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图片 7" descr="千库网_拿喇叭的女孩_元素编号12798369"/>
          <p:cNvPicPr>
            <a:picLocks noChangeAspect="1"/>
          </p:cNvPicPr>
          <p:nvPr/>
        </p:nvPicPr>
        <p:blipFill>
          <a:blip r:embed="rId6"/>
          <a:stretch>
            <a:fillRect/>
          </a:stretch>
        </p:blipFill>
        <p:spPr>
          <a:xfrm>
            <a:off x="7798463" y="3280024"/>
            <a:ext cx="3469049" cy="3469049"/>
          </a:xfrm>
          <a:prstGeom prst="rect">
            <a:avLst/>
          </a:prstGeom>
        </p:spPr>
      </p:pic>
    </p:spTree>
    <p:extLst>
      <p:ext uri="{BB962C8B-B14F-4D97-AF65-F5344CB8AC3E}">
        <p14:creationId xmlns:p14="http://schemas.microsoft.com/office/powerpoint/2010/main" val="1071193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片 7">
            <a:extLst>
              <a:ext uri="{FF2B5EF4-FFF2-40B4-BE49-F238E27FC236}">
                <a16:creationId xmlns:a16="http://schemas.microsoft.com/office/drawing/2014/main" id="{03B33C2B-8E9E-DD0B-889C-885B638DB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17" y="792343"/>
            <a:ext cx="4173100" cy="5425032"/>
          </a:xfrm>
          <a:prstGeom prst="rect">
            <a:avLst/>
          </a:prstGeom>
        </p:spPr>
      </p:pic>
      <p:sp>
        <p:nvSpPr>
          <p:cNvPr id="5" name="Rectangle: Rounded Corners 4">
            <a:extLst>
              <a:ext uri="{FF2B5EF4-FFF2-40B4-BE49-F238E27FC236}">
                <a16:creationId xmlns:a16="http://schemas.microsoft.com/office/drawing/2014/main" id="{ACE93E4C-BCD6-CEFE-AF34-BB35FEEC0FDB}"/>
              </a:ext>
            </a:extLst>
          </p:cNvPr>
          <p:cNvSpPr/>
          <p:nvPr/>
        </p:nvSpPr>
        <p:spPr>
          <a:xfrm>
            <a:off x="3457421" y="1107098"/>
            <a:ext cx="7936294" cy="2068628"/>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E75CEC8-96DE-7E04-A04F-911F9FDA64BA}"/>
              </a:ext>
            </a:extLst>
          </p:cNvPr>
          <p:cNvSpPr txBox="1"/>
          <p:nvPr/>
        </p:nvSpPr>
        <p:spPr>
          <a:xfrm>
            <a:off x="3561752" y="1171916"/>
            <a:ext cx="7432664" cy="1938992"/>
          </a:xfrm>
          <a:prstGeom prst="rect">
            <a:avLst/>
          </a:prstGeom>
          <a:noFill/>
        </p:spPr>
        <p:txBody>
          <a:bodyPr wrap="square" rtlCol="0">
            <a:spAutoFit/>
          </a:bodyPr>
          <a:lstStyle/>
          <a:p>
            <a:pPr lvl="0" algn="just"/>
            <a:r>
              <a:rPr lang="nl-NL" sz="4000" noProof="0" dirty="0" smtClean="0">
                <a:latin typeface="Cambria" panose="02040503050406030204" pitchFamily="18" charset="0"/>
                <a:ea typeface="Cambria" panose="02040503050406030204" pitchFamily="18" charset="0"/>
              </a:rPr>
              <a:t>Em hãy tư vấn cho bạn hàng xóm, bạn ở lớp nếu giữa các bạn đang có bất hòa.</a:t>
            </a:r>
            <a:endParaRPr kumimoji="0" lang="vi-VN"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图片 7" descr="千库网_拿喇叭的女孩_元素编号12798369"/>
          <p:cNvPicPr>
            <a:picLocks noChangeAspect="1"/>
          </p:cNvPicPr>
          <p:nvPr/>
        </p:nvPicPr>
        <p:blipFill>
          <a:blip r:embed="rId6"/>
          <a:stretch>
            <a:fillRect/>
          </a:stretch>
        </p:blipFill>
        <p:spPr>
          <a:xfrm>
            <a:off x="7798463" y="3280024"/>
            <a:ext cx="3469049" cy="3469049"/>
          </a:xfrm>
          <a:prstGeom prst="rect">
            <a:avLst/>
          </a:prstGeom>
        </p:spPr>
      </p:pic>
    </p:spTree>
    <p:extLst>
      <p:ext uri="{BB962C8B-B14F-4D97-AF65-F5344CB8AC3E}">
        <p14:creationId xmlns:p14="http://schemas.microsoft.com/office/powerpoint/2010/main" val="4263939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0160" y="221721"/>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7" name="Picture 6">
            <a:extLst>
              <a:ext uri="{FF2B5EF4-FFF2-40B4-BE49-F238E27FC236}">
                <a16:creationId xmlns:a16="http://schemas.microsoft.com/office/drawing/2014/main" id="{73A8809F-D73C-A8F1-ED49-7FDF69A09913}"/>
              </a:ext>
            </a:extLst>
          </p:cNvPr>
          <p:cNvPicPr>
            <a:picLocks noChangeAspect="1"/>
          </p:cNvPicPr>
          <p:nvPr/>
        </p:nvPicPr>
        <p:blipFill>
          <a:blip r:embed="rId5"/>
          <a:stretch>
            <a:fillRect/>
          </a:stretch>
        </p:blipFill>
        <p:spPr>
          <a:xfrm>
            <a:off x="162980" y="1835579"/>
            <a:ext cx="3277870" cy="3277870"/>
          </a:xfrm>
          <a:prstGeom prst="rect">
            <a:avLst/>
          </a:prstGeom>
        </p:spPr>
      </p:pic>
      <p:sp>
        <p:nvSpPr>
          <p:cNvPr id="8" name="Rectangle: Rounded Corners 7">
            <a:extLst>
              <a:ext uri="{FF2B5EF4-FFF2-40B4-BE49-F238E27FC236}">
                <a16:creationId xmlns:a16="http://schemas.microsoft.com/office/drawing/2014/main" id="{E0602D64-4516-1FD5-1928-58D776A33B8B}"/>
              </a:ext>
            </a:extLst>
          </p:cNvPr>
          <p:cNvSpPr/>
          <p:nvPr/>
        </p:nvSpPr>
        <p:spPr>
          <a:xfrm>
            <a:off x="1037226" y="988378"/>
            <a:ext cx="10609944" cy="1273412"/>
          </a:xfrm>
          <a:prstGeom prst="roundRect">
            <a:avLst/>
          </a:prstGeom>
          <a:solidFill>
            <a:schemeClr val="bg1"/>
          </a:solidFill>
          <a:ln w="34925">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47DCBAF-0ACD-A99D-88E5-DA50AAF3774D}"/>
              </a:ext>
            </a:extLst>
          </p:cNvPr>
          <p:cNvSpPr txBox="1"/>
          <p:nvPr/>
        </p:nvSpPr>
        <p:spPr>
          <a:xfrm>
            <a:off x="1262741" y="1121164"/>
            <a:ext cx="12182475" cy="830997"/>
          </a:xfrm>
          <a:prstGeom prst="rect">
            <a:avLst/>
          </a:prstGeom>
          <a:noFill/>
        </p:spPr>
        <p:txBody>
          <a:bodyPr wrap="square" rtlCol="0">
            <a:spAutoFit/>
          </a:bodyPr>
          <a:lstStyle/>
          <a:p>
            <a:pPr lvl="0" algn="just"/>
            <a:r>
              <a:rPr lang="en-US" sz="4800" dirty="0" smtClean="0">
                <a:latin typeface="Cambria" panose="02040503050406030204" pitchFamily="18" charset="0"/>
                <a:ea typeface="Cambria" panose="02040503050406030204" pitchFamily="18" charset="0"/>
              </a:rPr>
              <a:t>Qua </a:t>
            </a:r>
            <a:r>
              <a:rPr lang="en-US" sz="4800" dirty="0" err="1" smtClean="0">
                <a:latin typeface="Cambria" panose="02040503050406030204" pitchFamily="18" charset="0"/>
                <a:ea typeface="Cambria" panose="02040503050406030204" pitchFamily="18" charset="0"/>
              </a:rPr>
              <a:t>tiết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học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em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rút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ra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được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điều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gì</a:t>
            </a:r>
            <a:r>
              <a:rPr lang="en-US" sz="4800" dirty="0" smtClean="0">
                <a:latin typeface="Cambria" panose="02040503050406030204" pitchFamily="18" charset="0"/>
                <a:ea typeface="Cambria" panose="02040503050406030204" pitchFamily="18" charset="0"/>
              </a:rPr>
              <a:t>?</a:t>
            </a:r>
            <a:endPar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C13203A-99F1-63F2-5857-85F6DBAB6724}"/>
              </a:ext>
            </a:extLst>
          </p:cNvPr>
          <p:cNvSpPr txBox="1"/>
          <p:nvPr/>
        </p:nvSpPr>
        <p:spPr>
          <a:xfrm>
            <a:off x="3561132" y="2441850"/>
            <a:ext cx="7585694" cy="3477875"/>
          </a:xfrm>
          <a:prstGeom prst="rect">
            <a:avLst/>
          </a:prstGeom>
          <a:noFill/>
        </p:spPr>
        <p:txBody>
          <a:bodyPr wrap="square" rtlCol="0">
            <a:spAutoFit/>
          </a:bodyPr>
          <a:lstStyle/>
          <a:p>
            <a:pPr algn="just"/>
            <a:r>
              <a:rPr lang="nl-NL" sz="4400" dirty="0">
                <a:solidFill>
                  <a:srgbClr val="C00000"/>
                </a:solidFill>
                <a:latin typeface="Cambria" panose="02040503050406030204" pitchFamily="18" charset="0"/>
                <a:ea typeface="Cambria" panose="02040503050406030204" pitchFamily="18" charset="0"/>
              </a:rPr>
              <a:t>Bài học hôm nay cho chúng ta </a:t>
            </a:r>
            <a:r>
              <a:rPr lang="nl-NL" sz="4400" dirty="0" err="1">
                <a:solidFill>
                  <a:srgbClr val="C00000"/>
                </a:solidFill>
                <a:latin typeface="Cambria" panose="02040503050406030204" pitchFamily="18" charset="0"/>
                <a:ea typeface="Cambria" panose="02040503050406030204" pitchFamily="18" charset="0"/>
              </a:rPr>
              <a:t>biết</a:t>
            </a:r>
            <a:r>
              <a:rPr lang="nl-NL" sz="4400" dirty="0">
                <a:solidFill>
                  <a:srgbClr val="C00000"/>
                </a:solidFill>
                <a:latin typeface="Cambria" panose="02040503050406030204" pitchFamily="18" charset="0"/>
                <a:ea typeface="Cambria" panose="02040503050406030204" pitchFamily="18" charset="0"/>
              </a:rPr>
              <a:t> </a:t>
            </a:r>
            <a:r>
              <a:rPr lang="nl-NL" sz="4400" dirty="0" err="1">
                <a:solidFill>
                  <a:srgbClr val="C00000"/>
                </a:solidFill>
                <a:latin typeface="Cambria" panose="02040503050406030204" pitchFamily="18" charset="0"/>
                <a:ea typeface="Cambria" panose="02040503050406030204" pitchFamily="18" charset="0"/>
              </a:rPr>
              <a:t>cách</a:t>
            </a:r>
            <a:r>
              <a:rPr lang="nl-NL" sz="4400" dirty="0">
                <a:solidFill>
                  <a:srgbClr val="C00000"/>
                </a:solidFill>
                <a:latin typeface="Cambria" panose="02040503050406030204" pitchFamily="18" charset="0"/>
                <a:ea typeface="Cambria" panose="02040503050406030204" pitchFamily="18" charset="0"/>
              </a:rPr>
              <a:t> </a:t>
            </a:r>
            <a:r>
              <a:rPr lang="nl-NL" sz="4400" dirty="0" err="1">
                <a:solidFill>
                  <a:srgbClr val="C00000"/>
                </a:solidFill>
                <a:latin typeface="Cambria" panose="02040503050406030204" pitchFamily="18" charset="0"/>
              </a:rPr>
              <a:t>quan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tâm</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xử</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lý</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bất</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hòa</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với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bạn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bè</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bằng</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những</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lời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nói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và</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việc</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làm</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phù</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hợp</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với</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bản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thân</a:t>
            </a:r>
            <a:r>
              <a:rPr lang="nl-NL" sz="4400" dirty="0">
                <a:solidFill>
                  <a:srgbClr val="C00000"/>
                </a:solidFill>
                <a:latin typeface="Cambria" panose="02040503050406030204" pitchFamily="18" charset="0"/>
              </a:rPr>
              <a:t> </a:t>
            </a:r>
            <a:r>
              <a:rPr lang="nl-NL" sz="4400" dirty="0" err="1">
                <a:solidFill>
                  <a:srgbClr val="C00000"/>
                </a:solidFill>
                <a:latin typeface="Cambria" panose="02040503050406030204" pitchFamily="18" charset="0"/>
              </a:rPr>
              <a:t>mình</a:t>
            </a:r>
            <a:r>
              <a:rPr lang="nl-NL" sz="4400" dirty="0">
                <a:solidFill>
                  <a:srgbClr val="C00000"/>
                </a:solidFill>
                <a:latin typeface="Cambria" panose="02040503050406030204" pitchFamily="18" charset="0"/>
              </a:rPr>
              <a:t>.</a:t>
            </a:r>
            <a:endParaRPr lang="en-VN" sz="4400"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933139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2" name="图片 1" descr="34"/>
            <p:cNvPicPr>
              <a:picLocks noChangeAspect="1"/>
            </p:cNvPicPr>
            <p:nvPr/>
          </p:nvPicPr>
          <p:blipFill>
            <a:blip r:embed="rId3"/>
            <a:stretch>
              <a:fillRect/>
            </a:stretch>
          </p:blipFill>
          <p:spPr>
            <a:xfrm>
              <a:off x="0" y="5114"/>
              <a:ext cx="19185" cy="5771"/>
            </a:xfrm>
            <a:prstGeom prst="rect">
              <a:avLst/>
            </a:prstGeom>
          </p:spPr>
        </p:pic>
        <p:sp>
          <p:nvSpPr>
            <p:cNvPr id="3" name="矩形 2"/>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4" name="图片 3" descr="35"/>
            <p:cNvPicPr>
              <a:picLocks noChangeAspect="1"/>
            </p:cNvPicPr>
            <p:nvPr/>
          </p:nvPicPr>
          <p:blipFill>
            <a:blip r:embed="rId4"/>
            <a:stretch>
              <a:fillRect/>
            </a:stretch>
          </p:blipFill>
          <p:spPr>
            <a:xfrm>
              <a:off x="0" y="0"/>
              <a:ext cx="19185" cy="9129"/>
            </a:xfrm>
            <a:prstGeom prst="rect">
              <a:avLst/>
            </a:prstGeom>
          </p:spPr>
        </p:pic>
      </p:grpSp>
      <p:pic>
        <p:nvPicPr>
          <p:cNvPr id="5" name="图片 4" descr="千库网_卡通绿色创意对话框文本框_元素编号11650357"/>
          <p:cNvPicPr>
            <a:picLocks noChangeAspect="1"/>
          </p:cNvPicPr>
          <p:nvPr/>
        </p:nvPicPr>
        <p:blipFill>
          <a:blip r:embed="rId5"/>
          <a:stretch>
            <a:fillRect/>
          </a:stretch>
        </p:blipFill>
        <p:spPr>
          <a:xfrm flipH="1">
            <a:off x="67943" y="0"/>
            <a:ext cx="4808856" cy="2235200"/>
          </a:xfrm>
          <a:prstGeom prst="rect">
            <a:avLst/>
          </a:prstGeom>
        </p:spPr>
      </p:pic>
      <p:pic>
        <p:nvPicPr>
          <p:cNvPr id="8" name="图片 7" descr="千库网_拿喇叭的女孩_元素编号12798369"/>
          <p:cNvPicPr>
            <a:picLocks noChangeAspect="1"/>
          </p:cNvPicPr>
          <p:nvPr/>
        </p:nvPicPr>
        <p:blipFill>
          <a:blip r:embed="rId6"/>
          <a:stretch>
            <a:fillRect/>
          </a:stretch>
        </p:blipFill>
        <p:spPr>
          <a:xfrm>
            <a:off x="8267496" y="3342207"/>
            <a:ext cx="3469049" cy="3469049"/>
          </a:xfrm>
          <a:prstGeom prst="rect">
            <a:avLst/>
          </a:prstGeom>
        </p:spPr>
      </p:pic>
      <p:pic>
        <p:nvPicPr>
          <p:cNvPr id="14" name="Picture 13">
            <a:extLst>
              <a:ext uri="{FF2B5EF4-FFF2-40B4-BE49-F238E27FC236}">
                <a16:creationId xmlns:a16="http://schemas.microsoft.com/office/drawing/2014/main" id="{A0D748F9-43EB-17B0-D431-B11A564C25DE}"/>
              </a:ext>
            </a:extLst>
          </p:cNvPr>
          <p:cNvPicPr>
            <a:picLocks noChangeAspect="1"/>
          </p:cNvPicPr>
          <p:nvPr/>
        </p:nvPicPr>
        <p:blipFill>
          <a:blip r:embed="rId7"/>
          <a:stretch>
            <a:fillRect/>
          </a:stretch>
        </p:blipFill>
        <p:spPr>
          <a:xfrm>
            <a:off x="1017814" y="562930"/>
            <a:ext cx="10221776" cy="1109340"/>
          </a:xfrm>
          <a:prstGeom prst="rect">
            <a:avLst/>
          </a:prstGeom>
        </p:spPr>
      </p:pic>
      <p:sp>
        <p:nvSpPr>
          <p:cNvPr id="17" name="TextBox 16">
            <a:extLst>
              <a:ext uri="{FF2B5EF4-FFF2-40B4-BE49-F238E27FC236}">
                <a16:creationId xmlns:a16="http://schemas.microsoft.com/office/drawing/2014/main" id="{C832A79E-8104-DC54-E157-949FD2192D5C}"/>
              </a:ext>
            </a:extLst>
          </p:cNvPr>
          <p:cNvSpPr txBox="1"/>
          <p:nvPr/>
        </p:nvSpPr>
        <p:spPr>
          <a:xfrm>
            <a:off x="1017814" y="2319335"/>
            <a:ext cx="9478074" cy="1323439"/>
          </a:xfrm>
          <a:prstGeom prst="rect">
            <a:avLst/>
          </a:prstGeom>
          <a:noFill/>
        </p:spPr>
        <p:txBody>
          <a:bodyPr wrap="square" rtlCol="0">
            <a:spAutoFit/>
          </a:bodyPr>
          <a:lstStyle/>
          <a:p>
            <a:pPr algn="ctr"/>
            <a:r>
              <a:rPr lang="en-GB" sz="4000" b="1" dirty="0" err="1" smtClean="0">
                <a:solidFill>
                  <a:srgbClr val="FE4D23"/>
                </a:solidFill>
                <a:latin typeface="Cambria" panose="02040503050406030204" pitchFamily="18" charset="0"/>
              </a:rPr>
              <a:t>Lắng</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nghe</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tôn</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trọng</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nhường</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nhau</a:t>
            </a:r>
            <a:endParaRPr lang="en-GB" sz="4000" b="1" dirty="0" smtClean="0">
              <a:solidFill>
                <a:srgbClr val="FE4D23"/>
              </a:solidFill>
              <a:latin typeface="Cambria" panose="02040503050406030204" pitchFamily="18" charset="0"/>
            </a:endParaRPr>
          </a:p>
          <a:p>
            <a:pPr algn="ctr"/>
            <a:r>
              <a:rPr lang="en-GB" sz="4000" b="1" dirty="0" err="1" smtClean="0">
                <a:solidFill>
                  <a:srgbClr val="FE4D23"/>
                </a:solidFill>
                <a:latin typeface="Cambria" panose="02040503050406030204" pitchFamily="18" charset="0"/>
              </a:rPr>
              <a:t>Bạn</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bè</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hòa</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thuận</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nhịp</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cầu</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yêu</a:t>
            </a:r>
            <a:r>
              <a:rPr lang="en-GB" sz="4000" b="1" dirty="0" smtClean="0">
                <a:solidFill>
                  <a:srgbClr val="FE4D23"/>
                </a:solidFill>
                <a:latin typeface="Cambria" panose="02040503050406030204" pitchFamily="18" charset="0"/>
              </a:rPr>
              <a:t> </a:t>
            </a:r>
            <a:r>
              <a:rPr lang="en-GB" sz="4000" b="1" dirty="0" err="1" smtClean="0">
                <a:solidFill>
                  <a:srgbClr val="FE4D23"/>
                </a:solidFill>
                <a:latin typeface="Cambria" panose="02040503050406030204" pitchFamily="18" charset="0"/>
              </a:rPr>
              <a:t>thương</a:t>
            </a:r>
            <a:endParaRPr lang="en-VN" sz="4000" b="1" dirty="0">
              <a:solidFill>
                <a:srgbClr val="FE4D23"/>
              </a:solidFill>
              <a:latin typeface="Cambria" panose="02040503050406030204" pitchFamily="18" charset="0"/>
            </a:endParaRPr>
          </a:p>
        </p:txBody>
      </p:sp>
      <p:pic>
        <p:nvPicPr>
          <p:cNvPr id="24" name="图片 23" descr="C:\Users\Am'be'r\Desktop\千库网_儿童节之儿童们嬉戏_元素编号12189832.png千库网_儿童节之儿童们嬉戏_元素编号12189832"/>
          <p:cNvPicPr>
            <a:picLocks noChangeAspect="1"/>
          </p:cNvPicPr>
          <p:nvPr/>
        </p:nvPicPr>
        <p:blipFill>
          <a:blip r:embed="rId8"/>
          <a:srcRect/>
          <a:stretch>
            <a:fillRect/>
          </a:stretch>
        </p:blipFill>
        <p:spPr>
          <a:xfrm>
            <a:off x="-99535" y="5076732"/>
            <a:ext cx="1861051" cy="1861051"/>
          </a:xfrm>
          <a:prstGeom prst="rect">
            <a:avLst/>
          </a:prstGeom>
        </p:spPr>
      </p:pic>
    </p:spTree>
    <p:extLst>
      <p:ext uri="{BB962C8B-B14F-4D97-AF65-F5344CB8AC3E}">
        <p14:creationId xmlns:p14="http://schemas.microsoft.com/office/powerpoint/2010/main" val="35701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6" name="图片 5"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8" name="图片 7" descr="31"/>
          <p:cNvPicPr>
            <a:picLocks noChangeAspect="1"/>
          </p:cNvPicPr>
          <p:nvPr/>
        </p:nvPicPr>
        <p:blipFill>
          <a:blip r:embed="rId7"/>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8"/>
          <a:stretch>
            <a:fillRect/>
          </a:stretch>
        </p:blipFill>
        <p:spPr>
          <a:xfrm>
            <a:off x="8058785" y="3086735"/>
            <a:ext cx="2461895" cy="3693795"/>
          </a:xfrm>
          <a:prstGeom prst="rect">
            <a:avLst/>
          </a:prstGeom>
        </p:spPr>
      </p:pic>
      <p:pic>
        <p:nvPicPr>
          <p:cNvPr id="16" name="Picture 15">
            <a:extLst>
              <a:ext uri="{FF2B5EF4-FFF2-40B4-BE49-F238E27FC236}">
                <a16:creationId xmlns:a16="http://schemas.microsoft.com/office/drawing/2014/main" id="{6ECFE5E4-6792-66EE-1810-AE2AD0F9F22A}"/>
              </a:ext>
            </a:extLst>
          </p:cNvPr>
          <p:cNvPicPr>
            <a:picLocks noChangeAspect="1"/>
          </p:cNvPicPr>
          <p:nvPr/>
        </p:nvPicPr>
        <p:blipFill>
          <a:blip r:embed="rId9"/>
          <a:stretch>
            <a:fillRect/>
          </a:stretch>
        </p:blipFill>
        <p:spPr>
          <a:xfrm>
            <a:off x="666660" y="784860"/>
            <a:ext cx="17479475" cy="2301875"/>
          </a:xfrm>
          <a:prstGeom prst="rect">
            <a:avLst/>
          </a:prstGeom>
        </p:spPr>
      </p:pic>
    </p:spTree>
    <p:extLst>
      <p:ext uri="{BB962C8B-B14F-4D97-AF65-F5344CB8AC3E}">
        <p14:creationId xmlns:p14="http://schemas.microsoft.com/office/powerpoint/2010/main" val="27306532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41548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 y="-202624"/>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01</a:t>
            </a:r>
            <a:endParaRPr kumimoji="0" lang="zh-CN" alt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endParaRP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10" name="Picture 9">
            <a:extLst>
              <a:ext uri="{FF2B5EF4-FFF2-40B4-BE49-F238E27FC236}">
                <a16:creationId xmlns:a16="http://schemas.microsoft.com/office/drawing/2014/main" id="{FE4DB6E9-3EFF-0660-5DB7-C6759B8F6FDF}"/>
              </a:ext>
            </a:extLst>
          </p:cNvPr>
          <p:cNvPicPr>
            <a:picLocks noChangeAspect="1"/>
          </p:cNvPicPr>
          <p:nvPr/>
        </p:nvPicPr>
        <p:blipFill>
          <a:blip r:embed="rId6"/>
          <a:stretch>
            <a:fillRect/>
          </a:stretch>
        </p:blipFill>
        <p:spPr>
          <a:xfrm>
            <a:off x="2841262" y="2401513"/>
            <a:ext cx="14374116" cy="1914523"/>
          </a:xfrm>
          <a:prstGeom prst="rect">
            <a:avLst/>
          </a:prstGeom>
        </p:spPr>
      </p:pic>
    </p:spTree>
    <p:extLst>
      <p:ext uri="{BB962C8B-B14F-4D97-AF65-F5344CB8AC3E}">
        <p14:creationId xmlns:p14="http://schemas.microsoft.com/office/powerpoint/2010/main" val="707576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0160" y="0"/>
            <a:ext cx="12181840" cy="6911340"/>
            <a:chOff x="0" y="0"/>
            <a:chExt cx="19184" cy="10884"/>
          </a:xfrm>
        </p:grpSpPr>
        <p:pic>
          <p:nvPicPr>
            <p:cNvPr id="3" name="图片 2" descr="34"/>
            <p:cNvPicPr>
              <a:picLocks noChangeAspect="1"/>
            </p:cNvPicPr>
            <p:nvPr/>
          </p:nvPicPr>
          <p:blipFill>
            <a:blip r:embed="rId5"/>
            <a:stretch>
              <a:fillRect/>
            </a:stretch>
          </p:blipFill>
          <p:spPr>
            <a:xfrm>
              <a:off x="0" y="5114"/>
              <a:ext cx="19185" cy="5771"/>
            </a:xfrm>
            <a:prstGeom prst="rect">
              <a:avLst/>
            </a:prstGeom>
          </p:spPr>
        </p:pic>
        <p:sp>
          <p:nvSpPr>
            <p:cNvPr id="8" name="矩形 7"/>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8" descr="35"/>
            <p:cNvPicPr>
              <a:picLocks noChangeAspect="1"/>
            </p:cNvPicPr>
            <p:nvPr/>
          </p:nvPicPr>
          <p:blipFill>
            <a:blip r:embed="rId6"/>
            <a:stretch>
              <a:fillRect/>
            </a:stretch>
          </p:blipFill>
          <p:spPr>
            <a:xfrm>
              <a:off x="0" y="0"/>
              <a:ext cx="19185" cy="9129"/>
            </a:xfrm>
            <a:prstGeom prst="rect">
              <a:avLst/>
            </a:prstGeom>
          </p:spPr>
        </p:pic>
      </p:grpSp>
      <p:pic>
        <p:nvPicPr>
          <p:cNvPr id="4" name="Bài hát  Tìm bạn th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0555" y="647065"/>
            <a:ext cx="11016616" cy="5641975"/>
          </a:xfrm>
          <a:prstGeom prst="rect">
            <a:avLst/>
          </a:prstGeom>
        </p:spPr>
      </p:pic>
    </p:spTree>
    <p:extLst>
      <p:ext uri="{BB962C8B-B14F-4D97-AF65-F5344CB8AC3E}">
        <p14:creationId xmlns:p14="http://schemas.microsoft.com/office/powerpoint/2010/main" val="25712078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25" y="1048852"/>
            <a:ext cx="9115425" cy="480931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403225" y="4117340"/>
            <a:ext cx="3002915" cy="2740660"/>
          </a:xfrm>
          <a:prstGeom prst="rect">
            <a:avLst/>
          </a:prstGeom>
        </p:spPr>
      </p:pic>
      <p:sp>
        <p:nvSpPr>
          <p:cNvPr id="4" name="TextBox 3"/>
          <p:cNvSpPr txBox="1"/>
          <p:nvPr/>
        </p:nvSpPr>
        <p:spPr>
          <a:xfrm>
            <a:off x="3077525" y="2053126"/>
            <a:ext cx="7553671" cy="2800767"/>
          </a:xfrm>
          <a:prstGeom prst="rect">
            <a:avLst/>
          </a:prstGeom>
          <a:noFill/>
        </p:spPr>
        <p:txBody>
          <a:bodyPr wrap="none" rtlCol="0">
            <a:spAutoFit/>
          </a:bodyPr>
          <a:lstStyle/>
          <a:p>
            <a:pPr algn="ctr"/>
            <a:r>
              <a:rPr lang="en-US" sz="8800" dirty="0" smtClean="0">
                <a:ln w="19050">
                  <a:solidFill>
                    <a:sysClr val="windowText" lastClr="000000"/>
                  </a:solidFill>
                </a:ln>
                <a:solidFill>
                  <a:schemeClr val="accent2">
                    <a:lumMod val="60000"/>
                    <a:lumOff val="40000"/>
                  </a:schemeClr>
                </a:solidFill>
                <a:latin typeface="#9Slide05 Lobster" panose="02000506000000020003" pitchFamily="2" charset="0"/>
              </a:rPr>
              <a:t>XỬ LÍ BẤT HÒA</a:t>
            </a:r>
          </a:p>
          <a:p>
            <a:pPr algn="ctr"/>
            <a:r>
              <a:rPr lang="en-US" sz="8800" dirty="0" smtClean="0">
                <a:ln w="19050">
                  <a:solidFill>
                    <a:sysClr val="windowText" lastClr="000000"/>
                  </a:solidFill>
                </a:ln>
                <a:solidFill>
                  <a:schemeClr val="accent2">
                    <a:lumMod val="60000"/>
                    <a:lumOff val="40000"/>
                  </a:schemeClr>
                </a:solidFill>
                <a:latin typeface="#9Slide05 Lobster" panose="02000506000000020003" pitchFamily="2" charset="0"/>
              </a:rPr>
              <a:t>VỚI BẠN BÈ</a:t>
            </a:r>
            <a:endParaRPr lang="en-US" sz="8800" dirty="0">
              <a:ln w="19050">
                <a:solidFill>
                  <a:sysClr val="windowText" lastClr="000000"/>
                </a:solidFill>
              </a:ln>
              <a:solidFill>
                <a:schemeClr val="accent2">
                  <a:lumMod val="60000"/>
                  <a:lumOff val="40000"/>
                </a:schemeClr>
              </a:solidFill>
              <a:latin typeface="#9Slide05 Lobster" panose="02000506000000020003" pitchFamily="2" charset="0"/>
            </a:endParaRPr>
          </a:p>
        </p:txBody>
      </p:sp>
      <p:sp>
        <p:nvSpPr>
          <p:cNvPr id="9" name="TextBox 8"/>
          <p:cNvSpPr txBox="1"/>
          <p:nvPr/>
        </p:nvSpPr>
        <p:spPr>
          <a:xfrm>
            <a:off x="9000932" y="4556125"/>
            <a:ext cx="1611340" cy="1015663"/>
          </a:xfrm>
          <a:prstGeom prst="rect">
            <a:avLst/>
          </a:prstGeom>
          <a:noFill/>
        </p:spPr>
        <p:txBody>
          <a:bodyPr wrap="none" rtlCol="0">
            <a:spAutoFit/>
          </a:bodyPr>
          <a:lstStyle/>
          <a:p>
            <a:pPr algn="ctr"/>
            <a:r>
              <a:rPr lang="en-US" sz="6000" dirty="0" err="1" smtClean="0">
                <a:solidFill>
                  <a:schemeClr val="tx1">
                    <a:lumMod val="75000"/>
                    <a:lumOff val="25000"/>
                  </a:schemeClr>
                </a:solidFill>
                <a:latin typeface="#9Slide05 FS Blonde Script" panose="03000503000000000000" pitchFamily="65" charset="0"/>
              </a:rPr>
              <a:t>Tiết</a:t>
            </a:r>
            <a:r>
              <a:rPr lang="en-US" sz="6000" dirty="0" smtClean="0">
                <a:solidFill>
                  <a:schemeClr val="tx1">
                    <a:lumMod val="75000"/>
                    <a:lumOff val="25000"/>
                  </a:schemeClr>
                </a:solidFill>
                <a:latin typeface="#9Slide05 FS Blonde Script" panose="03000503000000000000" pitchFamily="65" charset="0"/>
              </a:rPr>
              <a:t> 3</a:t>
            </a:r>
            <a:endParaRPr lang="en-US" sz="6000" dirty="0">
              <a:solidFill>
                <a:schemeClr val="tx1">
                  <a:lumMod val="75000"/>
                  <a:lumOff val="25000"/>
                </a:schemeClr>
              </a:solidFill>
              <a:latin typeface="#9Slide05 FS Blonde Script" panose="03000503000000000000" pitchFamily="65" charset="0"/>
            </a:endParaRPr>
          </a:p>
        </p:txBody>
      </p:sp>
      <p:sp>
        <p:nvSpPr>
          <p:cNvPr id="10" name="TextBox 9"/>
          <p:cNvSpPr txBox="1"/>
          <p:nvPr/>
        </p:nvSpPr>
        <p:spPr>
          <a:xfrm>
            <a:off x="4935823" y="1048852"/>
            <a:ext cx="2826416" cy="1015663"/>
          </a:xfrm>
          <a:prstGeom prst="rect">
            <a:avLst/>
          </a:prstGeom>
          <a:noFill/>
        </p:spPr>
        <p:txBody>
          <a:bodyPr wrap="none" rtlCol="0">
            <a:spAutoFit/>
          </a:bodyPr>
          <a:lstStyle/>
          <a:p>
            <a:pPr algn="ctr"/>
            <a:r>
              <a:rPr lang="en-US" sz="6000" dirty="0" err="1" smtClean="0">
                <a:solidFill>
                  <a:schemeClr val="bg2">
                    <a:lumMod val="50000"/>
                  </a:schemeClr>
                </a:solidFill>
                <a:latin typeface="#9Slide05 FS Blonde Script" panose="03000503000000000000" pitchFamily="65" charset="0"/>
              </a:rPr>
              <a:t>Đạo</a:t>
            </a:r>
            <a:r>
              <a:rPr lang="en-US" sz="6000" dirty="0" smtClean="0">
                <a:solidFill>
                  <a:schemeClr val="bg2">
                    <a:lumMod val="50000"/>
                  </a:schemeClr>
                </a:solidFill>
                <a:latin typeface="#9Slide05 FS Blonde Script" panose="03000503000000000000" pitchFamily="65" charset="0"/>
              </a:rPr>
              <a:t> </a:t>
            </a:r>
            <a:r>
              <a:rPr lang="en-US" sz="6000" dirty="0" err="1" smtClean="0">
                <a:solidFill>
                  <a:schemeClr val="bg2">
                    <a:lumMod val="50000"/>
                  </a:schemeClr>
                </a:solidFill>
                <a:latin typeface="#9Slide05 FS Blonde Script" panose="03000503000000000000" pitchFamily="65" charset="0"/>
              </a:rPr>
              <a:t>đức</a:t>
            </a:r>
            <a:r>
              <a:rPr lang="en-US" sz="6000" dirty="0" smtClean="0">
                <a:solidFill>
                  <a:schemeClr val="bg2">
                    <a:lumMod val="50000"/>
                  </a:schemeClr>
                </a:solidFill>
                <a:latin typeface="#9Slide05 FS Blonde Script" panose="03000503000000000000" pitchFamily="65" charset="0"/>
              </a:rPr>
              <a:t> 3</a:t>
            </a:r>
            <a:endParaRPr lang="en-US" sz="6000" dirty="0">
              <a:solidFill>
                <a:schemeClr val="bg2">
                  <a:lumMod val="50000"/>
                </a:schemeClr>
              </a:solidFill>
              <a:latin typeface="#9Slide05 FS Blonde Script" panose="03000503000000000000" pitchFamily="65" charset="0"/>
            </a:endParaRPr>
          </a:p>
        </p:txBody>
      </p:sp>
    </p:spTree>
    <p:extLst>
      <p:ext uri="{BB962C8B-B14F-4D97-AF65-F5344CB8AC3E}">
        <p14:creationId xmlns:p14="http://schemas.microsoft.com/office/powerpoint/2010/main" val="137467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216002" y="1061085"/>
            <a:ext cx="12182475" cy="5796915"/>
          </a:xfrm>
          <a:prstGeom prst="rect">
            <a:avLst/>
          </a:prstGeom>
        </p:spPr>
      </p:pic>
      <p:pic>
        <p:nvPicPr>
          <p:cNvPr id="5" name="图片 4" descr="34"/>
          <p:cNvPicPr>
            <a:picLocks noChangeAspect="1"/>
          </p:cNvPicPr>
          <p:nvPr/>
        </p:nvPicPr>
        <p:blipFill>
          <a:blip r:embed="rId4"/>
          <a:stretch>
            <a:fillRect/>
          </a:stretch>
        </p:blipFill>
        <p:spPr>
          <a:xfrm>
            <a:off x="-1" y="3255432"/>
            <a:ext cx="12182475" cy="3664585"/>
          </a:xfrm>
          <a:prstGeom prst="rect">
            <a:avLst/>
          </a:prstGeom>
        </p:spPr>
      </p:pic>
      <p:cxnSp>
        <p:nvCxnSpPr>
          <p:cNvPr id="20" name="直接连接符 19"/>
          <p:cNvCxnSpPr/>
          <p:nvPr/>
        </p:nvCxnSpPr>
        <p:spPr>
          <a:xfrm>
            <a:off x="2841261" y="4434814"/>
            <a:ext cx="6665595" cy="0"/>
          </a:xfrm>
          <a:prstGeom prst="line">
            <a:avLst/>
          </a:prstGeom>
          <a:ln w="254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841262"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617753" y="1407917"/>
            <a:ext cx="1112612" cy="1112582"/>
          </a:xfrm>
          <a:prstGeom prst="ellipse">
            <a:avLst/>
          </a:prstGeom>
          <a:solidFill>
            <a:srgbClr val="40938C"/>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0</a:t>
            </a:r>
            <a:r>
              <a:rPr kumimoji="0" lang="en-US" sz="40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汉仪中简黑简" panose="00020600040101010101" charset="-122"/>
              </a:rPr>
              <a:t>2</a:t>
            </a:r>
          </a:p>
        </p:txBody>
      </p:sp>
      <p:cxnSp>
        <p:nvCxnSpPr>
          <p:cNvPr id="14" name="直接连接符 13"/>
          <p:cNvCxnSpPr/>
          <p:nvPr/>
        </p:nvCxnSpPr>
        <p:spPr>
          <a:xfrm>
            <a:off x="6789148" y="2246902"/>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488106" y="1278255"/>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8" name="Picture 7"/>
          <p:cNvPicPr>
            <a:picLocks noChangeAspect="1"/>
          </p:cNvPicPr>
          <p:nvPr/>
        </p:nvPicPr>
        <p:blipFill>
          <a:blip r:embed="rId6"/>
          <a:stretch>
            <a:fillRect/>
          </a:stretch>
        </p:blipFill>
        <p:spPr>
          <a:xfrm>
            <a:off x="2083382" y="2246902"/>
            <a:ext cx="9553260" cy="2298391"/>
          </a:xfrm>
          <a:prstGeom prst="rect">
            <a:avLst/>
          </a:prstGeom>
        </p:spPr>
      </p:pic>
    </p:spTree>
    <p:extLst>
      <p:ext uri="{BB962C8B-B14F-4D97-AF65-F5344CB8AC3E}">
        <p14:creationId xmlns:p14="http://schemas.microsoft.com/office/powerpoint/2010/main" val="1085731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9525" y="496570"/>
            <a:ext cx="12182475" cy="6409055"/>
            <a:chOff x="-145" y="1019"/>
            <a:chExt cx="19185" cy="10093"/>
          </a:xfrm>
        </p:grpSpPr>
        <p:pic>
          <p:nvPicPr>
            <p:cNvPr id="6" name="图片 5" descr="34"/>
            <p:cNvPicPr>
              <a:picLocks noChangeAspect="1"/>
            </p:cNvPicPr>
            <p:nvPr/>
          </p:nvPicPr>
          <p:blipFill>
            <a:blip r:embed="rId3"/>
            <a:stretch>
              <a:fillRect/>
            </a:stretch>
          </p:blipFill>
          <p:spPr>
            <a:xfrm>
              <a:off x="-145" y="5341"/>
              <a:ext cx="19185" cy="5771"/>
            </a:xfrm>
            <a:prstGeom prst="rect">
              <a:avLst/>
            </a:prstGeom>
          </p:spPr>
        </p:pic>
        <p:sp>
          <p:nvSpPr>
            <p:cNvPr id="2" name="矩形 1"/>
            <p:cNvSpPr/>
            <p:nvPr/>
          </p:nvSpPr>
          <p:spPr>
            <a:xfrm>
              <a:off x="977" y="1019"/>
              <a:ext cx="17349" cy="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pic>
        <p:nvPicPr>
          <p:cNvPr id="4" name="图形 3" descr="C:\Users\Am'be'r\Desktop\千库网_免扣学生开学装饰元素_元素编号11082454.png千库网_免扣学生开学装饰元素_元素编号11082454"/>
          <p:cNvPicPr>
            <a:picLocks noChangeAspect="1"/>
          </p:cNvPicPr>
          <p:nvPr/>
        </p:nvPicPr>
        <p:blipFill>
          <a:blip r:embed="rId4"/>
          <a:srcRect/>
          <a:stretch>
            <a:fillRect/>
          </a:stretch>
        </p:blipFill>
        <p:spPr>
          <a:xfrm>
            <a:off x="8641894" y="2182322"/>
            <a:ext cx="4453663" cy="4453663"/>
          </a:xfrm>
          <a:prstGeom prst="rect">
            <a:avLst/>
          </a:prstGeom>
        </p:spPr>
      </p:pic>
      <p:sp>
        <p:nvSpPr>
          <p:cNvPr id="30" name="任意多边形: 形状 29"/>
          <p:cNvSpPr/>
          <p:nvPr/>
        </p:nvSpPr>
        <p:spPr>
          <a:xfrm rot="5400000">
            <a:off x="5871860" y="-4054176"/>
            <a:ext cx="942656" cy="10284469"/>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5" name="TextBox 4">
            <a:extLst>
              <a:ext uri="{FF2B5EF4-FFF2-40B4-BE49-F238E27FC236}">
                <a16:creationId xmlns:a16="http://schemas.microsoft.com/office/drawing/2014/main" id="{C4AC0BBA-FB07-F7C3-39B9-1B64900CAF8D}"/>
              </a:ext>
            </a:extLst>
          </p:cNvPr>
          <p:cNvSpPr txBox="1"/>
          <p:nvPr/>
        </p:nvSpPr>
        <p:spPr>
          <a:xfrm>
            <a:off x="1363965" y="714158"/>
            <a:ext cx="9622692" cy="707886"/>
          </a:xfrm>
          <a:prstGeom prst="rect">
            <a:avLst/>
          </a:prstGeom>
          <a:noFill/>
        </p:spPr>
        <p:txBody>
          <a:bodyPr wrap="square" rtlCol="0">
            <a:spAutoFit/>
          </a:bodyPr>
          <a:lstStyle/>
          <a:p>
            <a:r>
              <a:rPr kumimoji="0" lang="en-US" sz="4000" b="1" i="0" u="none" strike="noStrike" kern="1200" cap="none" spc="0" normalizeH="0" baseline="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40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1</a:t>
            </a:r>
            <a:r>
              <a:rPr kumimoji="0" lang="en-US" sz="40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4000" b="1" dirty="0" smtClean="0">
                <a:latin typeface="Cambria" panose="02040503050406030204" pitchFamily="18" charset="0"/>
                <a:ea typeface="Cambria" panose="02040503050406030204" pitchFamily="18" charset="0"/>
              </a:rPr>
              <a:t>Nhận xét các ý kiến dưới đây.</a:t>
            </a:r>
            <a:endParaRPr lang="en-US" sz="4000" dirty="0">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3853309" y="1656815"/>
            <a:ext cx="6352381" cy="4378307"/>
          </a:xfrm>
          <a:prstGeom prst="rect">
            <a:avLst/>
          </a:prstGeom>
        </p:spPr>
      </p:pic>
      <p:sp>
        <p:nvSpPr>
          <p:cNvPr id="13" name="TextBox 12">
            <a:extLst>
              <a:ext uri="{FF2B5EF4-FFF2-40B4-BE49-F238E27FC236}">
                <a16:creationId xmlns:a16="http://schemas.microsoft.com/office/drawing/2014/main" id="{6F0CD862-A511-8E92-80C4-7C497518471E}"/>
              </a:ext>
            </a:extLst>
          </p:cNvPr>
          <p:cNvSpPr txBox="1"/>
          <p:nvPr/>
        </p:nvSpPr>
        <p:spPr>
          <a:xfrm>
            <a:off x="950064" y="2377510"/>
            <a:ext cx="2675176" cy="2862322"/>
          </a:xfrm>
          <a:prstGeom prst="rect">
            <a:avLst/>
          </a:prstGeom>
          <a:noFill/>
        </p:spPr>
        <p:txBody>
          <a:bodyPr wrap="square" rtlCol="0">
            <a:spAutoFit/>
          </a:bodyPr>
          <a:lstStyle/>
          <a:p>
            <a:pPr lvl="0" algn="ctr"/>
            <a:r>
              <a:rPr lang="nl-NL" sz="36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Dùng thẻ để bày tỏ ý kiến đồng tình/không đồng tình</a:t>
            </a:r>
            <a:endParaRPr kumimoji="0" lang="vi-VN" sz="66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80913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9525" y="3241040"/>
            <a:ext cx="12182475" cy="3664585"/>
          </a:xfrm>
          <a:prstGeom prst="rect">
            <a:avLst/>
          </a:prstGeom>
        </p:spPr>
      </p:pic>
      <p:pic>
        <p:nvPicPr>
          <p:cNvPr id="4" name="图形 3" descr="C:\Users\Am'be'r\Desktop\千库网_免扣学生开学装饰元素_元素编号11082454.png千库网_免扣学生开学装饰元素_元素编号11082454"/>
          <p:cNvPicPr>
            <a:picLocks noChangeAspect="1"/>
          </p:cNvPicPr>
          <p:nvPr/>
        </p:nvPicPr>
        <p:blipFill>
          <a:blip r:embed="rId4"/>
          <a:srcRect/>
          <a:stretch>
            <a:fillRect/>
          </a:stretch>
        </p:blipFill>
        <p:spPr>
          <a:xfrm>
            <a:off x="8641894" y="2182322"/>
            <a:ext cx="4453663" cy="4453663"/>
          </a:xfrm>
          <a:prstGeom prst="rect">
            <a:avLst/>
          </a:prstGeom>
        </p:spPr>
      </p:pic>
      <p:pic>
        <p:nvPicPr>
          <p:cNvPr id="8" name="Picture 7"/>
          <p:cNvPicPr>
            <a:picLocks noChangeAspect="1"/>
          </p:cNvPicPr>
          <p:nvPr/>
        </p:nvPicPr>
        <p:blipFill>
          <a:blip r:embed="rId5"/>
          <a:stretch>
            <a:fillRect/>
          </a:stretch>
        </p:blipFill>
        <p:spPr>
          <a:xfrm>
            <a:off x="1039090" y="324562"/>
            <a:ext cx="8972636" cy="618428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017" y="-184474"/>
            <a:ext cx="1823394" cy="182339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1894" y="888287"/>
            <a:ext cx="1823394" cy="182339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463" y="371676"/>
            <a:ext cx="1823394" cy="1823394"/>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252" y="2885493"/>
            <a:ext cx="1823394" cy="182339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1473" y="3275406"/>
            <a:ext cx="1823394" cy="1823394"/>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7447" b="89716" l="4965" r="89716">
                        <a14:foregroundMark x1="21277" y1="51418" x2="21277" y2="51418"/>
                        <a14:foregroundMark x1="26596" y1="67376" x2="26596" y2="67376"/>
                        <a14:foregroundMark x1="51773" y1="76950" x2="51773" y2="76950"/>
                        <a14:foregroundMark x1="74113" y1="74113" x2="74113" y2="74113"/>
                        <a14:foregroundMark x1="85461" y1="59929" x2="85461" y2="59929"/>
                        <a14:foregroundMark x1="73404" y1="34397" x2="73404" y2="34397"/>
                      </a14:backgroundRemoval>
                    </a14:imgEffect>
                  </a14:imgLayer>
                </a14:imgProps>
              </a:ext>
              <a:ext uri="{28A0092B-C50C-407E-A947-70E740481C1C}">
                <a14:useLocalDpi xmlns:a14="http://schemas.microsoft.com/office/drawing/2010/main" val="0"/>
              </a:ext>
            </a:extLst>
          </a:blip>
          <a:stretch>
            <a:fillRect/>
          </a:stretch>
        </p:blipFill>
        <p:spPr>
          <a:xfrm>
            <a:off x="5353537" y="4461979"/>
            <a:ext cx="2046871" cy="2046871"/>
          </a:xfrm>
          <a:prstGeom prst="rect">
            <a:avLst/>
          </a:prstGeom>
        </p:spPr>
      </p:pic>
    </p:spTree>
    <p:extLst>
      <p:ext uri="{BB962C8B-B14F-4D97-AF65-F5344CB8AC3E}">
        <p14:creationId xmlns:p14="http://schemas.microsoft.com/office/powerpoint/2010/main" val="3424214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sp>
        <p:nvSpPr>
          <p:cNvPr id="9" name="任意多边形: 形状 29"/>
          <p:cNvSpPr/>
          <p:nvPr/>
        </p:nvSpPr>
        <p:spPr>
          <a:xfrm rot="5400000">
            <a:off x="5624019" y="-5176749"/>
            <a:ext cx="1022757" cy="11533100"/>
          </a:xfrm>
          <a:prstGeom prst="roundRect">
            <a:avLst/>
          </a:prstGeom>
          <a:solidFill>
            <a:schemeClr val="bg1"/>
          </a:solid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1" name="TextBox 10">
            <a:extLst>
              <a:ext uri="{FF2B5EF4-FFF2-40B4-BE49-F238E27FC236}">
                <a16:creationId xmlns:a16="http://schemas.microsoft.com/office/drawing/2014/main" id="{C4AC0BBA-FB07-F7C3-39B9-1B64900CAF8D}"/>
              </a:ext>
            </a:extLst>
          </p:cNvPr>
          <p:cNvSpPr txBox="1"/>
          <p:nvPr/>
        </p:nvSpPr>
        <p:spPr>
          <a:xfrm>
            <a:off x="422714" y="147072"/>
            <a:ext cx="11317002" cy="954107"/>
          </a:xfrm>
          <a:prstGeom prst="rect">
            <a:avLst/>
          </a:prstGeom>
          <a:noFill/>
        </p:spPr>
        <p:txBody>
          <a:bodyPr wrap="square" rtlCol="0">
            <a:spAutoFit/>
          </a:bodyPr>
          <a:lstStyle/>
          <a:p>
            <a:pPr algn="ctr"/>
            <a:r>
              <a:rPr kumimoji="0" lang="en-US" sz="2800" b="1" i="0" u="none" strike="noStrike" kern="1200" cap="none" spc="0" normalizeH="0" baseline="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noProof="0" dirty="0" err="1" smtClean="0">
                <a:ln>
                  <a:noFill/>
                </a:ln>
                <a:solidFill>
                  <a:srgbClr val="84C6D0">
                    <a:lumMod val="50000"/>
                  </a:srgbClr>
                </a:solidFill>
                <a:effectLst/>
                <a:uLnTx/>
                <a:uFillTx/>
                <a:latin typeface="Cambria" panose="02040503050406030204" pitchFamily="18" charset="0"/>
                <a:ea typeface="Cambria" panose="02040503050406030204" pitchFamily="18" charset="0"/>
              </a:rPr>
              <a:t>tập</a:t>
            </a:r>
            <a:r>
              <a:rPr kumimoji="0" lang="en-US" sz="2800" b="1" i="0" u="none" strike="noStrike" kern="1200" cap="none" spc="0" normalizeH="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2</a:t>
            </a:r>
            <a:r>
              <a:rPr kumimoji="0" lang="en-US" sz="2800" b="1" i="0" u="none" strike="noStrike" kern="1200" cap="none" spc="0" normalizeH="0" baseline="0" noProof="0" dirty="0" smtClean="0">
                <a:ln>
                  <a:noFill/>
                </a:ln>
                <a:solidFill>
                  <a:srgbClr val="84C6D0">
                    <a:lumMod val="50000"/>
                  </a:srgbClr>
                </a:solidFill>
                <a:effectLst/>
                <a:uLnTx/>
                <a:uFillTx/>
                <a:latin typeface="Cambria" panose="02040503050406030204" pitchFamily="18" charset="0"/>
                <a:ea typeface="Cambria" panose="02040503050406030204" pitchFamily="18" charset="0"/>
              </a:rPr>
              <a:t>: </a:t>
            </a:r>
            <a:r>
              <a:rPr lang="nl-NL" sz="2800" b="1" dirty="0" smtClean="0">
                <a:latin typeface="Cambria" panose="02040503050406030204" pitchFamily="18" charset="0"/>
                <a:ea typeface="Cambria" panose="02040503050406030204" pitchFamily="18" charset="0"/>
              </a:rPr>
              <a:t>Em đồng tình hay không đồng tình với cách xử lí nào dưới đây? Vì sao?</a:t>
            </a:r>
            <a:endParaRPr lang="en-US" sz="2800" dirty="0">
              <a:latin typeface="Cambria" panose="02040503050406030204" pitchFamily="18" charset="0"/>
              <a:ea typeface="Cambria" panose="02040503050406030204" pitchFamily="18" charset="0"/>
            </a:endParaRPr>
          </a:p>
        </p:txBody>
      </p:sp>
      <p:sp>
        <p:nvSpPr>
          <p:cNvPr id="4" name="Oval 3"/>
          <p:cNvSpPr/>
          <p:nvPr/>
        </p:nvSpPr>
        <p:spPr>
          <a:xfrm>
            <a:off x="492266" y="1302505"/>
            <a:ext cx="3953132" cy="195609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989" h="1717963">
                <a:moveTo>
                  <a:pt x="4879" y="865909"/>
                </a:moveTo>
                <a:cubicBezTo>
                  <a:pt x="71843" y="579582"/>
                  <a:pt x="972573" y="0"/>
                  <a:pt x="1653570" y="0"/>
                </a:cubicBezTo>
                <a:cubicBezTo>
                  <a:pt x="2334567" y="0"/>
                  <a:pt x="2470989" y="219344"/>
                  <a:pt x="2470989" y="865909"/>
                </a:cubicBezTo>
                <a:cubicBezTo>
                  <a:pt x="2470989" y="1512474"/>
                  <a:pt x="1932786" y="1717963"/>
                  <a:pt x="1251789" y="1717963"/>
                </a:cubicBezTo>
                <a:cubicBezTo>
                  <a:pt x="570792" y="1717963"/>
                  <a:pt x="-62085" y="1152236"/>
                  <a:pt x="4879" y="865909"/>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r>
              <a:rPr lang="en-GB" sz="2800" dirty="0" smtClean="0">
                <a:solidFill>
                  <a:schemeClr val="tx1"/>
                </a:solidFill>
                <a:latin typeface="Cambria" panose="02040503050406030204" pitchFamily="18" charset="0"/>
                <a:ea typeface="Cambria" panose="02040503050406030204" pitchFamily="18" charset="0"/>
              </a:rPr>
              <a:t>1. </a:t>
            </a:r>
            <a:r>
              <a:rPr lang="en-GB" sz="2800" dirty="0" err="1" smtClean="0">
                <a:solidFill>
                  <a:schemeClr val="tx1"/>
                </a:solidFill>
                <a:latin typeface="Cambria" panose="02040503050406030204" pitchFamily="18" charset="0"/>
                <a:ea typeface="Cambria" panose="02040503050406030204" pitchFamily="18" charset="0"/>
              </a:rPr>
              <a:t>Khi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giận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Tùng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thường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im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lặng</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
        <p:nvSpPr>
          <p:cNvPr id="13" name="Oval 12"/>
          <p:cNvSpPr/>
          <p:nvPr/>
        </p:nvSpPr>
        <p:spPr>
          <a:xfrm>
            <a:off x="4511534" y="1274859"/>
            <a:ext cx="4595604" cy="2244808"/>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47" h="1700360">
                <a:moveTo>
                  <a:pt x="437" y="1170709"/>
                </a:moveTo>
                <a:cubicBezTo>
                  <a:pt x="-18036" y="889000"/>
                  <a:pt x="552495" y="0"/>
                  <a:pt x="1233492" y="0"/>
                </a:cubicBezTo>
                <a:cubicBezTo>
                  <a:pt x="1914489" y="0"/>
                  <a:pt x="2466547" y="524144"/>
                  <a:pt x="2466547" y="1170709"/>
                </a:cubicBezTo>
                <a:cubicBezTo>
                  <a:pt x="2466547" y="1817274"/>
                  <a:pt x="2025326" y="1690254"/>
                  <a:pt x="1344329" y="1690254"/>
                </a:cubicBezTo>
                <a:cubicBezTo>
                  <a:pt x="663332" y="1690254"/>
                  <a:pt x="18910" y="1452418"/>
                  <a:pt x="437" y="1170709"/>
                </a:cubicBezTo>
                <a:close/>
              </a:path>
            </a:pathLst>
          </a:cu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792000" rIns="288000" rtlCol="0" anchor="ctr"/>
          <a:lstStyle/>
          <a:p>
            <a:pPr algn="ctr"/>
            <a:r>
              <a:rPr lang="en-GB" sz="2800" dirty="0" smtClean="0">
                <a:solidFill>
                  <a:schemeClr val="tx1"/>
                </a:solidFill>
                <a:latin typeface="Cambria" panose="02040503050406030204" pitchFamily="18" charset="0"/>
                <a:ea typeface="Cambria" panose="02040503050406030204" pitchFamily="18" charset="0"/>
              </a:rPr>
              <a:t>2. </a:t>
            </a:r>
            <a:r>
              <a:rPr lang="en-GB" sz="2800" dirty="0" err="1" smtClean="0">
                <a:solidFill>
                  <a:schemeClr val="tx1"/>
                </a:solidFill>
                <a:latin typeface="Cambria" panose="02040503050406030204" pitchFamily="18" charset="0"/>
                <a:ea typeface="Cambria" panose="02040503050406030204" pitchFamily="18" charset="0"/>
              </a:rPr>
              <a:t>Khi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bị</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hiểu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lầm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Quỳnh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đã</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tìm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cách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giải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thích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cho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hiểu</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6F0CD862-A511-8E92-80C4-7C497518471E}"/>
              </a:ext>
            </a:extLst>
          </p:cNvPr>
          <p:cNvSpPr txBox="1"/>
          <p:nvPr/>
        </p:nvSpPr>
        <p:spPr>
          <a:xfrm>
            <a:off x="8884697" y="1680904"/>
            <a:ext cx="3621936" cy="1569660"/>
          </a:xfrm>
          <a:prstGeom prst="rect">
            <a:avLst/>
          </a:prstGeom>
          <a:noFill/>
        </p:spPr>
        <p:txBody>
          <a:bodyPr wrap="square" rtlCol="0">
            <a:spAutoFit/>
          </a:bodyPr>
          <a:lstStyle/>
          <a:p>
            <a:pPr lvl="0" algn="ctr"/>
            <a:r>
              <a:rPr lang="nl-NL" sz="4800" b="1" noProof="0" dirty="0" smtClean="0">
                <a:solidFill>
                  <a:srgbClr val="C00000"/>
                </a:solidFill>
                <a:latin typeface="#9Slide07 Cadena" panose="02000503000000020004" pitchFamily="2" charset="77"/>
                <a:ea typeface="Cambria" panose="02040503050406030204" pitchFamily="18" charset="0"/>
                <a:cs typeface="Calibri" panose="020F0502020204030204" pitchFamily="34" charset="0"/>
              </a:rPr>
              <a:t>Làm việc nhóm đôi</a:t>
            </a:r>
            <a:endParaRPr kumimoji="0" lang="vi-VN" sz="8800" b="1" i="0" u="none" strike="noStrike" kern="1200" cap="none" spc="0" normalizeH="0" baseline="0" noProof="0" dirty="0">
              <a:ln>
                <a:noFill/>
              </a:ln>
              <a:solidFill>
                <a:srgbClr val="C00000"/>
              </a:solidFill>
              <a:effectLst/>
              <a:uLnTx/>
              <a:uFillTx/>
              <a:latin typeface="#9Slide07 Cadena" panose="02000503000000020004" pitchFamily="2" charset="77"/>
              <a:ea typeface="Cambria" panose="02040503050406030204" pitchFamily="18" charset="0"/>
              <a:cs typeface="Calibri" panose="020F0502020204030204" pitchFamily="34" charset="0"/>
            </a:endParaRPr>
          </a:p>
        </p:txBody>
      </p:sp>
      <p:sp>
        <p:nvSpPr>
          <p:cNvPr id="17" name="Oval 3"/>
          <p:cNvSpPr/>
          <p:nvPr/>
        </p:nvSpPr>
        <p:spPr>
          <a:xfrm>
            <a:off x="120334" y="3633757"/>
            <a:ext cx="4238782" cy="2582284"/>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7 w 2466117"/>
              <a:gd name="connsiteY0" fmla="*/ 1170709 h 2022763"/>
              <a:gd name="connsiteX1" fmla="*/ 1233062 w 2466117"/>
              <a:gd name="connsiteY1" fmla="*/ 0 h 2022763"/>
              <a:gd name="connsiteX2" fmla="*/ 2466117 w 2466117"/>
              <a:gd name="connsiteY2" fmla="*/ 1170709 h 2022763"/>
              <a:gd name="connsiteX3" fmla="*/ 1246917 w 2466117"/>
              <a:gd name="connsiteY3" fmla="*/ 2022763 h 2022763"/>
              <a:gd name="connsiteX4" fmla="*/ 7 w 2466117"/>
              <a:gd name="connsiteY4" fmla="*/ 1170709 h 2022763"/>
              <a:gd name="connsiteX0" fmla="*/ 4879 w 2470989"/>
              <a:gd name="connsiteY0" fmla="*/ 865909 h 1717963"/>
              <a:gd name="connsiteX1" fmla="*/ 1653570 w 2470989"/>
              <a:gd name="connsiteY1" fmla="*/ 0 h 1717963"/>
              <a:gd name="connsiteX2" fmla="*/ 2470989 w 2470989"/>
              <a:gd name="connsiteY2" fmla="*/ 865909 h 1717963"/>
              <a:gd name="connsiteX3" fmla="*/ 1251789 w 2470989"/>
              <a:gd name="connsiteY3" fmla="*/ 1717963 h 1717963"/>
              <a:gd name="connsiteX4" fmla="*/ 4879 w 2470989"/>
              <a:gd name="connsiteY4" fmla="*/ 865909 h 1717963"/>
              <a:gd name="connsiteX0" fmla="*/ 10528 w 2476638"/>
              <a:gd name="connsiteY0" fmla="*/ 1023706 h 1875760"/>
              <a:gd name="connsiteX1" fmla="*/ 712838 w 2476638"/>
              <a:gd name="connsiteY1" fmla="*/ 80483 h 1875760"/>
              <a:gd name="connsiteX2" fmla="*/ 1659219 w 2476638"/>
              <a:gd name="connsiteY2" fmla="*/ 157797 h 1875760"/>
              <a:gd name="connsiteX3" fmla="*/ 2476638 w 2476638"/>
              <a:gd name="connsiteY3" fmla="*/ 1023706 h 1875760"/>
              <a:gd name="connsiteX4" fmla="*/ 1257438 w 2476638"/>
              <a:gd name="connsiteY4" fmla="*/ 1875760 h 1875760"/>
              <a:gd name="connsiteX5" fmla="*/ 10528 w 2476638"/>
              <a:gd name="connsiteY5" fmla="*/ 1023706 h 187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638" h="1875760">
                <a:moveTo>
                  <a:pt x="10528" y="1023706"/>
                </a:moveTo>
                <a:cubicBezTo>
                  <a:pt x="-80239" y="724493"/>
                  <a:pt x="438056" y="224801"/>
                  <a:pt x="712838" y="80483"/>
                </a:cubicBezTo>
                <a:cubicBezTo>
                  <a:pt x="987620" y="-63835"/>
                  <a:pt x="1365252" y="593"/>
                  <a:pt x="1659219" y="157797"/>
                </a:cubicBezTo>
                <a:cubicBezTo>
                  <a:pt x="1953186" y="315001"/>
                  <a:pt x="2476638" y="377141"/>
                  <a:pt x="2476638" y="1023706"/>
                </a:cubicBezTo>
                <a:cubicBezTo>
                  <a:pt x="2476638" y="1670271"/>
                  <a:pt x="1938435" y="1875760"/>
                  <a:pt x="1257438" y="1875760"/>
                </a:cubicBezTo>
                <a:cubicBezTo>
                  <a:pt x="576441" y="1875760"/>
                  <a:pt x="101295" y="1322919"/>
                  <a:pt x="10528" y="1023706"/>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32000" rIns="396000" rtlCol="0" anchor="ctr"/>
          <a:lstStyle/>
          <a:p>
            <a:pPr algn="ctr"/>
            <a:r>
              <a:rPr lang="en-GB" sz="2800" dirty="0" smtClean="0">
                <a:solidFill>
                  <a:schemeClr val="tx1"/>
                </a:solidFill>
                <a:latin typeface="Cambria" panose="02040503050406030204" pitchFamily="18" charset="0"/>
                <a:ea typeface="Cambria" panose="02040503050406030204" pitchFamily="18" charset="0"/>
              </a:rPr>
              <a:t>3. </a:t>
            </a:r>
            <a:r>
              <a:rPr lang="en-GB" sz="2800" dirty="0" err="1" smtClean="0">
                <a:solidFill>
                  <a:schemeClr val="tx1"/>
                </a:solidFill>
                <a:latin typeface="Cambria" panose="02040503050406030204" pitchFamily="18" charset="0"/>
                <a:ea typeface="Cambria" panose="02040503050406030204" pitchFamily="18" charset="0"/>
              </a:rPr>
              <a:t>Khi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trang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luận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với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Tuấn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thường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nói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rất</a:t>
            </a:r>
            <a:r>
              <a:rPr lang="en-GB" sz="2800" dirty="0" smtClean="0">
                <a:solidFill>
                  <a:schemeClr val="tx1"/>
                </a:solidFill>
                <a:latin typeface="Cambria" panose="02040503050406030204" pitchFamily="18" charset="0"/>
                <a:ea typeface="Cambria" panose="02040503050406030204" pitchFamily="18" charset="0"/>
              </a:rPr>
              <a:t> to </a:t>
            </a:r>
            <a:r>
              <a:rPr lang="en-GB" sz="2800" dirty="0" err="1" smtClean="0">
                <a:solidFill>
                  <a:schemeClr val="tx1"/>
                </a:solidFill>
                <a:latin typeface="Cambria" panose="02040503050406030204" pitchFamily="18" charset="0"/>
                <a:ea typeface="Cambria" panose="02040503050406030204" pitchFamily="18" charset="0"/>
              </a:rPr>
              <a:t>và</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bảo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vệ</a:t>
            </a:r>
            <a:r>
              <a:rPr lang="en-GB" sz="2800" dirty="0" smtClean="0">
                <a:solidFill>
                  <a:schemeClr val="tx1"/>
                </a:solidFill>
                <a:latin typeface="Cambria" panose="02040503050406030204" pitchFamily="18" charset="0"/>
                <a:ea typeface="Cambria" panose="02040503050406030204" pitchFamily="18" charset="0"/>
              </a:rPr>
              <a:t> ý </a:t>
            </a:r>
            <a:r>
              <a:rPr lang="en-GB" sz="2800" dirty="0" err="1" smtClean="0">
                <a:solidFill>
                  <a:schemeClr val="tx1"/>
                </a:solidFill>
                <a:latin typeface="Cambria" panose="02040503050406030204" pitchFamily="18" charset="0"/>
                <a:ea typeface="Cambria" panose="02040503050406030204" pitchFamily="18" charset="0"/>
              </a:rPr>
              <a:t>kiến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của</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mình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đến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cùng</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
        <p:nvSpPr>
          <p:cNvPr id="18" name="Oval 12"/>
          <p:cNvSpPr/>
          <p:nvPr/>
        </p:nvSpPr>
        <p:spPr>
          <a:xfrm>
            <a:off x="4511534" y="4012099"/>
            <a:ext cx="3247728" cy="218790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2800" dirty="0" smtClean="0">
                <a:solidFill>
                  <a:schemeClr val="tx1"/>
                </a:solidFill>
                <a:latin typeface="Cambria" panose="02040503050406030204" pitchFamily="18" charset="0"/>
                <a:ea typeface="Cambria" panose="02040503050406030204" pitchFamily="18" charset="0"/>
              </a:rPr>
              <a:t>4. </a:t>
            </a:r>
            <a:r>
              <a:rPr lang="en-GB" sz="2800" dirty="0" err="1" smtClean="0">
                <a:solidFill>
                  <a:schemeClr val="tx1"/>
                </a:solidFill>
                <a:latin typeface="Cambria" panose="02040503050406030204" pitchFamily="18" charset="0"/>
                <a:ea typeface="Cambria" panose="02040503050406030204" pitchFamily="18" charset="0"/>
              </a:rPr>
              <a:t>Nếu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bị</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nói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xấu</a:t>
            </a:r>
            <a:r>
              <a:rPr lang="en-GB" sz="2800" dirty="0" smtClean="0">
                <a:solidFill>
                  <a:schemeClr val="tx1"/>
                </a:solidFill>
                <a:latin typeface="Cambria" panose="02040503050406030204" pitchFamily="18" charset="0"/>
                <a:ea typeface="Cambria" panose="02040503050406030204" pitchFamily="18" charset="0"/>
              </a:rPr>
              <a:t>, Chi </a:t>
            </a:r>
            <a:r>
              <a:rPr lang="en-GB" sz="2800" dirty="0" err="1" smtClean="0">
                <a:solidFill>
                  <a:schemeClr val="tx1"/>
                </a:solidFill>
                <a:latin typeface="Cambria" panose="02040503050406030204" pitchFamily="18" charset="0"/>
                <a:ea typeface="Cambria" panose="02040503050406030204" pitchFamily="18" charset="0"/>
              </a:rPr>
              <a:t>sẽ</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tìm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cách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nói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xấu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đó</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
        <p:nvSpPr>
          <p:cNvPr id="19" name="Oval 12"/>
          <p:cNvSpPr/>
          <p:nvPr/>
        </p:nvSpPr>
        <p:spPr>
          <a:xfrm>
            <a:off x="8032014" y="3581314"/>
            <a:ext cx="3931940" cy="3049470"/>
          </a:xfrm>
          <a:custGeom>
            <a:avLst/>
            <a:gdLst>
              <a:gd name="connsiteX0" fmla="*/ 0 w 2466109"/>
              <a:gd name="connsiteY0" fmla="*/ 1170709 h 2341418"/>
              <a:gd name="connsiteX1" fmla="*/ 1233055 w 2466109"/>
              <a:gd name="connsiteY1" fmla="*/ 0 h 2341418"/>
              <a:gd name="connsiteX2" fmla="*/ 2466110 w 2466109"/>
              <a:gd name="connsiteY2" fmla="*/ 1170709 h 2341418"/>
              <a:gd name="connsiteX3" fmla="*/ 1233055 w 2466109"/>
              <a:gd name="connsiteY3" fmla="*/ 2341418 h 2341418"/>
              <a:gd name="connsiteX4" fmla="*/ 0 w 2466109"/>
              <a:gd name="connsiteY4" fmla="*/ 1170709 h 2341418"/>
              <a:gd name="connsiteX0" fmla="*/ 954 w 2467064"/>
              <a:gd name="connsiteY0" fmla="*/ 1170709 h 1537890"/>
              <a:gd name="connsiteX1" fmla="*/ 1234009 w 2467064"/>
              <a:gd name="connsiteY1" fmla="*/ 0 h 1537890"/>
              <a:gd name="connsiteX2" fmla="*/ 2467064 w 2467064"/>
              <a:gd name="connsiteY2" fmla="*/ 1170709 h 1537890"/>
              <a:gd name="connsiteX3" fmla="*/ 1400264 w 2467064"/>
              <a:gd name="connsiteY3" fmla="*/ 1413163 h 1537890"/>
              <a:gd name="connsiteX4" fmla="*/ 954 w 2467064"/>
              <a:gd name="connsiteY4" fmla="*/ 1170709 h 1537890"/>
              <a:gd name="connsiteX0" fmla="*/ 437 w 2466547"/>
              <a:gd name="connsiteY0" fmla="*/ 1170709 h 1700360"/>
              <a:gd name="connsiteX1" fmla="*/ 1233492 w 2466547"/>
              <a:gd name="connsiteY1" fmla="*/ 0 h 1700360"/>
              <a:gd name="connsiteX2" fmla="*/ 2466547 w 2466547"/>
              <a:gd name="connsiteY2" fmla="*/ 1170709 h 1700360"/>
              <a:gd name="connsiteX3" fmla="*/ 1344329 w 2466547"/>
              <a:gd name="connsiteY3" fmla="*/ 1690254 h 1700360"/>
              <a:gd name="connsiteX4" fmla="*/ 437 w 2466547"/>
              <a:gd name="connsiteY4" fmla="*/ 1170709 h 1700360"/>
              <a:gd name="connsiteX0" fmla="*/ 50856 w 2516966"/>
              <a:gd name="connsiteY0" fmla="*/ 1254793 h 1784444"/>
              <a:gd name="connsiteX1" fmla="*/ 378163 w 2516966"/>
              <a:gd name="connsiteY1" fmla="*/ 222206 h 1784444"/>
              <a:gd name="connsiteX2" fmla="*/ 1283911 w 2516966"/>
              <a:gd name="connsiteY2" fmla="*/ 84084 h 1784444"/>
              <a:gd name="connsiteX3" fmla="*/ 2516966 w 2516966"/>
              <a:gd name="connsiteY3" fmla="*/ 1254793 h 1784444"/>
              <a:gd name="connsiteX4" fmla="*/ 1394748 w 2516966"/>
              <a:gd name="connsiteY4" fmla="*/ 1774338 h 1784444"/>
              <a:gd name="connsiteX5" fmla="*/ 50856 w 2516966"/>
              <a:gd name="connsiteY5" fmla="*/ 1254793 h 1784444"/>
              <a:gd name="connsiteX0" fmla="*/ 50856 w 2527898"/>
              <a:gd name="connsiteY0" fmla="*/ 1235022 h 1754567"/>
              <a:gd name="connsiteX1" fmla="*/ 378163 w 2527898"/>
              <a:gd name="connsiteY1" fmla="*/ 202435 h 1754567"/>
              <a:gd name="connsiteX2" fmla="*/ 1283911 w 2527898"/>
              <a:gd name="connsiteY2" fmla="*/ 64313 h 1754567"/>
              <a:gd name="connsiteX3" fmla="*/ 2029328 w 2527898"/>
              <a:gd name="connsiteY3" fmla="*/ 102544 h 1754567"/>
              <a:gd name="connsiteX4" fmla="*/ 2516966 w 2527898"/>
              <a:gd name="connsiteY4" fmla="*/ 1235022 h 1754567"/>
              <a:gd name="connsiteX5" fmla="*/ 1394748 w 2527898"/>
              <a:gd name="connsiteY5" fmla="*/ 1754567 h 1754567"/>
              <a:gd name="connsiteX6" fmla="*/ 50856 w 2527898"/>
              <a:gd name="connsiteY6" fmla="*/ 1235022 h 1754567"/>
              <a:gd name="connsiteX0" fmla="*/ 4518 w 2481560"/>
              <a:gd name="connsiteY0" fmla="*/ 1235022 h 1840391"/>
              <a:gd name="connsiteX1" fmla="*/ 331825 w 2481560"/>
              <a:gd name="connsiteY1" fmla="*/ 202435 h 1840391"/>
              <a:gd name="connsiteX2" fmla="*/ 1237573 w 2481560"/>
              <a:gd name="connsiteY2" fmla="*/ 64313 h 1840391"/>
              <a:gd name="connsiteX3" fmla="*/ 1982990 w 2481560"/>
              <a:gd name="connsiteY3" fmla="*/ 102544 h 1840391"/>
              <a:gd name="connsiteX4" fmla="*/ 2470628 w 2481560"/>
              <a:gd name="connsiteY4" fmla="*/ 1235022 h 1840391"/>
              <a:gd name="connsiteX5" fmla="*/ 1348410 w 2481560"/>
              <a:gd name="connsiteY5" fmla="*/ 1754567 h 1840391"/>
              <a:gd name="connsiteX6" fmla="*/ 531703 w 2481560"/>
              <a:gd name="connsiteY6" fmla="*/ 1788200 h 1840391"/>
              <a:gd name="connsiteX7" fmla="*/ 4518 w 2481560"/>
              <a:gd name="connsiteY7" fmla="*/ 1235022 h 1840391"/>
              <a:gd name="connsiteX0" fmla="*/ 4518 w 2470649"/>
              <a:gd name="connsiteY0" fmla="*/ 1235022 h 1852328"/>
              <a:gd name="connsiteX1" fmla="*/ 331825 w 2470649"/>
              <a:gd name="connsiteY1" fmla="*/ 202435 h 1852328"/>
              <a:gd name="connsiteX2" fmla="*/ 1237573 w 2470649"/>
              <a:gd name="connsiteY2" fmla="*/ 64313 h 1852328"/>
              <a:gd name="connsiteX3" fmla="*/ 1982990 w 2470649"/>
              <a:gd name="connsiteY3" fmla="*/ 102544 h 1852328"/>
              <a:gd name="connsiteX4" fmla="*/ 2470628 w 2470649"/>
              <a:gd name="connsiteY4" fmla="*/ 1235022 h 1852328"/>
              <a:gd name="connsiteX5" fmla="*/ 2113345 w 2470649"/>
              <a:gd name="connsiteY5" fmla="*/ 1825659 h 1852328"/>
              <a:gd name="connsiteX6" fmla="*/ 1348410 w 2470649"/>
              <a:gd name="connsiteY6" fmla="*/ 1754567 h 1852328"/>
              <a:gd name="connsiteX7" fmla="*/ 531703 w 2470649"/>
              <a:gd name="connsiteY7" fmla="*/ 1788200 h 1852328"/>
              <a:gd name="connsiteX8" fmla="*/ 4518 w 2470649"/>
              <a:gd name="connsiteY8" fmla="*/ 1235022 h 185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649" h="1852328">
                <a:moveTo>
                  <a:pt x="4518" y="1235022"/>
                </a:moveTo>
                <a:cubicBezTo>
                  <a:pt x="-28795" y="970728"/>
                  <a:pt x="126316" y="397553"/>
                  <a:pt x="331825" y="202435"/>
                </a:cubicBezTo>
                <a:cubicBezTo>
                  <a:pt x="537334" y="7317"/>
                  <a:pt x="962379" y="80961"/>
                  <a:pt x="1237573" y="64313"/>
                </a:cubicBezTo>
                <a:cubicBezTo>
                  <a:pt x="1512767" y="47665"/>
                  <a:pt x="1777481" y="-92574"/>
                  <a:pt x="1982990" y="102544"/>
                </a:cubicBezTo>
                <a:cubicBezTo>
                  <a:pt x="2188499" y="297662"/>
                  <a:pt x="2473525" y="993620"/>
                  <a:pt x="2470628" y="1235022"/>
                </a:cubicBezTo>
                <a:cubicBezTo>
                  <a:pt x="2467731" y="1476424"/>
                  <a:pt x="2300381" y="1739068"/>
                  <a:pt x="2113345" y="1825659"/>
                </a:cubicBezTo>
                <a:cubicBezTo>
                  <a:pt x="1926309" y="1912250"/>
                  <a:pt x="1612017" y="1760810"/>
                  <a:pt x="1348410" y="1754567"/>
                </a:cubicBezTo>
                <a:cubicBezTo>
                  <a:pt x="1084803" y="1748324"/>
                  <a:pt x="755685" y="1874791"/>
                  <a:pt x="531703" y="1788200"/>
                </a:cubicBezTo>
                <a:cubicBezTo>
                  <a:pt x="307721" y="1701609"/>
                  <a:pt x="37831" y="1499316"/>
                  <a:pt x="4518" y="1235022"/>
                </a:cubicBezTo>
                <a:close/>
              </a:path>
            </a:pathLst>
          </a:cu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lIns="144000" rIns="288000" rtlCol="0" anchor="ctr"/>
          <a:lstStyle/>
          <a:p>
            <a:pPr algn="ctr"/>
            <a:r>
              <a:rPr lang="en-GB" sz="2800" dirty="0" smtClean="0">
                <a:solidFill>
                  <a:schemeClr val="tx1"/>
                </a:solidFill>
                <a:latin typeface="Cambria" panose="02040503050406030204" pitchFamily="18" charset="0"/>
                <a:ea typeface="Cambria" panose="02040503050406030204" pitchFamily="18" charset="0"/>
              </a:rPr>
              <a:t>5. </a:t>
            </a:r>
            <a:r>
              <a:rPr lang="en-GB" sz="2800" dirty="0" err="1" smtClean="0">
                <a:solidFill>
                  <a:schemeClr val="tx1"/>
                </a:solidFill>
                <a:latin typeface="Cambria" panose="02040503050406030204" pitchFamily="18" charset="0"/>
                <a:ea typeface="Cambria" panose="02040503050406030204" pitchFamily="18" charset="0"/>
              </a:rPr>
              <a:t>Khi</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thân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giận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Thế</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không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làm</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lành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vì</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cho</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rằng</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mình</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còn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nhiều</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bạn</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khác</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để</a:t>
            </a:r>
            <a:r>
              <a:rPr lang="en-GB" sz="2800" dirty="0" smtClean="0">
                <a:solidFill>
                  <a:schemeClr val="tx1"/>
                </a:solidFill>
                <a:latin typeface="Cambria" panose="02040503050406030204" pitchFamily="18" charset="0"/>
                <a:ea typeface="Cambria" panose="02040503050406030204" pitchFamily="18" charset="0"/>
              </a:rPr>
              <a:t> </a:t>
            </a:r>
            <a:r>
              <a:rPr lang="en-GB" sz="2800" dirty="0" err="1" smtClean="0">
                <a:solidFill>
                  <a:schemeClr val="tx1"/>
                </a:solidFill>
                <a:latin typeface="Cambria" panose="02040503050406030204" pitchFamily="18" charset="0"/>
                <a:ea typeface="Cambria" panose="02040503050406030204" pitchFamily="18" charset="0"/>
              </a:rPr>
              <a:t>chơi</a:t>
            </a:r>
            <a:r>
              <a:rPr lang="en-GB" sz="2800" dirty="0" smtClean="0">
                <a:solidFill>
                  <a:schemeClr val="tx1"/>
                </a:solidFill>
                <a:latin typeface="Cambria" panose="02040503050406030204" pitchFamily="18" charset="0"/>
                <a:ea typeface="Cambria" panose="02040503050406030204" pitchFamily="18" charset="0"/>
              </a:rPr>
              <a:t>.</a:t>
            </a:r>
            <a:endParaRPr lang="en-GB"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918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4" grpId="0" animBg="1"/>
      <p:bldP spid="13" grpId="0" animBg="1"/>
      <p:bldP spid="16" grpId="0"/>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647</Words>
  <Application>Microsoft Office PowerPoint</Application>
  <PresentationFormat>Widescreen</PresentationFormat>
  <Paragraphs>58</Paragraphs>
  <Slides>27</Slides>
  <Notes>1</Notes>
  <HiddenSlides>0</HiddenSlides>
  <MMClips>1</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27</vt:i4>
      </vt:variant>
    </vt:vector>
  </HeadingPairs>
  <TitlesOfParts>
    <vt:vector size="52" baseType="lpstr">
      <vt:lpstr>#9Slide05 Lobster</vt:lpstr>
      <vt:lpstr>等线</vt:lpstr>
      <vt:lpstr>字魂105号-简雅黑</vt:lpstr>
      <vt:lpstr>字魂59号-创粗黑</vt:lpstr>
      <vt:lpstr>思源黑体 CN Bold</vt:lpstr>
      <vt:lpstr>汉仪中简黑简</vt:lpstr>
      <vt:lpstr>#9Slide05 Bodega Script</vt:lpstr>
      <vt:lpstr>#9Slide05 FS Blonde Script</vt:lpstr>
      <vt:lpstr>#9Slide06 SVNBlow Brush</vt:lpstr>
      <vt:lpstr>#9Slide07 Cadena</vt:lpstr>
      <vt:lpstr>#9Slide07 HoneyCream</vt:lpstr>
      <vt:lpstr>#9Slide07 IcielBC Cubano Normal</vt:lpstr>
      <vt:lpstr>#9Slide07 IcielPony</vt:lpstr>
      <vt:lpstr>Arial</vt:lpstr>
      <vt:lpstr>Calibri</vt:lpstr>
      <vt:lpstr>Calibri Light</vt:lpstr>
      <vt:lpstr>Cambria</vt:lpstr>
      <vt:lpstr>SVN-Dancing Script</vt:lpstr>
      <vt:lpstr>SVN-Newton</vt:lpstr>
      <vt:lpstr>SVN-Poky's</vt:lpstr>
      <vt:lpstr>Times New Roman</vt:lpstr>
      <vt:lpstr>UTM Avo</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26</cp:revision>
  <dcterms:created xsi:type="dcterms:W3CDTF">2023-03-19T12:41:19Z</dcterms:created>
  <dcterms:modified xsi:type="dcterms:W3CDTF">2023-04-03T04:00:18Z</dcterms:modified>
</cp:coreProperties>
</file>