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007577238" r:id="rId2"/>
    <p:sldId id="2007577213" r:id="rId3"/>
    <p:sldId id="2007577215" r:id="rId4"/>
    <p:sldId id="2007577217" r:id="rId5"/>
    <p:sldId id="2007577229" r:id="rId6"/>
    <p:sldId id="2007577225" r:id="rId7"/>
    <p:sldId id="2007577230" r:id="rId8"/>
    <p:sldId id="2007577218" r:id="rId9"/>
    <p:sldId id="2007577231" r:id="rId10"/>
    <p:sldId id="2007577232" r:id="rId11"/>
    <p:sldId id="747" r:id="rId12"/>
    <p:sldId id="2007577233" r:id="rId13"/>
    <p:sldId id="2007577234" r:id="rId14"/>
    <p:sldId id="2007577235" r:id="rId15"/>
    <p:sldId id="2007577237" r:id="rId16"/>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24" d="100"/>
          <a:sy n="24" d="100"/>
        </p:scale>
        <p:origin x="2472" y="13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DE4C1-F751-4226-A10C-5AFE80C79022}" type="datetimeFigureOut">
              <a:rPr lang="zh-CN" altLang="en-US" smtClean="0"/>
              <a:t>2023/3/31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06C37-34C9-4036-8DD3-49223F6A20CD}" type="slidenum">
              <a:rPr lang="zh-CN" altLang="en-US" smtClean="0"/>
              <a:t>‹#›</a:t>
            </a:fld>
            <a:endParaRPr lang="zh-CN" altLang="en-US"/>
          </a:p>
        </p:txBody>
      </p:sp>
    </p:spTree>
    <p:extLst>
      <p:ext uri="{BB962C8B-B14F-4D97-AF65-F5344CB8AC3E}">
        <p14:creationId xmlns:p14="http://schemas.microsoft.com/office/powerpoint/2010/main" val="3664285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2</a:t>
            </a:fld>
            <a:endParaRPr lang="zh-CN" altLang="en-US"/>
          </a:p>
        </p:txBody>
      </p:sp>
    </p:spTree>
    <p:extLst>
      <p:ext uri="{BB962C8B-B14F-4D97-AF65-F5344CB8AC3E}">
        <p14:creationId xmlns:p14="http://schemas.microsoft.com/office/powerpoint/2010/main" val="1502085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B816B-E79C-456D-86C0-0A5913EB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732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B816B-E79C-456D-86C0-0A5913EB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434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13</a:t>
            </a:fld>
            <a:endParaRPr lang="zh-CN" altLang="en-US"/>
          </a:p>
        </p:txBody>
      </p:sp>
    </p:spTree>
    <p:extLst>
      <p:ext uri="{BB962C8B-B14F-4D97-AF65-F5344CB8AC3E}">
        <p14:creationId xmlns:p14="http://schemas.microsoft.com/office/powerpoint/2010/main" val="1111865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14</a:t>
            </a:fld>
            <a:endParaRPr lang="zh-CN" altLang="en-US"/>
          </a:p>
        </p:txBody>
      </p:sp>
    </p:spTree>
    <p:extLst>
      <p:ext uri="{BB962C8B-B14F-4D97-AF65-F5344CB8AC3E}">
        <p14:creationId xmlns:p14="http://schemas.microsoft.com/office/powerpoint/2010/main" val="59894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3</a:t>
            </a:fld>
            <a:endParaRPr lang="zh-CN" altLang="en-US"/>
          </a:p>
        </p:txBody>
      </p:sp>
    </p:spTree>
    <p:extLst>
      <p:ext uri="{BB962C8B-B14F-4D97-AF65-F5344CB8AC3E}">
        <p14:creationId xmlns:p14="http://schemas.microsoft.com/office/powerpoint/2010/main" val="324802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4</a:t>
            </a:fld>
            <a:endParaRPr lang="zh-CN" altLang="en-US"/>
          </a:p>
        </p:txBody>
      </p:sp>
    </p:spTree>
    <p:extLst>
      <p:ext uri="{BB962C8B-B14F-4D97-AF65-F5344CB8AC3E}">
        <p14:creationId xmlns:p14="http://schemas.microsoft.com/office/powerpoint/2010/main" val="237815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5</a:t>
            </a:fld>
            <a:endParaRPr lang="zh-CN" altLang="en-US"/>
          </a:p>
        </p:txBody>
      </p:sp>
    </p:spTree>
    <p:extLst>
      <p:ext uri="{BB962C8B-B14F-4D97-AF65-F5344CB8AC3E}">
        <p14:creationId xmlns:p14="http://schemas.microsoft.com/office/powerpoint/2010/main" val="3531127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6</a:t>
            </a:fld>
            <a:endParaRPr lang="zh-CN" altLang="en-US"/>
          </a:p>
        </p:txBody>
      </p:sp>
    </p:spTree>
    <p:extLst>
      <p:ext uri="{BB962C8B-B14F-4D97-AF65-F5344CB8AC3E}">
        <p14:creationId xmlns:p14="http://schemas.microsoft.com/office/powerpoint/2010/main" val="356231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GV </a:t>
            </a:r>
            <a:r>
              <a:rPr lang="en-US" altLang="zh-CN" baseline="0" dirty="0" err="1" smtClean="0"/>
              <a:t>chuẩn</a:t>
            </a:r>
            <a:r>
              <a:rPr lang="en-US" altLang="zh-CN" baseline="0" dirty="0" smtClean="0"/>
              <a:t> </a:t>
            </a:r>
            <a:r>
              <a:rPr lang="en-US" altLang="zh-CN" baseline="0" dirty="0" err="1" smtClean="0"/>
              <a:t>bị</a:t>
            </a:r>
            <a:r>
              <a:rPr lang="en-US" altLang="zh-CN" baseline="0" dirty="0" smtClean="0"/>
              <a:t> </a:t>
            </a:r>
            <a:r>
              <a:rPr lang="en-US" altLang="zh-CN" baseline="0" dirty="0" err="1" smtClean="0"/>
              <a:t>những</a:t>
            </a:r>
            <a:r>
              <a:rPr lang="en-US" altLang="zh-CN" baseline="0" dirty="0" smtClean="0"/>
              <a:t> </a:t>
            </a:r>
            <a:r>
              <a:rPr lang="en-US" altLang="zh-CN" baseline="0" dirty="0" err="1" smtClean="0"/>
              <a:t>lá</a:t>
            </a:r>
            <a:r>
              <a:rPr lang="en-US" altLang="zh-CN" baseline="0" dirty="0" smtClean="0"/>
              <a:t> </a:t>
            </a:r>
            <a:r>
              <a:rPr lang="en-US" altLang="zh-CN" baseline="0" dirty="0" err="1" smtClean="0"/>
              <a:t>thăm</a:t>
            </a:r>
            <a:r>
              <a:rPr lang="en-US" altLang="zh-CN" baseline="0" dirty="0" smtClean="0"/>
              <a:t> </a:t>
            </a:r>
            <a:r>
              <a:rPr lang="en-US" altLang="zh-CN" baseline="0" dirty="0" err="1" smtClean="0"/>
              <a:t>có</a:t>
            </a:r>
            <a:r>
              <a:rPr lang="en-US" altLang="zh-CN" baseline="0" dirty="0" smtClean="0"/>
              <a:t> </a:t>
            </a:r>
            <a:r>
              <a:rPr lang="en-US" altLang="zh-CN" baseline="0" dirty="0" err="1" smtClean="0"/>
              <a:t>chứa</a:t>
            </a:r>
            <a:r>
              <a:rPr lang="en-US" altLang="zh-CN" baseline="0" dirty="0" smtClean="0"/>
              <a:t> </a:t>
            </a:r>
            <a:r>
              <a:rPr lang="en-US" altLang="zh-CN" baseline="0" dirty="0" err="1" smtClean="0"/>
              <a:t>sẵn</a:t>
            </a:r>
            <a:r>
              <a:rPr lang="en-US" altLang="zh-CN" baseline="0" dirty="0" smtClean="0"/>
              <a:t> </a:t>
            </a:r>
            <a:r>
              <a:rPr lang="en-US" altLang="zh-CN" baseline="0" dirty="0" err="1" smtClean="0"/>
              <a:t>hành</a:t>
            </a:r>
            <a:r>
              <a:rPr lang="en-US" altLang="zh-CN" baseline="0" dirty="0" smtClean="0"/>
              <a:t> vi </a:t>
            </a:r>
            <a:r>
              <a:rPr lang="en-US" altLang="zh-CN" baseline="0" dirty="0" err="1" smtClean="0"/>
              <a:t>và</a:t>
            </a:r>
            <a:r>
              <a:rPr lang="en-US" altLang="zh-CN" baseline="0" dirty="0" smtClean="0"/>
              <a:t> </a:t>
            </a:r>
            <a:r>
              <a:rPr lang="en-US" altLang="zh-CN" baseline="0" dirty="0" err="1" smtClean="0"/>
              <a:t>yêu</a:t>
            </a:r>
            <a:r>
              <a:rPr lang="en-US" altLang="zh-CN" baseline="0" dirty="0" smtClean="0"/>
              <a:t> </a:t>
            </a:r>
            <a:r>
              <a:rPr lang="en-US" altLang="zh-CN" baseline="0" dirty="0" err="1" smtClean="0"/>
              <a:t>cầu</a:t>
            </a:r>
            <a:r>
              <a:rPr lang="en-US" altLang="zh-CN" baseline="0" dirty="0" smtClean="0"/>
              <a:t> HS </a:t>
            </a:r>
            <a:r>
              <a:rPr lang="en-US" altLang="zh-CN" baseline="0" dirty="0" err="1" smtClean="0"/>
              <a:t>lên</a:t>
            </a:r>
            <a:r>
              <a:rPr lang="en-US" altLang="zh-CN" baseline="0" dirty="0" smtClean="0"/>
              <a:t> </a:t>
            </a:r>
            <a:r>
              <a:rPr lang="en-US" altLang="zh-CN" baseline="0" dirty="0" err="1" smtClean="0"/>
              <a:t>tái</a:t>
            </a:r>
            <a:r>
              <a:rPr lang="en-US" altLang="zh-CN" baseline="0" dirty="0" smtClean="0"/>
              <a:t> </a:t>
            </a:r>
            <a:r>
              <a:rPr lang="en-US" altLang="zh-CN" baseline="0" dirty="0" err="1" smtClean="0"/>
              <a:t>hiện</a:t>
            </a:r>
            <a:r>
              <a:rPr lang="en-US" altLang="zh-CN" baseline="0" dirty="0" smtClean="0"/>
              <a:t> </a:t>
            </a:r>
            <a:r>
              <a:rPr lang="en-US" altLang="zh-CN" baseline="0" dirty="0" err="1" smtClean="0"/>
              <a:t>lại</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fld id="{31906C37-34C9-4036-8DD3-49223F6A20CD}" type="slidenum">
              <a:rPr lang="zh-CN" altLang="en-US" smtClean="0"/>
              <a:t>7</a:t>
            </a:fld>
            <a:endParaRPr lang="zh-CN" altLang="en-US"/>
          </a:p>
        </p:txBody>
      </p:sp>
    </p:spTree>
    <p:extLst>
      <p:ext uri="{BB962C8B-B14F-4D97-AF65-F5344CB8AC3E}">
        <p14:creationId xmlns:p14="http://schemas.microsoft.com/office/powerpoint/2010/main" val="4021309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8</a:t>
            </a:fld>
            <a:endParaRPr lang="zh-CN" altLang="en-US"/>
          </a:p>
        </p:txBody>
      </p:sp>
    </p:spTree>
    <p:extLst>
      <p:ext uri="{BB962C8B-B14F-4D97-AF65-F5344CB8AC3E}">
        <p14:creationId xmlns:p14="http://schemas.microsoft.com/office/powerpoint/2010/main" val="210915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9</a:t>
            </a:fld>
            <a:endParaRPr lang="zh-CN" altLang="en-US"/>
          </a:p>
        </p:txBody>
      </p:sp>
    </p:spTree>
    <p:extLst>
      <p:ext uri="{BB962C8B-B14F-4D97-AF65-F5344CB8AC3E}">
        <p14:creationId xmlns:p14="http://schemas.microsoft.com/office/powerpoint/2010/main" val="1551639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B816B-E79C-456D-86C0-0A5913EB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817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6BEF60-5992-4D12-B85D-6E740D0BCC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5EBF5CF-1ACE-43D2-88D5-C0DDAE4D36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F6662AF-EC48-448D-9D47-9507F9770C1E}"/>
              </a:ext>
            </a:extLst>
          </p:cNvPr>
          <p:cNvSpPr>
            <a:spLocks noGrp="1"/>
          </p:cNvSpPr>
          <p:nvPr>
            <p:ph type="dt" sz="half" idx="10"/>
          </p:nvPr>
        </p:nvSpPr>
        <p:spPr/>
        <p:txBody>
          <a:bodyPr/>
          <a:lstStyle/>
          <a:p>
            <a:fld id="{B3AE472B-FBF7-4F26-8BAD-CB7ACFCE5910}"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xmlns="" id="{58EC93D5-59C7-463D-A15B-FDBC12C50A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D1A18D1-801F-48CA-A8E3-5C1998658D04}"/>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25728747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BB60B09-59CF-492A-8EB3-0C97CFF342A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7078AA3-66AF-4FE6-BE44-D0E9E144A73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DD7B257-3693-4709-9E09-D96E735AB7F4}"/>
              </a:ext>
            </a:extLst>
          </p:cNvPr>
          <p:cNvSpPr>
            <a:spLocks noGrp="1"/>
          </p:cNvSpPr>
          <p:nvPr>
            <p:ph type="dt" sz="half" idx="10"/>
          </p:nvPr>
        </p:nvSpPr>
        <p:spPr/>
        <p:txBody>
          <a:bodyPr/>
          <a:lstStyle/>
          <a:p>
            <a:fld id="{B3AE472B-FBF7-4F26-8BAD-CB7ACFCE5910}"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xmlns="" id="{7C804CE5-0D27-4214-94AF-50340155F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A31738D-F81F-44BC-ABAA-172988525022}"/>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3346847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F42A202-AB1C-47E3-8FFF-1E43765E0B7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E8AEBF8-2F3A-457A-A745-E1198B66D0A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6AD34AB-A780-4C67-B413-A67F487F465A}"/>
              </a:ext>
            </a:extLst>
          </p:cNvPr>
          <p:cNvSpPr>
            <a:spLocks noGrp="1"/>
          </p:cNvSpPr>
          <p:nvPr>
            <p:ph type="dt" sz="half" idx="10"/>
          </p:nvPr>
        </p:nvSpPr>
        <p:spPr/>
        <p:txBody>
          <a:bodyPr/>
          <a:lstStyle/>
          <a:p>
            <a:fld id="{B3AE472B-FBF7-4F26-8BAD-CB7ACFCE5910}"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xmlns="" id="{F13C4940-12F4-489C-9DE2-61BBA3BFFC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1061AC-0374-4AC5-9E72-0A3238BDC746}"/>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1884941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竖排标题与文本">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5650051-93EF-4E9A-9B8A-F18B845BD8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07"/>
          <a:stretch/>
        </p:blipFill>
        <p:spPr>
          <a:xfrm>
            <a:off x="0" y="-1"/>
            <a:ext cx="12192000" cy="6857681"/>
          </a:xfrm>
          <a:prstGeom prst="rect">
            <a:avLst/>
          </a:prstGeom>
        </p:spPr>
      </p:pic>
      <p:sp>
        <p:nvSpPr>
          <p:cNvPr id="9" name="矩形 8">
            <a:extLst>
              <a:ext uri="{FF2B5EF4-FFF2-40B4-BE49-F238E27FC236}">
                <a16:creationId xmlns:a16="http://schemas.microsoft.com/office/drawing/2014/main" xmlns="" id="{DA3CCAEB-03AD-4F21-A3A9-AFA3CDC8272F}"/>
              </a:ext>
            </a:extLst>
          </p:cNvPr>
          <p:cNvSpPr/>
          <p:nvPr userDrawn="1"/>
        </p:nvSpPr>
        <p:spPr>
          <a:xfrm>
            <a:off x="0" y="-482"/>
            <a:ext cx="12192000" cy="6858162"/>
          </a:xfrm>
          <a:prstGeom prst="rect">
            <a:avLst/>
          </a:prstGeom>
          <a:gradFill flip="none" rotWithShape="1">
            <a:gsLst>
              <a:gs pos="0">
                <a:schemeClr val="bg1">
                  <a:alpha val="44000"/>
                </a:schemeClr>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48918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6766DE23-542E-4045-A5FA-9D4740E227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07"/>
          <a:stretch/>
        </p:blipFill>
        <p:spPr>
          <a:xfrm>
            <a:off x="0" y="-1"/>
            <a:ext cx="12192000" cy="6857681"/>
          </a:xfrm>
          <a:prstGeom prst="rect">
            <a:avLst/>
          </a:prstGeom>
        </p:spPr>
      </p:pic>
      <p:sp>
        <p:nvSpPr>
          <p:cNvPr id="5" name="矩形 4">
            <a:extLst>
              <a:ext uri="{FF2B5EF4-FFF2-40B4-BE49-F238E27FC236}">
                <a16:creationId xmlns:a16="http://schemas.microsoft.com/office/drawing/2014/main" xmlns="" id="{B2DFBA2A-A27E-44BD-B864-0490C18B9AE1}"/>
              </a:ext>
            </a:extLst>
          </p:cNvPr>
          <p:cNvSpPr/>
          <p:nvPr userDrawn="1"/>
        </p:nvSpPr>
        <p:spPr>
          <a:xfrm>
            <a:off x="0" y="-482"/>
            <a:ext cx="12192000" cy="6858162"/>
          </a:xfrm>
          <a:prstGeom prst="rect">
            <a:avLst/>
          </a:prstGeom>
          <a:gradFill flip="none" rotWithShape="1">
            <a:gsLst>
              <a:gs pos="0">
                <a:schemeClr val="bg1">
                  <a:alpha val="44000"/>
                </a:schemeClr>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xmlns="" id="{5A210C58-FF74-4C1A-AA56-39300EC508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71" t="77415" r="-471" b="10126"/>
          <a:stretch/>
        </p:blipFill>
        <p:spPr>
          <a:xfrm>
            <a:off x="1" y="6656392"/>
            <a:ext cx="12250362" cy="208518"/>
          </a:xfrm>
          <a:prstGeom prst="rect">
            <a:avLst/>
          </a:prstGeom>
        </p:spPr>
      </p:pic>
    </p:spTree>
    <p:extLst>
      <p:ext uri="{BB962C8B-B14F-4D97-AF65-F5344CB8AC3E}">
        <p14:creationId xmlns:p14="http://schemas.microsoft.com/office/powerpoint/2010/main" val="17169184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2CED1E-63F1-483D-8303-850EBF5A496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6F196C4-1461-4CC7-BF3D-895F83EBD58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92C108B-1821-4FE9-B14A-42B14619D12A}"/>
              </a:ext>
            </a:extLst>
          </p:cNvPr>
          <p:cNvSpPr>
            <a:spLocks noGrp="1"/>
          </p:cNvSpPr>
          <p:nvPr>
            <p:ph type="dt" sz="half" idx="10"/>
          </p:nvPr>
        </p:nvSpPr>
        <p:spPr/>
        <p:txBody>
          <a:bodyPr/>
          <a:lstStyle/>
          <a:p>
            <a:fld id="{B3AE472B-FBF7-4F26-8BAD-CB7ACFCE5910}"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xmlns="" id="{C9938498-8F39-4F94-9966-948578AFB5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E58EDDD-E4D4-472D-9398-847CDAE3849D}"/>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6247689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996943-9567-4DE4-8D4D-3F6AC5D8044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0CE173A-84C8-42D3-973F-3227B98E9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E1EBC89-536A-4AC7-85F5-C36959EC8985}"/>
              </a:ext>
            </a:extLst>
          </p:cNvPr>
          <p:cNvSpPr>
            <a:spLocks noGrp="1"/>
          </p:cNvSpPr>
          <p:nvPr>
            <p:ph type="dt" sz="half" idx="10"/>
          </p:nvPr>
        </p:nvSpPr>
        <p:spPr/>
        <p:txBody>
          <a:bodyPr/>
          <a:lstStyle/>
          <a:p>
            <a:fld id="{B3AE472B-FBF7-4F26-8BAD-CB7ACFCE5910}"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xmlns="" id="{5C407D88-11F4-41C0-B4FF-2C407A0D8F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079FA36-7979-45A9-866D-4E8EEDC801A8}"/>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0629321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DB6FDE-7E60-426A-880A-193E1C22C90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C280989-7D1B-4F36-8FAA-EEAF57777B3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69C98E25-6E16-4CCA-9AB2-1C87CD08B6A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7787F5D-82E0-4D60-B509-53064C0CB93A}"/>
              </a:ext>
            </a:extLst>
          </p:cNvPr>
          <p:cNvSpPr>
            <a:spLocks noGrp="1"/>
          </p:cNvSpPr>
          <p:nvPr>
            <p:ph type="dt" sz="half" idx="10"/>
          </p:nvPr>
        </p:nvSpPr>
        <p:spPr/>
        <p:txBody>
          <a:bodyPr/>
          <a:lstStyle/>
          <a:p>
            <a:fld id="{B3AE472B-FBF7-4F26-8BAD-CB7ACFCE5910}" type="datetimeFigureOut">
              <a:rPr lang="zh-CN" altLang="en-US" smtClean="0"/>
              <a:t>2023/3/31</a:t>
            </a:fld>
            <a:endParaRPr lang="zh-CN" altLang="en-US"/>
          </a:p>
        </p:txBody>
      </p:sp>
      <p:sp>
        <p:nvSpPr>
          <p:cNvPr id="6" name="页脚占位符 5">
            <a:extLst>
              <a:ext uri="{FF2B5EF4-FFF2-40B4-BE49-F238E27FC236}">
                <a16:creationId xmlns:a16="http://schemas.microsoft.com/office/drawing/2014/main" xmlns="" id="{07FB61EA-2086-47A6-A19C-A4B1A169CB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D5CD1E0-2BBF-4D67-B110-BD6623A21CFF}"/>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2788787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D5024B-B5CF-4AAF-9E4D-87C09FB8ED0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355A25-E90D-4ED7-B089-9B7BBADAB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058E71A-90F5-49E1-80B0-4259055D7D2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266A51D4-E1B4-4E85-8F17-17B4FAB1B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38BEA645-38DB-4B0A-97E9-91E0F1E841D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7DFE23D-3C70-43CB-82A4-01B178D8C8F8}"/>
              </a:ext>
            </a:extLst>
          </p:cNvPr>
          <p:cNvSpPr>
            <a:spLocks noGrp="1"/>
          </p:cNvSpPr>
          <p:nvPr>
            <p:ph type="dt" sz="half" idx="10"/>
          </p:nvPr>
        </p:nvSpPr>
        <p:spPr/>
        <p:txBody>
          <a:bodyPr/>
          <a:lstStyle/>
          <a:p>
            <a:fld id="{B3AE472B-FBF7-4F26-8BAD-CB7ACFCE5910}" type="datetimeFigureOut">
              <a:rPr lang="zh-CN" altLang="en-US" smtClean="0"/>
              <a:t>2023/3/31</a:t>
            </a:fld>
            <a:endParaRPr lang="zh-CN" altLang="en-US"/>
          </a:p>
        </p:txBody>
      </p:sp>
      <p:sp>
        <p:nvSpPr>
          <p:cNvPr id="8" name="页脚占位符 7">
            <a:extLst>
              <a:ext uri="{FF2B5EF4-FFF2-40B4-BE49-F238E27FC236}">
                <a16:creationId xmlns:a16="http://schemas.microsoft.com/office/drawing/2014/main" xmlns="" id="{25C42ECE-D57B-4FAA-9B1F-480914A659D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B505D28E-3527-403A-9371-5CD629E429CD}"/>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13517714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AAA013-E261-4B86-ACC3-4BDBF7B8D1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B73DB26-4837-4DAF-AE3C-9C8F42E91E6A}"/>
              </a:ext>
            </a:extLst>
          </p:cNvPr>
          <p:cNvSpPr>
            <a:spLocks noGrp="1"/>
          </p:cNvSpPr>
          <p:nvPr>
            <p:ph type="dt" sz="half" idx="10"/>
          </p:nvPr>
        </p:nvSpPr>
        <p:spPr/>
        <p:txBody>
          <a:bodyPr/>
          <a:lstStyle/>
          <a:p>
            <a:fld id="{B3AE472B-FBF7-4F26-8BAD-CB7ACFCE5910}" type="datetimeFigureOut">
              <a:rPr lang="zh-CN" altLang="en-US" smtClean="0"/>
              <a:t>2023/3/31</a:t>
            </a:fld>
            <a:endParaRPr lang="zh-CN" altLang="en-US"/>
          </a:p>
        </p:txBody>
      </p:sp>
      <p:sp>
        <p:nvSpPr>
          <p:cNvPr id="4" name="页脚占位符 3">
            <a:extLst>
              <a:ext uri="{FF2B5EF4-FFF2-40B4-BE49-F238E27FC236}">
                <a16:creationId xmlns:a16="http://schemas.microsoft.com/office/drawing/2014/main" xmlns="" id="{4765000B-2C68-4692-B135-5E70A32CF26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0BBE3D4B-43D2-4E00-AF77-D3B516BAB321}"/>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5546690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025BFAA-3BB1-4AFE-83F9-A1A2EE0D7DF6}"/>
              </a:ext>
            </a:extLst>
          </p:cNvPr>
          <p:cNvSpPr>
            <a:spLocks noGrp="1"/>
          </p:cNvSpPr>
          <p:nvPr>
            <p:ph type="dt" sz="half" idx="10"/>
          </p:nvPr>
        </p:nvSpPr>
        <p:spPr/>
        <p:txBody>
          <a:bodyPr/>
          <a:lstStyle/>
          <a:p>
            <a:fld id="{B3AE472B-FBF7-4F26-8BAD-CB7ACFCE5910}" type="datetimeFigureOut">
              <a:rPr lang="zh-CN" altLang="en-US" smtClean="0"/>
              <a:t>2023/3/31</a:t>
            </a:fld>
            <a:endParaRPr lang="zh-CN" altLang="en-US"/>
          </a:p>
        </p:txBody>
      </p:sp>
      <p:sp>
        <p:nvSpPr>
          <p:cNvPr id="3" name="页脚占位符 2">
            <a:extLst>
              <a:ext uri="{FF2B5EF4-FFF2-40B4-BE49-F238E27FC236}">
                <a16:creationId xmlns:a16="http://schemas.microsoft.com/office/drawing/2014/main" xmlns="" id="{06AB47EE-C768-4F49-9178-79A149B330C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6177B854-2E47-440D-8996-48C00A55BE29}"/>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41600748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7B8349-1964-45D2-A186-0111E5A0AE8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79C0D30-AE9C-4267-BFA7-58DF67F7E8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21D0E67-0012-4EE8-84B0-C111BCD36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0FF0F65-4FF1-405B-83B7-1477A196E688}"/>
              </a:ext>
            </a:extLst>
          </p:cNvPr>
          <p:cNvSpPr>
            <a:spLocks noGrp="1"/>
          </p:cNvSpPr>
          <p:nvPr>
            <p:ph type="dt" sz="half" idx="10"/>
          </p:nvPr>
        </p:nvSpPr>
        <p:spPr/>
        <p:txBody>
          <a:bodyPr/>
          <a:lstStyle/>
          <a:p>
            <a:fld id="{B3AE472B-FBF7-4F26-8BAD-CB7ACFCE5910}" type="datetimeFigureOut">
              <a:rPr lang="zh-CN" altLang="en-US" smtClean="0"/>
              <a:t>2023/3/31</a:t>
            </a:fld>
            <a:endParaRPr lang="zh-CN" altLang="en-US"/>
          </a:p>
        </p:txBody>
      </p:sp>
      <p:sp>
        <p:nvSpPr>
          <p:cNvPr id="6" name="页脚占位符 5">
            <a:extLst>
              <a:ext uri="{FF2B5EF4-FFF2-40B4-BE49-F238E27FC236}">
                <a16:creationId xmlns:a16="http://schemas.microsoft.com/office/drawing/2014/main" xmlns="" id="{FF90E5A8-8480-45F6-AB56-F87D6A6EBB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537BE8B-6304-4C40-907B-2AEAADF0CA54}"/>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25465384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E078B05-9B83-4740-991C-20E6DC95C82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5D2E295-FABB-474D-BC77-370932BEAF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F8AD7B-BE1E-4E42-8833-43496D186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8B9CFD8-165E-43A5-9232-EBA223E2E746}"/>
              </a:ext>
            </a:extLst>
          </p:cNvPr>
          <p:cNvSpPr>
            <a:spLocks noGrp="1"/>
          </p:cNvSpPr>
          <p:nvPr>
            <p:ph type="dt" sz="half" idx="10"/>
          </p:nvPr>
        </p:nvSpPr>
        <p:spPr/>
        <p:txBody>
          <a:bodyPr/>
          <a:lstStyle/>
          <a:p>
            <a:fld id="{B3AE472B-FBF7-4F26-8BAD-CB7ACFCE5910}" type="datetimeFigureOut">
              <a:rPr lang="zh-CN" altLang="en-US" smtClean="0"/>
              <a:t>2023/3/31</a:t>
            </a:fld>
            <a:endParaRPr lang="zh-CN" altLang="en-US"/>
          </a:p>
        </p:txBody>
      </p:sp>
      <p:sp>
        <p:nvSpPr>
          <p:cNvPr id="6" name="页脚占位符 5">
            <a:extLst>
              <a:ext uri="{FF2B5EF4-FFF2-40B4-BE49-F238E27FC236}">
                <a16:creationId xmlns:a16="http://schemas.microsoft.com/office/drawing/2014/main" xmlns="" id="{3ADE63EA-D9E8-4CE6-B180-D7890FC0EE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A79DEF9-5EE3-400D-9035-7765B3308E24}"/>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9582347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D427376F-1F6E-40AD-A720-B370A449C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6130DA3-5732-49FD-B65A-62F516C22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AE9B52C-EA7A-4AB5-BC9A-556AF7C67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E472B-FBF7-4F26-8BAD-CB7ACFCE5910}"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xmlns="" id="{BE50423F-93B3-445B-91F5-4C1036607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636BB070-C743-4AA1-BCE1-4393D34E9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4281632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1421" y="0"/>
            <a:ext cx="10383253" cy="6934206"/>
          </a:xfrm>
          <a:prstGeom prst="rect">
            <a:avLst/>
          </a:prstGeom>
        </p:spPr>
        <p:txBody>
          <a:bodyPr wrap="square">
            <a:spAutoFit/>
          </a:bodyPr>
          <a:lstStyle/>
          <a:p>
            <a:pPr indent="228600">
              <a:lnSpc>
                <a:spcPct val="120000"/>
              </a:lnSpc>
            </a:pPr>
            <a:r>
              <a:rPr lang="nl-NL" b="1" u="sng" dirty="0">
                <a:latin typeface="Times New Roman" panose="02020603050405020304" pitchFamily="18" charset="0"/>
                <a:ea typeface="Times New Roman" panose="02020603050405020304" pitchFamily="18" charset="0"/>
              </a:rPr>
              <a:t>I. YÊU CẦU CẦN ĐẠT:</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nl-NL" b="1" dirty="0">
                <a:latin typeface="Times New Roman" panose="02020603050405020304" pitchFamily="18" charset="0"/>
                <a:ea typeface="Times New Roman" panose="02020603050405020304" pitchFamily="18" charset="0"/>
              </a:rPr>
              <a:t>1. Năng lực đặc thù: </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nl-NL" dirty="0">
                <a:latin typeface="Times New Roman" panose="02020603050405020304" pitchFamily="18" charset="0"/>
                <a:ea typeface="Times New Roman" panose="02020603050405020304" pitchFamily="18" charset="0"/>
              </a:rPr>
              <a:t>- HS nhận biết được những hành động nên làm và không nên làm để bảo vệ cảnh quan thiên nhiên.</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nl-NL" dirty="0">
                <a:latin typeface="Times New Roman" panose="02020603050405020304" pitchFamily="18" charset="0"/>
                <a:ea typeface="Times New Roman" panose="02020603050405020304" pitchFamily="18" charset="0"/>
              </a:rPr>
              <a:t>- Học sinh xây dựng được quy tắc ứng xử để bảo vệ cảnh quan thiên nhiên.</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Bef>
                <a:spcPts val="600"/>
              </a:spcBef>
            </a:pPr>
            <a:r>
              <a:rPr lang="nl-NL" b="1" dirty="0">
                <a:latin typeface="Times New Roman" panose="02020603050405020304" pitchFamily="18" charset="0"/>
                <a:ea typeface="Times New Roman" panose="02020603050405020304" pitchFamily="18" charset="0"/>
              </a:rPr>
              <a:t>2. Năng lực chung.</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nl-NL" dirty="0">
                <a:latin typeface="Times New Roman" panose="02020603050405020304" pitchFamily="18" charset="0"/>
                <a:ea typeface="Times New Roman" panose="02020603050405020304" pitchFamily="18" charset="0"/>
              </a:rPr>
              <a:t>- Năng lực tự chủ, tự học: bản thân nhận biết được những hành vi nên và không nên làm để bảo vệ môi trường.</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nl-NL" dirty="0">
                <a:latin typeface="Times New Roman" panose="02020603050405020304" pitchFamily="18" charset="0"/>
                <a:ea typeface="Times New Roman" panose="02020603050405020304" pitchFamily="18" charset="0"/>
              </a:rPr>
              <a:t>- Năng lực giải quyết vấn đề và sáng tạo: Biết xây dựng cho mình quy tắc ứng xử để bảo vệ cảnh quan thiên nhiên.</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nl-NL" dirty="0">
                <a:latin typeface="Times New Roman" panose="02020603050405020304" pitchFamily="18" charset="0"/>
                <a:ea typeface="Times New Roman" panose="02020603050405020304" pitchFamily="18" charset="0"/>
              </a:rPr>
              <a:t>- Năng lực giao tiếp và hợp tác: Biết chia sẻ cho mọi người về những hành vi bảo vệ vẻ đẹp của cảnh quan thiên nhiên ở địa phương.</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Bef>
                <a:spcPts val="600"/>
              </a:spcBef>
            </a:pPr>
            <a:r>
              <a:rPr lang="nl-NL" b="1" dirty="0">
                <a:latin typeface="Times New Roman" panose="02020603050405020304" pitchFamily="18" charset="0"/>
                <a:ea typeface="Times New Roman" panose="02020603050405020304" pitchFamily="18" charset="0"/>
              </a:rPr>
              <a:t>3. Phẩm chất.</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nl-NL" dirty="0">
                <a:latin typeface="Times New Roman" panose="02020603050405020304" pitchFamily="18" charset="0"/>
                <a:ea typeface="Times New Roman" panose="02020603050405020304" pitchFamily="18" charset="0"/>
              </a:rPr>
              <a:t>- Phẩm chất nhân ái: chia sẻ hiểu biết bảo về cảnh quan môi trường với nhau.</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nl-NL" dirty="0">
                <a:latin typeface="Times New Roman" panose="02020603050405020304" pitchFamily="18" charset="0"/>
                <a:ea typeface="Times New Roman" panose="02020603050405020304" pitchFamily="18" charset="0"/>
              </a:rPr>
              <a:t>- Phẩm chất chăm chỉ: Có tinh thần chăm chỉ hoàn thiện Quy tắc ứng xử để bảo vệ cảnh quan thiên nhiên nhà em..</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nl-NL" dirty="0">
                <a:latin typeface="Times New Roman" panose="02020603050405020304" pitchFamily="18" charset="0"/>
                <a:ea typeface="Times New Roman" panose="02020603050405020304" pitchFamily="18" charset="0"/>
              </a:rPr>
              <a:t>- Phẩm chất trách nhiệm: Có ý thức bảo vệ cảnh quan thiên nhiên.</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Bef>
                <a:spcPts val="600"/>
              </a:spcBef>
            </a:pPr>
            <a:r>
              <a:rPr lang="nl-NL" b="1" dirty="0">
                <a:latin typeface="Times New Roman" panose="02020603050405020304" pitchFamily="18" charset="0"/>
                <a:ea typeface="Times New Roman" panose="02020603050405020304" pitchFamily="18" charset="0"/>
              </a:rPr>
              <a:t>II. ĐỒ DÙNG DẠY HỌC </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nl-NL" dirty="0">
                <a:latin typeface="Times New Roman" panose="02020603050405020304" pitchFamily="18" charset="0"/>
                <a:ea typeface="Times New Roman" panose="02020603050405020304" pitchFamily="18" charset="0"/>
              </a:rPr>
              <a:t>- Kế hoạch bài dạy, bài giảng Power point.</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nl-NL" dirty="0">
                <a:latin typeface="Times New Roman" panose="02020603050405020304" pitchFamily="18" charset="0"/>
                <a:ea typeface="Times New Roman" panose="02020603050405020304" pitchFamily="18" charset="0"/>
              </a:rPr>
              <a:t>- SGK và các thiết bị, học liệu phụ vụ cho tiết dạy.</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en-US" b="1" dirty="0">
                <a:latin typeface="Times New Roman" panose="02020603050405020304" pitchFamily="18" charset="0"/>
                <a:ea typeface="Times New Roman" panose="02020603050405020304" pitchFamily="18" charset="0"/>
              </a:rPr>
              <a:t>III. HOẠT ĐỘNG DẠY HỌC</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045127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B37F8F4C-D8DF-418C-8932-C86901064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36" y="2453640"/>
            <a:ext cx="5530727" cy="512401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080" y="3973982"/>
            <a:ext cx="7589520" cy="288401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01" y="5836966"/>
            <a:ext cx="3724979" cy="920576"/>
          </a:xfrm>
          <a:prstGeom prst="rect">
            <a:avLst/>
          </a:prstGeom>
        </p:spPr>
      </p:pic>
      <p:pic>
        <p:nvPicPr>
          <p:cNvPr id="7" name="Picture 6"/>
          <p:cNvPicPr/>
          <p:nvPr/>
        </p:nvPicPr>
        <p:blipFill>
          <a:blip r:embed="rId6">
            <a:extLst>
              <a:ext uri="{BEBA8EAE-BF5A-486C-A8C5-ECC9F3942E4B}">
                <a14:imgProps xmlns:a14="http://schemas.microsoft.com/office/drawing/2010/main">
                  <a14:imgLayer r:embed="rId7">
                    <a14:imgEffect>
                      <a14:backgroundRemoval t="0" b="99223" l="2875" r="98722">
                        <a14:foregroundMark x1="74441" y1="388" x2="73802" y2="5243"/>
                        <a14:foregroundMark x1="73802" y1="5243" x2="98403" y2="72621"/>
                        <a14:foregroundMark x1="92492" y1="13398" x2="92492" y2="13398"/>
                        <a14:foregroundMark x1="92492" y1="13398" x2="82588" y2="5631"/>
                        <a14:foregroundMark x1="82588" y1="5631" x2="75240" y2="0"/>
                        <a14:foregroundMark x1="86102" y1="1748" x2="96645" y2="1942"/>
                        <a14:foregroundMark x1="96645" y1="1942" x2="95048" y2="34175"/>
                        <a14:foregroundMark x1="94569" y1="80388" x2="94569" y2="80388"/>
                        <a14:foregroundMark x1="94569" y1="80388" x2="90895" y2="91650"/>
                        <a14:foregroundMark x1="3674" y1="20194" x2="20128" y2="20777"/>
                        <a14:foregroundMark x1="20128" y1="20777" x2="34026" y2="23301"/>
                        <a14:foregroundMark x1="34026" y1="23301" x2="47604" y2="20388"/>
                        <a14:foregroundMark x1="47444" y1="20194" x2="60383" y2="22524"/>
                        <a14:foregroundMark x1="60383" y1="22524" x2="60863" y2="24854"/>
                        <a14:foregroundMark x1="60863" y1="24854" x2="60863" y2="26408"/>
                        <a14:foregroundMark x1="60863" y1="26408" x2="65016" y2="26019"/>
                        <a14:foregroundMark x1="65016" y1="26019" x2="66134" y2="15922"/>
                        <a14:foregroundMark x1="66134" y1="15728" x2="67093" y2="13398"/>
                        <a14:foregroundMark x1="67093" y1="13398" x2="67572" y2="5437"/>
                        <a14:foregroundMark x1="67572" y1="5437" x2="75240" y2="194"/>
                        <a14:foregroundMark x1="3195" y1="47573" x2="24281" y2="48155"/>
                        <a14:foregroundMark x1="24281" y1="48155" x2="23323" y2="54563"/>
                        <a14:foregroundMark x1="23323" y1="54563" x2="8786" y2="57670"/>
                        <a14:foregroundMark x1="8786" y1="57670" x2="20767" y2="64854"/>
                        <a14:foregroundMark x1="20767" y1="64854" x2="28275" y2="69515"/>
                        <a14:foregroundMark x1="28275" y1="69515" x2="40575" y2="81553"/>
                        <a14:foregroundMark x1="40575" y1="81553" x2="57508" y2="82718"/>
                        <a14:foregroundMark x1="57508" y1="82718" x2="56550" y2="58252"/>
                        <a14:foregroundMark x1="56550" y1="58252" x2="61502" y2="56505"/>
                        <a14:foregroundMark x1="61502" y1="56505" x2="62780" y2="61748"/>
                        <a14:foregroundMark x1="62780" y1="61748" x2="67252" y2="60388"/>
                        <a14:foregroundMark x1="67252" y1="60388" x2="66454" y2="68155"/>
                        <a14:foregroundMark x1="66454" y1="68155" x2="19329" y2="76117"/>
                        <a14:foregroundMark x1="19329" y1="76117" x2="6070" y2="62136"/>
                        <a14:backgroundMark x1="7029" y1="4854" x2="7029" y2="4854"/>
                        <a14:backgroundMark x1="7188" y1="4854" x2="46645" y2="14951"/>
                        <a14:backgroundMark x1="46645" y1="14951" x2="43770" y2="20388"/>
                        <a14:backgroundMark x1="43770" y1="20388" x2="61502" y2="4272"/>
                        <a14:backgroundMark x1="61502" y1="4272" x2="66933" y2="6214"/>
                        <a14:backgroundMark x1="67093" y1="6214" x2="69329" y2="1748"/>
                        <a14:backgroundMark x1="69329" y1="1748" x2="73482" y2="971"/>
                        <a14:backgroundMark x1="73482" y1="971" x2="60703" y2="3301"/>
                        <a14:backgroundMark x1="60703" y1="10680" x2="62460" y2="19806"/>
                        <a14:backgroundMark x1="62460" y1="19806" x2="63259" y2="22524"/>
                        <a14:backgroundMark x1="63259" y1="22524" x2="64217" y2="24660"/>
                        <a14:backgroundMark x1="64217" y1="24660" x2="61661" y2="25049"/>
                        <a14:backgroundMark x1="61661" y1="25049" x2="64537" y2="25049"/>
                        <a14:backgroundMark x1="64537" y1="25049" x2="46166" y2="6796"/>
                        <a14:backgroundMark x1="46166" y1="6796" x2="35783" y2="18835"/>
                        <a14:backgroundMark x1="35783" y1="18835" x2="28754" y2="19029"/>
                        <a14:backgroundMark x1="28754" y1="18835" x2="18051" y2="18252"/>
                        <a14:backgroundMark x1="18051" y1="18252" x2="10543" y2="18252"/>
                        <a14:backgroundMark x1="10543" y1="18252" x2="7508" y2="15728"/>
                      </a14:backgroundRemoval>
                    </a14:imgEffect>
                  </a14:imgLayer>
                </a14:imgProps>
              </a:ext>
            </a:extLst>
          </a:blip>
          <a:stretch>
            <a:fillRect/>
          </a:stretch>
        </p:blipFill>
        <p:spPr>
          <a:xfrm>
            <a:off x="5237797" y="-15865"/>
            <a:ext cx="6420803" cy="4125595"/>
          </a:xfrm>
          <a:prstGeom prst="rect">
            <a:avLst/>
          </a:prstGeom>
        </p:spPr>
      </p:pic>
      <p:sp>
        <p:nvSpPr>
          <p:cNvPr id="3" name="Rectangle 2"/>
          <p:cNvSpPr/>
          <p:nvPr/>
        </p:nvSpPr>
        <p:spPr>
          <a:xfrm>
            <a:off x="222181" y="207335"/>
            <a:ext cx="4815990" cy="3046988"/>
          </a:xfrm>
          <a:prstGeom prst="rect">
            <a:avLst/>
          </a:prstGeom>
          <a:solidFill>
            <a:schemeClr val="accent5">
              <a:lumMod val="75000"/>
            </a:schemeClr>
          </a:solidFill>
        </p:spPr>
        <p:style>
          <a:lnRef idx="0">
            <a:schemeClr val="dk1"/>
          </a:lnRef>
          <a:fillRef idx="3">
            <a:schemeClr val="dk1"/>
          </a:fillRef>
          <a:effectRef idx="3">
            <a:schemeClr val="dk1"/>
          </a:effectRef>
          <a:fontRef idx="minor">
            <a:schemeClr val="lt1"/>
          </a:fontRef>
        </p:style>
        <p:txBody>
          <a:bodyPr wrap="square">
            <a:spAutoFit/>
          </a:bodyPr>
          <a:lstStyle/>
          <a:p>
            <a:pPr algn="just">
              <a:lnSpc>
                <a:spcPct val="120000"/>
              </a:lnSpc>
              <a:spcAft>
                <a:spcPts val="0"/>
              </a:spcAft>
            </a:pPr>
            <a:r>
              <a:rPr lang="nl-NL" sz="3200" dirty="0">
                <a:latin typeface="Cambria" panose="02040503050406030204" pitchFamily="18" charset="0"/>
                <a:ea typeface="Cambria" panose="02040503050406030204" pitchFamily="18" charset="0"/>
              </a:rPr>
              <a:t>T</a:t>
            </a:r>
            <a:r>
              <a:rPr lang="nl-NL" sz="3200" dirty="0" smtClean="0">
                <a:latin typeface="Cambria" panose="02040503050406030204" pitchFamily="18" charset="0"/>
                <a:ea typeface="Cambria" panose="02040503050406030204" pitchFamily="18" charset="0"/>
              </a:rPr>
              <a:t>hảo </a:t>
            </a:r>
            <a:r>
              <a:rPr lang="nl-NL" sz="3200" dirty="0">
                <a:latin typeface="Cambria" panose="02040503050406030204" pitchFamily="18" charset="0"/>
                <a:ea typeface="Cambria" panose="02040503050406030204" pitchFamily="18" charset="0"/>
              </a:rPr>
              <a:t>luận về các </a:t>
            </a:r>
            <a:r>
              <a:rPr lang="nl-NL" sz="3200" i="1" dirty="0">
                <a:latin typeface="Cambria" panose="02040503050406030204" pitchFamily="18" charset="0"/>
                <a:ea typeface="Cambria" panose="02040503050406030204" pitchFamily="18" charset="0"/>
              </a:rPr>
              <a:t>hành vi nên và không nên </a:t>
            </a:r>
            <a:r>
              <a:rPr lang="nl-NL" sz="3200" dirty="0">
                <a:latin typeface="Cambria" panose="02040503050406030204" pitchFamily="18" charset="0"/>
                <a:ea typeface="Cambria" panose="02040503050406030204" pitchFamily="18" charset="0"/>
              </a:rPr>
              <a:t>làm khi đi tham </a:t>
            </a:r>
            <a:r>
              <a:rPr lang="nl-NL" sz="3200" dirty="0" smtClean="0">
                <a:latin typeface="Cambria" panose="02040503050406030204" pitchFamily="18" charset="0"/>
                <a:ea typeface="Cambria" panose="02040503050406030204" pitchFamily="18" charset="0"/>
              </a:rPr>
              <a:t>quan. </a:t>
            </a:r>
            <a:r>
              <a:rPr lang="nl-NL" sz="3200" i="1" dirty="0" smtClean="0">
                <a:latin typeface="Cambria" panose="02040503050406030204" pitchFamily="18" charset="0"/>
                <a:ea typeface="Cambria" panose="02040503050406030204" pitchFamily="18" charset="0"/>
              </a:rPr>
              <a:t>Xây dựng bộ qui tắc ứng xử </a:t>
            </a:r>
            <a:r>
              <a:rPr lang="nl-NL" sz="3200" dirty="0" smtClean="0">
                <a:latin typeface="Cambria" panose="02040503050406030204" pitchFamily="18" charset="0"/>
                <a:ea typeface="Cambria" panose="02040503050406030204" pitchFamily="18" charset="0"/>
              </a:rPr>
              <a:t>để bảo vệ thiên nhiên.</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49227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B37F8F4C-D8DF-418C-8932-C86901064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097" y="2093825"/>
            <a:ext cx="5530727" cy="5530727"/>
          </a:xfrm>
          <a:prstGeom prst="rect">
            <a:avLst/>
          </a:prstGeom>
        </p:spPr>
      </p:pic>
      <p:sp>
        <p:nvSpPr>
          <p:cNvPr id="6" name="Rectangle 5"/>
          <p:cNvSpPr/>
          <p:nvPr/>
        </p:nvSpPr>
        <p:spPr>
          <a:xfrm>
            <a:off x="3753322" y="70338"/>
            <a:ext cx="8180769" cy="6592574"/>
          </a:xfrm>
          <a:prstGeom prst="rect">
            <a:avLst/>
          </a:prstGeom>
        </p:spPr>
        <p:txBody>
          <a:bodyPr wrap="square">
            <a:spAutoFit/>
          </a:bodyPr>
          <a:lstStyle/>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a:t>
            </a:r>
            <a:r>
              <a:rPr lang="nl-NL" sz="3200" dirty="0" smtClean="0">
                <a:latin typeface="Times New Roman" panose="02020603050405020304" pitchFamily="18" charset="0"/>
                <a:ea typeface="Times New Roman" panose="02020603050405020304" pitchFamily="18" charset="0"/>
              </a:rPr>
              <a:t>Thảo </a:t>
            </a:r>
            <a:r>
              <a:rPr lang="nl-NL" sz="3200" dirty="0">
                <a:latin typeface="Times New Roman" panose="02020603050405020304" pitchFamily="18" charset="0"/>
                <a:ea typeface="Times New Roman" panose="02020603050405020304" pitchFamily="18" charset="0"/>
              </a:rPr>
              <a:t>luận về các hành vi nên và không nên làm khi đi tham quan.</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Xây dựng quy tắc ứng xử để bảo vệ cảnh quan thiên nhiên bằng giấy bìa màu có hình bầu dục, hình chiếc lá hoặc hình trái tim, kéo, bút, dây,...</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a:t>
            </a:r>
            <a:r>
              <a:rPr lang="nl-NL" sz="3200" dirty="0" smtClean="0">
                <a:latin typeface="Times New Roman" panose="02020603050405020304" pitchFamily="18" charset="0"/>
                <a:ea typeface="Times New Roman" panose="02020603050405020304" pitchFamily="18" charset="0"/>
              </a:rPr>
              <a:t>Lật </a:t>
            </a:r>
            <a:r>
              <a:rPr lang="nl-NL" sz="3200" dirty="0">
                <a:latin typeface="Times New Roman" panose="02020603050405020304" pitchFamily="18" charset="0"/>
                <a:ea typeface="Times New Roman" panose="02020603050405020304" pitchFamily="18" charset="0"/>
              </a:rPr>
              <a:t>mặt sau của tấm bìa để ghi những lời nhắc nhở cho hành vi đó.</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Đ</a:t>
            </a:r>
            <a:r>
              <a:rPr lang="nl-NL" sz="3200" dirty="0" smtClean="0">
                <a:latin typeface="Times New Roman" panose="02020603050405020304" pitchFamily="18" charset="0"/>
                <a:ea typeface="Times New Roman" panose="02020603050405020304" pitchFamily="18" charset="0"/>
              </a:rPr>
              <a:t>ục </a:t>
            </a:r>
            <a:r>
              <a:rPr lang="nl-NL" sz="3200" dirty="0">
                <a:latin typeface="Times New Roman" panose="02020603050405020304" pitchFamily="18" charset="0"/>
                <a:ea typeface="Times New Roman" panose="02020603050405020304" pitchFamily="18" charset="0"/>
              </a:rPr>
              <a:t>lỗ, xâu dây thành một chuỗi thông tin như là một cẩm nang hướng dẫn ứng xử cho du khách.</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Giới thiệu với bạn sản phẩm của mình.</a:t>
            </a:r>
            <a:endParaRPr lang="en-US" sz="3200" dirty="0">
              <a:effectLst/>
              <a:latin typeface="Times New Roman" panose="02020603050405020304" pitchFamily="18" charset="0"/>
              <a:ea typeface="Times New Roman" panose="02020603050405020304" pitchFamily="18" charset="0"/>
            </a:endParaRPr>
          </a:p>
        </p:txBody>
      </p:sp>
      <p:sp>
        <p:nvSpPr>
          <p:cNvPr id="7" name="Rounded Rectangle 6"/>
          <p:cNvSpPr/>
          <p:nvPr/>
        </p:nvSpPr>
        <p:spPr>
          <a:xfrm>
            <a:off x="178657" y="949569"/>
            <a:ext cx="3205973" cy="1612593"/>
          </a:xfrm>
          <a:prstGeom prst="roundRect">
            <a:avLst/>
          </a:prstGeom>
          <a:gradFill flip="none" rotWithShape="1">
            <a:gsLst>
              <a:gs pos="41000">
                <a:schemeClr val="accent2">
                  <a:lumMod val="39000"/>
                </a:schemeClr>
              </a:gs>
              <a:gs pos="50000">
                <a:schemeClr val="accent2">
                  <a:lumMod val="50000"/>
                </a:schemeClr>
              </a:gs>
            </a:gsLst>
            <a:lin ang="5400000" scaled="1"/>
            <a:tileRect/>
          </a:gra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Cambria" panose="02040503050406030204" pitchFamily="18" charset="0"/>
                <a:ea typeface="Cambria" panose="02040503050406030204" pitchFamily="18" charset="0"/>
              </a:rPr>
              <a:t>Các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bước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thực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hiện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776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B37F8F4C-D8DF-418C-8932-C86901064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36" y="2453640"/>
            <a:ext cx="5530727" cy="512401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4135" y="3973982"/>
            <a:ext cx="7589520" cy="2884018"/>
          </a:xfrm>
          <a:prstGeom prst="rect">
            <a:avLst/>
          </a:prstGeom>
        </p:spPr>
      </p:pic>
      <p:sp>
        <p:nvSpPr>
          <p:cNvPr id="4" name="TextBox 3"/>
          <p:cNvSpPr txBox="1"/>
          <p:nvPr/>
        </p:nvSpPr>
        <p:spPr>
          <a:xfrm>
            <a:off x="1650582" y="659266"/>
            <a:ext cx="9607117" cy="2554545"/>
          </a:xfrm>
          <a:prstGeom prst="rect">
            <a:avLst/>
          </a:prstGeom>
          <a:noFill/>
        </p:spPr>
        <p:txBody>
          <a:bodyPr wrap="none" rtlCol="0">
            <a:spAutoFit/>
          </a:bodyPr>
          <a:lstStyle/>
          <a:p>
            <a:pPr algn="ctr"/>
            <a:r>
              <a:rPr lang="en-US" sz="8000" dirty="0" err="1"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Trình</a:t>
            </a:r>
            <a:r>
              <a:rPr lang="en-US" sz="8000" dirty="0"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 </a:t>
            </a:r>
            <a:r>
              <a:rPr lang="en-US" sz="8000" dirty="0" err="1"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bày</a:t>
            </a:r>
            <a:r>
              <a:rPr lang="en-US" sz="8000" dirty="0"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 </a:t>
            </a:r>
            <a:r>
              <a:rPr lang="en-US" sz="8000" dirty="0" err="1"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và</a:t>
            </a:r>
            <a:endParaRPr lang="en-US" sz="8000" dirty="0"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endParaRPr>
          </a:p>
          <a:p>
            <a:pPr algn="ctr"/>
            <a:r>
              <a:rPr lang="en-US" sz="8000" dirty="0"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Chia </a:t>
            </a:r>
            <a:r>
              <a:rPr lang="en-US" sz="8000" dirty="0" err="1"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sẻ</a:t>
            </a:r>
            <a:r>
              <a:rPr lang="en-US" sz="8000" dirty="0"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 </a:t>
            </a:r>
            <a:r>
              <a:rPr lang="en-US" sz="8000" dirty="0" err="1"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sản</a:t>
            </a:r>
            <a:r>
              <a:rPr lang="en-US" sz="8000" dirty="0"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 </a:t>
            </a:r>
            <a:r>
              <a:rPr lang="en-US" sz="8000" dirty="0" err="1"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phẩm</a:t>
            </a:r>
            <a:endParaRPr lang="en-US" sz="8000" dirty="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endParaRPr>
          </a:p>
        </p:txBody>
      </p:sp>
    </p:spTree>
    <p:extLst>
      <p:ext uri="{BB962C8B-B14F-4D97-AF65-F5344CB8AC3E}">
        <p14:creationId xmlns:p14="http://schemas.microsoft.com/office/powerpoint/2010/main" val="9461039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C2F05EF-375D-48EE-A92A-A16205A7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8" name="图片 7">
            <a:extLst>
              <a:ext uri="{FF2B5EF4-FFF2-40B4-BE49-F238E27FC236}">
                <a16:creationId xmlns:a16="http://schemas.microsoft.com/office/drawing/2014/main" xmlns="" id="{7F16F7F7-C738-499C-BBCB-AA8823F38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9" name="图片 8">
            <a:extLst>
              <a:ext uri="{FF2B5EF4-FFF2-40B4-BE49-F238E27FC236}">
                <a16:creationId xmlns:a16="http://schemas.microsoft.com/office/drawing/2014/main" xmlns="" id="{71602CA2-854D-47EF-AAB0-105D17DF0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9703" y="320566"/>
            <a:ext cx="2956817" cy="2387014"/>
          </a:xfrm>
          <a:prstGeom prst="rect">
            <a:avLst/>
          </a:prstGeom>
        </p:spPr>
      </p:pic>
      <p:pic>
        <p:nvPicPr>
          <p:cNvPr id="10" name="图片 9">
            <a:extLst>
              <a:ext uri="{FF2B5EF4-FFF2-40B4-BE49-F238E27FC236}">
                <a16:creationId xmlns:a16="http://schemas.microsoft.com/office/drawing/2014/main" xmlns="" id="{7CD2176C-4D41-43E7-AA35-CC4D641D8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sp>
        <p:nvSpPr>
          <p:cNvPr id="2" name="TextBox 1"/>
          <p:cNvSpPr txBox="1"/>
          <p:nvPr/>
        </p:nvSpPr>
        <p:spPr>
          <a:xfrm>
            <a:off x="5759591" y="1560720"/>
            <a:ext cx="4389343" cy="3631763"/>
          </a:xfrm>
          <a:prstGeom prst="rect">
            <a:avLst/>
          </a:prstGeom>
          <a:noFill/>
        </p:spPr>
        <p:txBody>
          <a:bodyPr wrap="none" rtlCol="0">
            <a:spAutoFit/>
          </a:bodyPr>
          <a:lstStyle/>
          <a:p>
            <a:pPr algn="ctr"/>
            <a:r>
              <a:rPr lang="en-US" sz="11500" dirty="0" smtClean="0">
                <a:ln w="28575">
                  <a:solidFill>
                    <a:schemeClr val="tx1"/>
                  </a:solidFill>
                </a:ln>
                <a:solidFill>
                  <a:srgbClr val="00B0F0"/>
                </a:solidFill>
                <a:latin typeface="#9Slide07 SVNZiclets" panose="02000603000000000000" pitchFamily="2" charset="0"/>
              </a:rPr>
              <a:t>VẬN</a:t>
            </a:r>
          </a:p>
          <a:p>
            <a:pPr algn="ctr"/>
            <a:r>
              <a:rPr lang="en-US" sz="11500" dirty="0" smtClean="0">
                <a:ln w="28575">
                  <a:solidFill>
                    <a:schemeClr val="tx1"/>
                  </a:solidFill>
                </a:ln>
                <a:solidFill>
                  <a:srgbClr val="00B0F0"/>
                </a:solidFill>
                <a:latin typeface="#9Slide07 SVNZiclets" panose="02000603000000000000" pitchFamily="2" charset="0"/>
              </a:rPr>
              <a:t>DỤNG</a:t>
            </a:r>
            <a:endParaRPr lang="en-US" sz="11500" dirty="0">
              <a:ln w="28575">
                <a:solidFill>
                  <a:schemeClr val="tx1"/>
                </a:solidFill>
              </a:ln>
              <a:solidFill>
                <a:srgbClr val="00B0F0"/>
              </a:solidFill>
              <a:latin typeface="#9Slide07 SVNZiclets" panose="02000603000000000000" pitchFamily="2" charset="0"/>
            </a:endParaRPr>
          </a:p>
        </p:txBody>
      </p:sp>
    </p:spTree>
    <p:extLst>
      <p:ext uri="{BB962C8B-B14F-4D97-AF65-F5344CB8AC3E}">
        <p14:creationId xmlns:p14="http://schemas.microsoft.com/office/powerpoint/2010/main" val="16086220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360"/>
                                          </p:val>
                                        </p:tav>
                                        <p:tav tm="100000">
                                          <p:val>
                                            <p:fltVal val="0"/>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C98965C-C418-4D92-B94E-3BED358E3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sp>
        <p:nvSpPr>
          <p:cNvPr id="10" name="文本框 9">
            <a:extLst>
              <a:ext uri="{FF2B5EF4-FFF2-40B4-BE49-F238E27FC236}">
                <a16:creationId xmlns:a16="http://schemas.microsoft.com/office/drawing/2014/main" xmlns="" id="{7160D492-CB48-4443-91CB-5AC0E32FCB1D}"/>
              </a:ext>
            </a:extLst>
          </p:cNvPr>
          <p:cNvSpPr txBox="1"/>
          <p:nvPr/>
        </p:nvSpPr>
        <p:spPr>
          <a:xfrm>
            <a:off x="4535503" y="733676"/>
            <a:ext cx="7269481" cy="440120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just"/>
            <a:r>
              <a:rPr lang="nl-NL" sz="4000" dirty="0">
                <a:latin typeface="Cambria" panose="02040503050406030204" pitchFamily="18" charset="0"/>
                <a:ea typeface="Cambria" panose="02040503050406030204" pitchFamily="18" charset="0"/>
              </a:rPr>
              <a:t>+ Chia sẻ bộ </a:t>
            </a:r>
            <a:r>
              <a:rPr lang="nl-NL" sz="4000" i="1" dirty="0">
                <a:latin typeface="Cambria" panose="02040503050406030204" pitchFamily="18" charset="0"/>
                <a:ea typeface="Cambria" panose="02040503050406030204" pitchFamily="18" charset="0"/>
              </a:rPr>
              <a:t>Quy tắc ứng xử để bảo vệ cảnh quan thiên nhiên </a:t>
            </a:r>
            <a:r>
              <a:rPr lang="nl-NL" sz="4000" dirty="0">
                <a:latin typeface="Cambria" panose="02040503050406030204" pitchFamily="18" charset="0"/>
                <a:ea typeface="Cambria" panose="02040503050406030204" pitchFamily="18" charset="0"/>
              </a:rPr>
              <a:t>vừa xây dựng.</a:t>
            </a:r>
            <a:endParaRPr lang="en-US" sz="4000" dirty="0">
              <a:latin typeface="Cambria" panose="02040503050406030204" pitchFamily="18" charset="0"/>
              <a:ea typeface="Cambria" panose="02040503050406030204" pitchFamily="18" charset="0"/>
            </a:endParaRPr>
          </a:p>
          <a:p>
            <a:pPr algn="just"/>
            <a:r>
              <a:rPr lang="nl-NL" sz="4000" dirty="0">
                <a:latin typeface="Cambria" panose="02040503050406030204" pitchFamily="18" charset="0"/>
                <a:ea typeface="Cambria" panose="02040503050406030204" pitchFamily="18" charset="0"/>
              </a:rPr>
              <a:t>+ Nhờ người thân góp ý để hoàn thiện hơn.</a:t>
            </a:r>
            <a:endParaRPr lang="en-US" sz="4000" dirty="0">
              <a:latin typeface="Cambria" panose="02040503050406030204" pitchFamily="18" charset="0"/>
              <a:ea typeface="Cambria" panose="02040503050406030204" pitchFamily="18" charset="0"/>
            </a:endParaRPr>
          </a:p>
          <a:p>
            <a:pPr algn="just"/>
            <a:r>
              <a:rPr lang="nl-NL" sz="4000" dirty="0">
                <a:latin typeface="Cambria" panose="02040503050406030204" pitchFamily="18" charset="0"/>
                <a:ea typeface="Cambria" panose="02040503050406030204" pitchFamily="18" charset="0"/>
              </a:rPr>
              <a:t>+ </a:t>
            </a:r>
            <a:r>
              <a:rPr lang="nl-NL" sz="4000" dirty="0" smtClean="0">
                <a:latin typeface="Cambria" panose="02040503050406030204" pitchFamily="18" charset="0"/>
                <a:ea typeface="Cambria" panose="02040503050406030204" pitchFamily="18" charset="0"/>
              </a:rPr>
              <a:t>EM </a:t>
            </a:r>
            <a:r>
              <a:rPr lang="nl-NL" sz="4000" dirty="0">
                <a:latin typeface="Cambria" panose="02040503050406030204" pitchFamily="18" charset="0"/>
                <a:ea typeface="Cambria" panose="02040503050406030204" pitchFamily="18" charset="0"/>
              </a:rPr>
              <a:t>tự chỉnh sửa và hoàn thiện bộ Quy tắc ứng xử của mình.</a:t>
            </a:r>
            <a:endParaRPr lang="en-US" sz="4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0323" y="908118"/>
            <a:ext cx="5117123" cy="5117123"/>
          </a:xfrm>
          <a:prstGeom prst="rect">
            <a:avLst/>
          </a:prstGeom>
        </p:spPr>
      </p:pic>
    </p:spTree>
    <p:extLst>
      <p:ext uri="{BB962C8B-B14F-4D97-AF65-F5344CB8AC3E}">
        <p14:creationId xmlns:p14="http://schemas.microsoft.com/office/powerpoint/2010/main" val="39391254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950" y="1714636"/>
            <a:ext cx="7065490" cy="3322054"/>
          </a:xfrm>
          <a:prstGeom prst="rect">
            <a:avLst/>
          </a:prstGeom>
        </p:spPr>
      </p:pic>
      <p:pic>
        <p:nvPicPr>
          <p:cNvPr id="3" name="图片 6">
            <a:extLst>
              <a:ext uri="{FF2B5EF4-FFF2-40B4-BE49-F238E27FC236}">
                <a16:creationId xmlns:a16="http://schemas.microsoft.com/office/drawing/2014/main" xmlns="" id="{7C2F05EF-375D-48EE-A92A-A16205A7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4" name="图片 7">
            <a:extLst>
              <a:ext uri="{FF2B5EF4-FFF2-40B4-BE49-F238E27FC236}">
                <a16:creationId xmlns:a16="http://schemas.microsoft.com/office/drawing/2014/main" xmlns="" id="{7F16F7F7-C738-499C-BBCB-AA8823F38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spTree>
    <p:extLst>
      <p:ext uri="{BB962C8B-B14F-4D97-AF65-F5344CB8AC3E}">
        <p14:creationId xmlns:p14="http://schemas.microsoft.com/office/powerpoint/2010/main" val="39623080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209EA6AA-9632-4766-9009-4059FCA182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7" name="图片 6">
            <a:extLst>
              <a:ext uri="{FF2B5EF4-FFF2-40B4-BE49-F238E27FC236}">
                <a16:creationId xmlns:a16="http://schemas.microsoft.com/office/drawing/2014/main" xmlns="" id="{B747EBDB-BD00-4937-9877-80A1E83F9D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76" y="397706"/>
            <a:ext cx="4582589" cy="6139728"/>
          </a:xfrm>
          <a:prstGeom prst="rect">
            <a:avLst/>
          </a:prstGeom>
        </p:spPr>
      </p:pic>
      <p:pic>
        <p:nvPicPr>
          <p:cNvPr id="8" name="图片 7">
            <a:extLst>
              <a:ext uri="{FF2B5EF4-FFF2-40B4-BE49-F238E27FC236}">
                <a16:creationId xmlns:a16="http://schemas.microsoft.com/office/drawing/2014/main" xmlns="" id="{58F47DFF-1A2F-4D66-8AD3-57E03E6D61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203" y="0"/>
            <a:ext cx="2956817" cy="2387014"/>
          </a:xfrm>
          <a:prstGeom prst="rect">
            <a:avLst/>
          </a:prstGeom>
        </p:spPr>
      </p:pic>
      <p:pic>
        <p:nvPicPr>
          <p:cNvPr id="9" name="图片 8">
            <a:extLst>
              <a:ext uri="{FF2B5EF4-FFF2-40B4-BE49-F238E27FC236}">
                <a16:creationId xmlns:a16="http://schemas.microsoft.com/office/drawing/2014/main" xmlns="" id="{0BC809DE-30FF-4DA8-A2E2-4D0039276E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pic>
        <p:nvPicPr>
          <p:cNvPr id="10" name="Picture 9"/>
          <p:cNvPicPr>
            <a:picLocks noChangeAspect="1"/>
          </p:cNvPicPr>
          <p:nvPr/>
        </p:nvPicPr>
        <p:blipFill>
          <a:blip r:embed="rId6"/>
          <a:stretch>
            <a:fillRect/>
          </a:stretch>
        </p:blipFill>
        <p:spPr>
          <a:xfrm>
            <a:off x="3609203" y="1082109"/>
            <a:ext cx="7651143" cy="6736664"/>
          </a:xfrm>
          <a:prstGeom prst="rect">
            <a:avLst/>
          </a:prstGeom>
        </p:spPr>
      </p:pic>
      <p:sp>
        <p:nvSpPr>
          <p:cNvPr id="2" name="Rectangle 1"/>
          <p:cNvSpPr/>
          <p:nvPr/>
        </p:nvSpPr>
        <p:spPr>
          <a:xfrm>
            <a:off x="2036676" y="158779"/>
            <a:ext cx="9868278" cy="1754326"/>
          </a:xfrm>
          <a:prstGeom prst="rect">
            <a:avLst/>
          </a:prstGeom>
          <a:noFill/>
        </p:spPr>
        <p:txBody>
          <a:bodyPr wrap="none" lIns="91440" tIns="45720" rIns="91440" bIns="45720">
            <a:spAutoFit/>
          </a:bodyPr>
          <a:lstStyle/>
          <a:p>
            <a:pPr algn="ctr"/>
            <a:r>
              <a:rPr lang="vi-VN" sz="5400" b="1" cap="none" spc="0" dirty="0" smtClean="0">
                <a:ln w="22225">
                  <a:solidFill>
                    <a:schemeClr val="accent2"/>
                  </a:solidFill>
                  <a:prstDash val="solid"/>
                </a:ln>
                <a:solidFill>
                  <a:schemeClr val="accent2">
                    <a:lumMod val="40000"/>
                    <a:lumOff val="60000"/>
                  </a:schemeClr>
                </a:solidFill>
                <a:effectLst/>
              </a:rPr>
              <a:t>Thứ...ngày...tháng...năm 2023</a:t>
            </a:r>
          </a:p>
          <a:p>
            <a:pPr algn="ctr"/>
            <a:r>
              <a:rPr lang="vi-VN" sz="5400" b="1" dirty="0" smtClean="0">
                <a:ln w="22225">
                  <a:solidFill>
                    <a:schemeClr val="accent2"/>
                  </a:solidFill>
                  <a:prstDash val="solid"/>
                </a:ln>
                <a:solidFill>
                  <a:schemeClr val="accent2">
                    <a:lumMod val="40000"/>
                    <a:lumOff val="60000"/>
                  </a:schemeClr>
                </a:solidFill>
              </a:rPr>
              <a:t>Hoạt động trải nghiệm</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7773407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360"/>
                                          </p:val>
                                        </p:tav>
                                        <p:tav tm="100000">
                                          <p:val>
                                            <p:fltVal val="0"/>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C2F05EF-375D-48EE-A92A-A16205A7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8" name="图片 7">
            <a:extLst>
              <a:ext uri="{FF2B5EF4-FFF2-40B4-BE49-F238E27FC236}">
                <a16:creationId xmlns:a16="http://schemas.microsoft.com/office/drawing/2014/main" xmlns="" id="{7F16F7F7-C738-499C-BBCB-AA8823F38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9" name="图片 8">
            <a:extLst>
              <a:ext uri="{FF2B5EF4-FFF2-40B4-BE49-F238E27FC236}">
                <a16:creationId xmlns:a16="http://schemas.microsoft.com/office/drawing/2014/main" xmlns="" id="{71602CA2-854D-47EF-AAB0-105D17DF0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9703" y="320566"/>
            <a:ext cx="2956817" cy="2387014"/>
          </a:xfrm>
          <a:prstGeom prst="rect">
            <a:avLst/>
          </a:prstGeom>
        </p:spPr>
      </p:pic>
      <p:pic>
        <p:nvPicPr>
          <p:cNvPr id="10" name="图片 9">
            <a:extLst>
              <a:ext uri="{FF2B5EF4-FFF2-40B4-BE49-F238E27FC236}">
                <a16:creationId xmlns:a16="http://schemas.microsoft.com/office/drawing/2014/main" xmlns="" id="{7CD2176C-4D41-43E7-AA35-CC4D641D8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sp>
        <p:nvSpPr>
          <p:cNvPr id="2" name="TextBox 1"/>
          <p:cNvSpPr txBox="1"/>
          <p:nvPr/>
        </p:nvSpPr>
        <p:spPr>
          <a:xfrm>
            <a:off x="5534378" y="1944121"/>
            <a:ext cx="4857419" cy="3631763"/>
          </a:xfrm>
          <a:prstGeom prst="rect">
            <a:avLst/>
          </a:prstGeom>
          <a:noFill/>
        </p:spPr>
        <p:txBody>
          <a:bodyPr wrap="none" rtlCol="0">
            <a:spAutoFit/>
          </a:bodyPr>
          <a:lstStyle/>
          <a:p>
            <a:pPr algn="ctr"/>
            <a:r>
              <a:rPr lang="en-US" sz="11500" dirty="0" smtClean="0">
                <a:ln w="28575">
                  <a:solidFill>
                    <a:schemeClr val="tx1"/>
                  </a:solidFill>
                </a:ln>
                <a:solidFill>
                  <a:srgbClr val="00B050"/>
                </a:solidFill>
                <a:latin typeface="#9Slide07 SVNZiclets" panose="02000603000000000000" pitchFamily="2" charset="0"/>
              </a:rPr>
              <a:t>KHỞI </a:t>
            </a:r>
          </a:p>
          <a:p>
            <a:pPr algn="ctr"/>
            <a:r>
              <a:rPr lang="en-US" sz="11500" dirty="0" smtClean="0">
                <a:ln w="28575">
                  <a:solidFill>
                    <a:schemeClr val="tx1"/>
                  </a:solidFill>
                </a:ln>
                <a:solidFill>
                  <a:srgbClr val="00B050"/>
                </a:solidFill>
                <a:latin typeface="#9Slide07 SVNZiclets" panose="02000603000000000000" pitchFamily="2" charset="0"/>
              </a:rPr>
              <a:t>ĐỘNG</a:t>
            </a:r>
            <a:endParaRPr lang="en-US" sz="11500" dirty="0">
              <a:ln w="28575">
                <a:solidFill>
                  <a:schemeClr val="tx1"/>
                </a:solidFill>
              </a:ln>
              <a:solidFill>
                <a:srgbClr val="00B050"/>
              </a:solidFill>
              <a:latin typeface="#9Slide07 SVNZiclets" panose="02000603000000000000" pitchFamily="2" charset="0"/>
            </a:endParaRPr>
          </a:p>
        </p:txBody>
      </p:sp>
    </p:spTree>
    <p:extLst>
      <p:ext uri="{BB962C8B-B14F-4D97-AF65-F5344CB8AC3E}">
        <p14:creationId xmlns:p14="http://schemas.microsoft.com/office/powerpoint/2010/main" val="31208833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360"/>
                                          </p:val>
                                        </p:tav>
                                        <p:tav tm="100000">
                                          <p:val>
                                            <p:fltVal val="0"/>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C98965C-C418-4D92-B94E-3BED358E3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6" name="Trái Đất Này Là Của Chúng Mình - Nhạc Thiếu Nhi Vui Nhộn Hay Nhất LU VÀ BU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7838133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C2F05EF-375D-48EE-A92A-A16205A7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8" name="图片 7">
            <a:extLst>
              <a:ext uri="{FF2B5EF4-FFF2-40B4-BE49-F238E27FC236}">
                <a16:creationId xmlns:a16="http://schemas.microsoft.com/office/drawing/2014/main" xmlns="" id="{7F16F7F7-C738-499C-BBCB-AA8823F38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9" name="图片 8">
            <a:extLst>
              <a:ext uri="{FF2B5EF4-FFF2-40B4-BE49-F238E27FC236}">
                <a16:creationId xmlns:a16="http://schemas.microsoft.com/office/drawing/2014/main" xmlns="" id="{71602CA2-854D-47EF-AAB0-105D17DF0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9703" y="320566"/>
            <a:ext cx="2956817" cy="2387014"/>
          </a:xfrm>
          <a:prstGeom prst="rect">
            <a:avLst/>
          </a:prstGeom>
        </p:spPr>
      </p:pic>
      <p:pic>
        <p:nvPicPr>
          <p:cNvPr id="10" name="图片 9">
            <a:extLst>
              <a:ext uri="{FF2B5EF4-FFF2-40B4-BE49-F238E27FC236}">
                <a16:creationId xmlns:a16="http://schemas.microsoft.com/office/drawing/2014/main" xmlns="" id="{7CD2176C-4D41-43E7-AA35-CC4D641D8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sp>
        <p:nvSpPr>
          <p:cNvPr id="2" name="TextBox 1"/>
          <p:cNvSpPr txBox="1"/>
          <p:nvPr/>
        </p:nvSpPr>
        <p:spPr>
          <a:xfrm>
            <a:off x="5798071" y="1944121"/>
            <a:ext cx="4330032" cy="3631763"/>
          </a:xfrm>
          <a:prstGeom prst="rect">
            <a:avLst/>
          </a:prstGeom>
          <a:noFill/>
        </p:spPr>
        <p:txBody>
          <a:bodyPr wrap="none" rtlCol="0">
            <a:spAutoFit/>
          </a:bodyPr>
          <a:lstStyle/>
          <a:p>
            <a:pPr algn="ctr"/>
            <a:r>
              <a:rPr lang="en-US" sz="11500" dirty="0" smtClean="0">
                <a:ln w="28575">
                  <a:solidFill>
                    <a:schemeClr val="tx1"/>
                  </a:solidFill>
                </a:ln>
                <a:solidFill>
                  <a:srgbClr val="FFC000"/>
                </a:solidFill>
                <a:latin typeface="#9Slide07 SVNZiclets" panose="02000603000000000000" pitchFamily="2" charset="0"/>
              </a:rPr>
              <a:t>KHÁM</a:t>
            </a:r>
          </a:p>
          <a:p>
            <a:pPr algn="ctr"/>
            <a:r>
              <a:rPr lang="en-US" sz="11500" dirty="0" smtClean="0">
                <a:ln w="28575">
                  <a:solidFill>
                    <a:schemeClr val="tx1"/>
                  </a:solidFill>
                </a:ln>
                <a:solidFill>
                  <a:srgbClr val="FFC000"/>
                </a:solidFill>
                <a:latin typeface="#9Slide07 SVNZiclets" panose="02000603000000000000" pitchFamily="2" charset="0"/>
              </a:rPr>
              <a:t>PHÁ</a:t>
            </a:r>
            <a:endParaRPr lang="en-US" sz="11500" dirty="0">
              <a:ln w="28575">
                <a:solidFill>
                  <a:schemeClr val="tx1"/>
                </a:solidFill>
              </a:ln>
              <a:solidFill>
                <a:srgbClr val="FFC000"/>
              </a:solidFill>
              <a:latin typeface="#9Slide07 SVNZiclets" panose="02000603000000000000" pitchFamily="2" charset="0"/>
            </a:endParaRPr>
          </a:p>
        </p:txBody>
      </p:sp>
    </p:spTree>
    <p:extLst>
      <p:ext uri="{BB962C8B-B14F-4D97-AF65-F5344CB8AC3E}">
        <p14:creationId xmlns:p14="http://schemas.microsoft.com/office/powerpoint/2010/main" val="4030480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360"/>
                                          </p:val>
                                        </p:tav>
                                        <p:tav tm="100000">
                                          <p:val>
                                            <p:fltVal val="0"/>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1d60fa9f1cfcbfb3d7dea265119d71e15FBB43640B43E9A75E03FE54C774D5D4779ED45933E78901D3CB0E69E39D04A9E1E9B25CF060C4BCA4D072860494D0D8E683C2FE58414E15B4EE7CEF1DF2ECBC036FDF4FA2F4DEACFD5C7223227E58EB6F2C194EC526F92005D0C07CA7FDAC3201BF60CCE39DA4BEBFFE96DD96DD2E39">
            <a:extLst>
              <a:ext uri="{FF2B5EF4-FFF2-40B4-BE49-F238E27FC236}">
                <a16:creationId xmlns:a16="http://schemas.microsoft.com/office/drawing/2014/main" xmlns="" id="{364ABFBA-A266-4EDB-A951-2BEFBA7DBEF8}"/>
              </a:ext>
            </a:extLst>
          </p:cNvPr>
          <p:cNvSpPr/>
          <p:nvPr/>
        </p:nvSpPr>
        <p:spPr>
          <a:xfrm>
            <a:off x="0" y="2016451"/>
            <a:ext cx="12192000" cy="2918715"/>
          </a:xfrm>
          <a:prstGeom prst="rect">
            <a:avLst/>
          </a:prstGeom>
          <a:solidFill>
            <a:srgbClr val="92D050"/>
          </a:solidFill>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a:solidFill>
                <a:srgbClr val="FFFFFF"/>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4" name="图片 3">
            <a:extLst>
              <a:ext uri="{FF2B5EF4-FFF2-40B4-BE49-F238E27FC236}">
                <a16:creationId xmlns:a16="http://schemas.microsoft.com/office/drawing/2014/main" xmlns="" id="{B6F01F21-6D1C-4923-AB15-5D29DD775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227" y="1758348"/>
            <a:ext cx="5092774" cy="3365770"/>
          </a:xfrm>
          <a:prstGeom prst="rect">
            <a:avLst/>
          </a:prstGeom>
        </p:spPr>
      </p:pic>
      <p:grpSp>
        <p:nvGrpSpPr>
          <p:cNvPr id="7" name="组合 6">
            <a:extLst>
              <a:ext uri="{FF2B5EF4-FFF2-40B4-BE49-F238E27FC236}">
                <a16:creationId xmlns:a16="http://schemas.microsoft.com/office/drawing/2014/main" xmlns="" id="{0149CF10-9CFA-455B-8925-6DDD027782DF}"/>
              </a:ext>
            </a:extLst>
          </p:cNvPr>
          <p:cNvGrpSpPr/>
          <p:nvPr/>
        </p:nvGrpSpPr>
        <p:grpSpPr>
          <a:xfrm>
            <a:off x="869670" y="973422"/>
            <a:ext cx="5435191" cy="798665"/>
            <a:chOff x="5159105" y="2080703"/>
            <a:chExt cx="5435191" cy="798665"/>
          </a:xfrm>
        </p:grpSpPr>
        <p:pic>
          <p:nvPicPr>
            <p:cNvPr id="8" name="图片 7">
              <a:extLst>
                <a:ext uri="{FF2B5EF4-FFF2-40B4-BE49-F238E27FC236}">
                  <a16:creationId xmlns:a16="http://schemas.microsoft.com/office/drawing/2014/main" xmlns="" id="{FB70EA32-6924-424B-879B-52B07D6C0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5730" y="2080703"/>
              <a:ext cx="994710" cy="792084"/>
            </a:xfrm>
            <a:prstGeom prst="rect">
              <a:avLst/>
            </a:prstGeom>
          </p:spPr>
        </p:pic>
        <p:pic>
          <p:nvPicPr>
            <p:cNvPr id="9" name="图片 8">
              <a:extLst>
                <a:ext uri="{FF2B5EF4-FFF2-40B4-BE49-F238E27FC236}">
                  <a16:creationId xmlns:a16="http://schemas.microsoft.com/office/drawing/2014/main" xmlns="" id="{B77F38CE-DC6B-402B-81EE-068C945111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40273" y="2117368"/>
              <a:ext cx="956931" cy="762000"/>
            </a:xfrm>
            <a:prstGeom prst="rect">
              <a:avLst/>
            </a:prstGeom>
          </p:spPr>
        </p:pic>
        <p:sp>
          <p:nvSpPr>
            <p:cNvPr id="10" name="文本框 9">
              <a:extLst>
                <a:ext uri="{FF2B5EF4-FFF2-40B4-BE49-F238E27FC236}">
                  <a16:creationId xmlns:a16="http://schemas.microsoft.com/office/drawing/2014/main" xmlns="" id="{0AFA0F8F-A0D1-43F0-8BF5-B0AFE634C5A7}"/>
                </a:ext>
              </a:extLst>
            </p:cNvPr>
            <p:cNvSpPr txBox="1"/>
            <p:nvPr/>
          </p:nvSpPr>
          <p:spPr>
            <a:xfrm>
              <a:off x="5159105" y="2184358"/>
              <a:ext cx="5435191" cy="584775"/>
            </a:xfrm>
            <a:prstGeom prst="rect">
              <a:avLst/>
            </a:prstGeom>
            <a:noFill/>
          </p:spPr>
          <p:txBody>
            <a:bodyPr wrap="square" rtlCol="0">
              <a:spAutoFit/>
            </a:bodyPr>
            <a:lstStyle>
              <a:defPPr>
                <a:defRPr lang="zh-CN"/>
              </a:defPPr>
              <a:lvl1pPr>
                <a:defRPr kumimoji="1" sz="2800" b="1">
                  <a:solidFill>
                    <a:srgbClr val="165B2F"/>
                  </a:solidFill>
                  <a:latin typeface="Microsoft YaHei" charset="-122"/>
                  <a:ea typeface="Microsoft YaHei" charset="-122"/>
                  <a:cs typeface="Microsoft YaHei" charset="-122"/>
                </a:defRPr>
              </a:lvl1pPr>
            </a:lstStyle>
            <a:p>
              <a:pPr algn="ctr"/>
              <a:r>
                <a:rPr lang="en-US" altLang="zh-CN" sz="3200" dirty="0" err="1"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Hoạt</a:t>
              </a:r>
              <a:r>
                <a:rPr lang="en-US" altLang="zh-CN" sz="3200" dirty="0"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 </a:t>
              </a:r>
              <a:r>
                <a:rPr lang="en-US" altLang="zh-CN" sz="3200" dirty="0" err="1"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động</a:t>
              </a:r>
              <a:r>
                <a:rPr lang="en-US" altLang="zh-CN" sz="3200" dirty="0"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 1</a:t>
              </a:r>
              <a:endParaRPr lang="zh-CN" altLang="en-US" sz="3200" dirty="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grpSp>
      <p:sp>
        <p:nvSpPr>
          <p:cNvPr id="12" name="文本框 11">
            <a:extLst>
              <a:ext uri="{FF2B5EF4-FFF2-40B4-BE49-F238E27FC236}">
                <a16:creationId xmlns:a16="http://schemas.microsoft.com/office/drawing/2014/main" xmlns="" id="{C8AF7176-F13F-4A54-8D49-56E00123DAD8}"/>
              </a:ext>
            </a:extLst>
          </p:cNvPr>
          <p:cNvSpPr txBox="1"/>
          <p:nvPr/>
        </p:nvSpPr>
        <p:spPr>
          <a:xfrm>
            <a:off x="2471005" y="2235148"/>
            <a:ext cx="5643991" cy="523220"/>
          </a:xfrm>
          <a:prstGeom prst="rect">
            <a:avLst/>
          </a:prstGeom>
          <a:noFill/>
        </p:spPr>
        <p:txBody>
          <a:bodyPr wrap="square" rtlCol="0">
            <a:spAutoFit/>
          </a:bodyPr>
          <a:lstStyle/>
          <a:p>
            <a:r>
              <a:rPr lang="en-US" altLang="zh-CN" sz="2800" b="1" dirty="0" smtClean="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TRÒ CHƠI</a:t>
            </a:r>
            <a:endParaRPr lang="zh-CN" altLang="en-US" sz="2800" b="1" dirty="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sp>
        <p:nvSpPr>
          <p:cNvPr id="13" name="矩形 12">
            <a:extLst>
              <a:ext uri="{FF2B5EF4-FFF2-40B4-BE49-F238E27FC236}">
                <a16:creationId xmlns:a16="http://schemas.microsoft.com/office/drawing/2014/main" xmlns="" id="{417FF1F9-A1CB-48FE-B9E3-53079B07BB93}"/>
              </a:ext>
            </a:extLst>
          </p:cNvPr>
          <p:cNvSpPr/>
          <p:nvPr/>
        </p:nvSpPr>
        <p:spPr>
          <a:xfrm>
            <a:off x="515035" y="2558812"/>
            <a:ext cx="6241051" cy="882421"/>
          </a:xfrm>
          <a:prstGeom prst="rect">
            <a:avLst/>
          </a:prstGeom>
        </p:spPr>
        <p:txBody>
          <a:bodyPr wrap="square">
            <a:spAutoFit/>
          </a:bodyPr>
          <a:lstStyle/>
          <a:p>
            <a:pPr algn="ctr">
              <a:lnSpc>
                <a:spcPct val="150000"/>
              </a:lnSpc>
            </a:pPr>
            <a:r>
              <a:rPr lang="en-US" altLang="zh-CN" sz="4000" dirty="0" smtClean="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rPr>
              <a:t>NÊN HAY KHÔNG NÊN?</a:t>
            </a:r>
            <a:endParaRPr lang="en-US" altLang="zh-CN" sz="4000" dirty="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pic>
        <p:nvPicPr>
          <p:cNvPr id="1026" name="Picture 2" descr="Do this! theme | Baamboozle - Baamboozle | The Most Fun Classroom Gam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16519" y="2576748"/>
            <a:ext cx="4232427" cy="42324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umbs Up Emoji Smiley - Free vector graphic on Pixab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79" y="4890101"/>
            <a:ext cx="1764665" cy="15840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w emoji needed for reactions - Forums Feedback - Second Life Communit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16596" y="4760288"/>
            <a:ext cx="1958807" cy="195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2200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par>
                          <p:cTn id="27" fill="hold">
                            <p:stCondLst>
                              <p:cond delay="2500"/>
                            </p:stCondLst>
                            <p:childTnLst>
                              <p:par>
                                <p:cTn id="28" presetID="14" presetClass="entr" presetSubtype="10" fill="hold" nodeType="after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randombar(horizontal)">
                                      <p:cBhvr>
                                        <p:cTn id="30" dur="500"/>
                                        <p:tgtEl>
                                          <p:spTgt spid="1030"/>
                                        </p:tgtEl>
                                      </p:cBhvr>
                                    </p:animEffect>
                                  </p:childTnLst>
                                </p:cTn>
                              </p:par>
                            </p:childTnLst>
                          </p:cTn>
                        </p:par>
                        <p:par>
                          <p:cTn id="31" fill="hold">
                            <p:stCondLst>
                              <p:cond delay="3000"/>
                            </p:stCondLst>
                            <p:childTnLst>
                              <p:par>
                                <p:cTn id="32" presetID="14" presetClass="entr" presetSubtype="10" fill="hold" nodeType="after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randombar(horizontal)">
                                      <p:cBhvr>
                                        <p:cTn id="3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1d60fa9f1cfcbfb3d7dea265119d71e15FBB43640B43E9A75E03FE54C774D5D4779ED45933E78901D3CB0E69E39D04A9E1E9B25CF060C4BCA4D072860494D0D8E683C2FE58414E15B4EE7CEF1DF2ECBC036FDF4FA2F4DEACFD5C7223227E58EB6F2C194EC526F92005D0C07CA7FDAC3201BF60CCE39DA4BEBFFE96DD96DD2E39">
            <a:extLst>
              <a:ext uri="{FF2B5EF4-FFF2-40B4-BE49-F238E27FC236}">
                <a16:creationId xmlns:a16="http://schemas.microsoft.com/office/drawing/2014/main" xmlns="" id="{364ABFBA-A266-4EDB-A951-2BEFBA7DBEF8}"/>
              </a:ext>
            </a:extLst>
          </p:cNvPr>
          <p:cNvSpPr/>
          <p:nvPr/>
        </p:nvSpPr>
        <p:spPr>
          <a:xfrm>
            <a:off x="0" y="2016451"/>
            <a:ext cx="12192000" cy="4231949"/>
          </a:xfrm>
          <a:prstGeom prst="rect">
            <a:avLst/>
          </a:prstGeom>
          <a:solidFill>
            <a:srgbClr val="92D050"/>
          </a:solidFill>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pPr algn="just"/>
            <a:endParaRPr lang="zh-CN" altLang="en-US" sz="4000" dirty="0">
              <a:solidFill>
                <a:schemeClr val="tx1"/>
              </a:solidFill>
              <a:latin typeface="Cambria" panose="02040503050406030204" pitchFamily="18" charset="0"/>
              <a:ea typeface="字魂105号-简雅黑" panose="00000500000000000000" pitchFamily="2" charset="-122"/>
              <a:sym typeface="字魂105号-简雅黑" panose="00000500000000000000" pitchFamily="2" charset="-122"/>
            </a:endParaRPr>
          </a:p>
        </p:txBody>
      </p:sp>
      <p:sp>
        <p:nvSpPr>
          <p:cNvPr id="12" name="文本框 11">
            <a:extLst>
              <a:ext uri="{FF2B5EF4-FFF2-40B4-BE49-F238E27FC236}">
                <a16:creationId xmlns:a16="http://schemas.microsoft.com/office/drawing/2014/main" xmlns="" id="{C8AF7176-F13F-4A54-8D49-56E00123DAD8}"/>
              </a:ext>
            </a:extLst>
          </p:cNvPr>
          <p:cNvSpPr txBox="1"/>
          <p:nvPr/>
        </p:nvSpPr>
        <p:spPr>
          <a:xfrm>
            <a:off x="2471005" y="2235148"/>
            <a:ext cx="5643991" cy="523220"/>
          </a:xfrm>
          <a:prstGeom prst="rect">
            <a:avLst/>
          </a:prstGeom>
          <a:noFill/>
        </p:spPr>
        <p:txBody>
          <a:bodyPr wrap="square" rtlCol="0">
            <a:spAutoFit/>
          </a:bodyPr>
          <a:lstStyle/>
          <a:p>
            <a:r>
              <a:rPr lang="en-US" altLang="zh-CN" sz="2800" b="1" dirty="0" smtClean="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TRÒ CHƠI</a:t>
            </a:r>
            <a:endParaRPr lang="zh-CN" altLang="en-US" sz="2800" b="1" dirty="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sp>
        <p:nvSpPr>
          <p:cNvPr id="13" name="矩形 12">
            <a:extLst>
              <a:ext uri="{FF2B5EF4-FFF2-40B4-BE49-F238E27FC236}">
                <a16:creationId xmlns:a16="http://schemas.microsoft.com/office/drawing/2014/main" xmlns="" id="{417FF1F9-A1CB-48FE-B9E3-53079B07BB93}"/>
              </a:ext>
            </a:extLst>
          </p:cNvPr>
          <p:cNvSpPr/>
          <p:nvPr/>
        </p:nvSpPr>
        <p:spPr>
          <a:xfrm>
            <a:off x="515035" y="2558812"/>
            <a:ext cx="6241051" cy="882421"/>
          </a:xfrm>
          <a:prstGeom prst="rect">
            <a:avLst/>
          </a:prstGeom>
        </p:spPr>
        <p:txBody>
          <a:bodyPr wrap="square">
            <a:spAutoFit/>
          </a:bodyPr>
          <a:lstStyle/>
          <a:p>
            <a:pPr algn="ctr">
              <a:lnSpc>
                <a:spcPct val="150000"/>
              </a:lnSpc>
            </a:pPr>
            <a:r>
              <a:rPr lang="en-US" altLang="zh-CN" sz="4000" dirty="0" smtClean="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rPr>
              <a:t>NÊN HAY KHÔNG NÊN?</a:t>
            </a:r>
            <a:endParaRPr lang="en-US" altLang="zh-CN" sz="4000" dirty="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pic>
        <p:nvPicPr>
          <p:cNvPr id="1026" name="Picture 2" descr="Do this! theme | Baamboozle - Baamboozle | The Most Fun Classroom Gam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01851" y="-544887"/>
            <a:ext cx="2910840" cy="29108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2898" y="2362146"/>
            <a:ext cx="7270717" cy="3539430"/>
          </a:xfrm>
          <a:prstGeom prst="rect">
            <a:avLst/>
          </a:prstGeom>
        </p:spPr>
        <p:txBody>
          <a:bodyPr wrap="square">
            <a:spAutoFit/>
          </a:bodyPr>
          <a:lstStyle/>
          <a:p>
            <a:pPr marL="285750" indent="-285750" algn="just">
              <a:buFont typeface="Arial" panose="020B0604020202020204" pitchFamily="34" charset="0"/>
              <a:buChar char="•"/>
            </a:pPr>
            <a:r>
              <a:rPr lang="vi-VN" sz="3200" dirty="0">
                <a:solidFill>
                  <a:schemeClr val="tx1">
                    <a:lumMod val="95000"/>
                    <a:lumOff val="5000"/>
                  </a:schemeClr>
                </a:solidFill>
                <a:latin typeface="Cambria" panose="02040503050406030204" pitchFamily="18" charset="0"/>
                <a:ea typeface="Cambria" panose="02040503050406030204" pitchFamily="18" charset="0"/>
              </a:rPr>
              <a:t>Diễn tả bằng hành động các hành vi ứng xử với cảnh quan thiên nhiên để các bạn khác xác định hành vi đó là “Nên” hay “Không nên:</a:t>
            </a:r>
          </a:p>
          <a:p>
            <a:pPr marL="285750" indent="-285750" algn="just">
              <a:buFont typeface="Arial" panose="020B0604020202020204" pitchFamily="34" charset="0"/>
              <a:buChar char="•"/>
            </a:pPr>
            <a:r>
              <a:rPr lang="vi-VN" sz="3200" dirty="0">
                <a:solidFill>
                  <a:schemeClr val="tx1">
                    <a:lumMod val="95000"/>
                    <a:lumOff val="5000"/>
                  </a:schemeClr>
                </a:solidFill>
                <a:latin typeface="Cambria" panose="02040503050406030204" pitchFamily="18" charset="0"/>
                <a:ea typeface="Cambria" panose="02040503050406030204" pitchFamily="18" charset="0"/>
              </a:rPr>
              <a:t>Các bạn dưới lớp sau khi xem các hành động, hãy giơ biểu tượng cảm xúc “Nên” hay “Không nên” nhé!</a:t>
            </a:r>
          </a:p>
        </p:txBody>
      </p:sp>
      <p:pic>
        <p:nvPicPr>
          <p:cNvPr id="15" name="Picture 14"/>
          <p:cNvPicPr/>
          <p:nvPr/>
        </p:nvPicPr>
        <p:blipFill>
          <a:blip r:embed="rId4"/>
          <a:stretch>
            <a:fillRect/>
          </a:stretch>
        </p:blipFill>
        <p:spPr>
          <a:xfrm>
            <a:off x="7566790" y="2496758"/>
            <a:ext cx="4442475" cy="3242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24177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1" nodeType="clickEffect">
                                  <p:stCondLst>
                                    <p:cond delay="0"/>
                                  </p:stCondLst>
                                  <p:childTnLst>
                                    <p:animMotion origin="layout" path="M 0 0 L 0 -0.25 E" pathEditMode="relative" ptsTypes="">
                                      <p:cBhvr>
                                        <p:cTn id="6" dur="2000" fill="hold"/>
                                        <p:tgtEl>
                                          <p:spTgt spid="12"/>
                                        </p:tgtEl>
                                        <p:attrNameLst>
                                          <p:attrName>ppt_x</p:attrName>
                                          <p:attrName>ppt_y</p:attrName>
                                        </p:attrNameLst>
                                      </p:cBhvr>
                                    </p:animMotion>
                                  </p:childTnLst>
                                </p:cTn>
                              </p:par>
                              <p:par>
                                <p:cTn id="7" presetID="64" presetClass="path" presetSubtype="0" accel="50000" decel="50000" fill="hold" grpId="1" nodeType="withEffect">
                                  <p:stCondLst>
                                    <p:cond delay="0"/>
                                  </p:stCondLst>
                                  <p:childTnLst>
                                    <p:animMotion origin="layout" path="M 0 0 L 0 -0.25 E" pathEditMode="relative" ptsTypes="">
                                      <p:cBhvr>
                                        <p:cTn id="8" dur="2000" fill="hold"/>
                                        <p:tgtEl>
                                          <p:spTgt spid="13"/>
                                        </p:tgtEl>
                                        <p:attrNameLst>
                                          <p:attrName>ppt_x</p:attrName>
                                          <p:attrName>ppt_y</p:attrName>
                                        </p:attrNameLst>
                                      </p:cBhvr>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1"/>
      <p:bldP spid="13" grpId="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C98965C-C418-4D92-B94E-3BED358E3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3" name="图片 2">
            <a:extLst>
              <a:ext uri="{FF2B5EF4-FFF2-40B4-BE49-F238E27FC236}">
                <a16:creationId xmlns:a16="http://schemas.microsoft.com/office/drawing/2014/main" xmlns="" id="{0994A23D-0B2B-44F5-82DF-7B30E92C73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074" y="888468"/>
            <a:ext cx="3940431" cy="4123341"/>
          </a:xfrm>
          <a:prstGeom prst="rect">
            <a:avLst/>
          </a:prstGeom>
        </p:spPr>
      </p:pic>
      <p:sp>
        <p:nvSpPr>
          <p:cNvPr id="8" name="文本框 7">
            <a:extLst>
              <a:ext uri="{FF2B5EF4-FFF2-40B4-BE49-F238E27FC236}">
                <a16:creationId xmlns:a16="http://schemas.microsoft.com/office/drawing/2014/main" xmlns="" id="{7C1BC6AD-9D14-44B6-A154-C66C2F8F3F95}"/>
              </a:ext>
            </a:extLst>
          </p:cNvPr>
          <p:cNvSpPr txBox="1"/>
          <p:nvPr/>
        </p:nvSpPr>
        <p:spPr>
          <a:xfrm>
            <a:off x="1579222" y="1924885"/>
            <a:ext cx="1972133" cy="2123658"/>
          </a:xfrm>
          <a:prstGeom prst="rect">
            <a:avLst/>
          </a:prstGeom>
          <a:noFill/>
        </p:spPr>
        <p:txBody>
          <a:bodyPr vert="horz" wrap="square" rtlCol="0">
            <a:spAutoFit/>
          </a:bodyPr>
          <a:lstStyle/>
          <a:p>
            <a:pPr algn="ctr"/>
            <a:r>
              <a:rPr kumimoji="1" lang="en-US" altLang="zh-CN" sz="4400" b="1" dirty="0" smtClean="0">
                <a:ln>
                  <a:solidFill>
                    <a:schemeClr val="tx1"/>
                  </a:solidFill>
                </a:ln>
                <a:solidFill>
                  <a:schemeClr val="bg1"/>
                </a:solidFill>
                <a:latin typeface="#9Slide07 SVNZiclets" panose="02000603000000000000" pitchFamily="2" charset="0"/>
                <a:ea typeface="字魂105号-简雅黑" panose="00000500000000000000" pitchFamily="2" charset="-122"/>
                <a:cs typeface="Microsoft YaHei" charset="-122"/>
                <a:sym typeface="字魂105号-简雅黑" panose="00000500000000000000" pitchFamily="2" charset="-122"/>
              </a:rPr>
              <a:t>EM CẦN NHỚ</a:t>
            </a:r>
            <a:endParaRPr kumimoji="1" lang="zh-CN" altLang="en-US" sz="4400" b="1" dirty="0">
              <a:ln>
                <a:solidFill>
                  <a:schemeClr val="tx1"/>
                </a:solidFill>
              </a:ln>
              <a:solidFill>
                <a:schemeClr val="bg1"/>
              </a:solidFill>
              <a:latin typeface="#9Slide07 SVNZiclets" panose="02000603000000000000" pitchFamily="2" charset="0"/>
              <a:ea typeface="字魂105号-简雅黑" panose="00000500000000000000" pitchFamily="2" charset="-122"/>
              <a:cs typeface="Microsoft YaHei" charset="-122"/>
              <a:sym typeface="字魂105号-简雅黑" panose="00000500000000000000" pitchFamily="2" charset="-122"/>
            </a:endParaRPr>
          </a:p>
        </p:txBody>
      </p:sp>
      <p:sp>
        <p:nvSpPr>
          <p:cNvPr id="10" name="文本框 9">
            <a:extLst>
              <a:ext uri="{FF2B5EF4-FFF2-40B4-BE49-F238E27FC236}">
                <a16:creationId xmlns:a16="http://schemas.microsoft.com/office/drawing/2014/main" xmlns="" id="{7160D492-CB48-4443-91CB-5AC0E32FCB1D}"/>
              </a:ext>
            </a:extLst>
          </p:cNvPr>
          <p:cNvSpPr txBox="1"/>
          <p:nvPr/>
        </p:nvSpPr>
        <p:spPr>
          <a:xfrm>
            <a:off x="4535503" y="733676"/>
            <a:ext cx="7269481" cy="452431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lnSpc>
                <a:spcPct val="150000"/>
              </a:lnSpc>
            </a:pPr>
            <a:r>
              <a:rPr lang="nl-NL" sz="3200" i="1" dirty="0">
                <a:solidFill>
                  <a:schemeClr val="bg1"/>
                </a:solidFill>
                <a:latin typeface="Cambria" panose="02040503050406030204" pitchFamily="18" charset="0"/>
                <a:ea typeface="Cambria" panose="02040503050406030204" pitchFamily="18" charset="0"/>
              </a:rPr>
              <a:t>Chúng ta vừa thấy những hành động thường diễn ra ở nơi công cộng. Chúng ta nên tránh những việc không nên </a:t>
            </a:r>
            <a:r>
              <a:rPr lang="nl-NL" sz="3200" i="1" dirty="0" smtClean="0">
                <a:solidFill>
                  <a:schemeClr val="bg1"/>
                </a:solidFill>
                <a:latin typeface="Cambria" panose="02040503050406030204" pitchFamily="18" charset="0"/>
                <a:ea typeface="Cambria" panose="02040503050406030204" pitchFamily="18" charset="0"/>
              </a:rPr>
              <a:t>làm (vứt </a:t>
            </a:r>
            <a:r>
              <a:rPr lang="nl-NL" sz="3200" i="1" dirty="0">
                <a:solidFill>
                  <a:schemeClr val="bg1"/>
                </a:solidFill>
                <a:latin typeface="Cambria" panose="02040503050406030204" pitchFamily="18" charset="0"/>
                <a:ea typeface="Cambria" panose="02040503050406030204" pitchFamily="18" charset="0"/>
              </a:rPr>
              <a:t>rác bừa bãi, n</a:t>
            </a:r>
            <a:r>
              <a:rPr lang="nl-NL" sz="3200" i="1" dirty="0" smtClean="0">
                <a:solidFill>
                  <a:schemeClr val="bg1"/>
                </a:solidFill>
                <a:latin typeface="Cambria" panose="02040503050406030204" pitchFamily="18" charset="0"/>
                <a:ea typeface="Cambria" panose="02040503050406030204" pitchFamily="18" charset="0"/>
              </a:rPr>
              <a:t>hặt </a:t>
            </a:r>
            <a:r>
              <a:rPr lang="nl-NL" sz="3200" i="1" dirty="0">
                <a:solidFill>
                  <a:schemeClr val="bg1"/>
                </a:solidFill>
                <a:latin typeface="Cambria" panose="02040503050406030204" pitchFamily="18" charset="0"/>
                <a:ea typeface="Cambria" panose="02040503050406030204" pitchFamily="18" charset="0"/>
              </a:rPr>
              <a:t>rác bảo vào thùng; v</a:t>
            </a:r>
            <a:r>
              <a:rPr lang="nl-NL" sz="3200" i="1" dirty="0" smtClean="0">
                <a:solidFill>
                  <a:schemeClr val="bg1"/>
                </a:solidFill>
                <a:latin typeface="Cambria" panose="02040503050406030204" pitchFamily="18" charset="0"/>
                <a:ea typeface="Cambria" panose="02040503050406030204" pitchFamily="18" charset="0"/>
              </a:rPr>
              <a:t>ẽ </a:t>
            </a:r>
            <a:r>
              <a:rPr lang="nl-NL" sz="3200" i="1" dirty="0">
                <a:solidFill>
                  <a:schemeClr val="bg1"/>
                </a:solidFill>
                <a:latin typeface="Cambria" panose="02040503050406030204" pitchFamily="18" charset="0"/>
                <a:ea typeface="Cambria" panose="02040503050406030204" pitchFamily="18" charset="0"/>
              </a:rPr>
              <a:t>bậy lên tường</a:t>
            </a:r>
            <a:r>
              <a:rPr lang="nl-NL" sz="3200" i="1" dirty="0" smtClean="0">
                <a:solidFill>
                  <a:schemeClr val="bg1"/>
                </a:solidFill>
                <a:latin typeface="Cambria" panose="02040503050406030204" pitchFamily="18" charset="0"/>
                <a:ea typeface="Cambria" panose="02040503050406030204" pitchFamily="18" charset="0"/>
              </a:rPr>
              <a:t>,...) </a:t>
            </a:r>
            <a:r>
              <a:rPr lang="nl-NL" sz="3200" i="1" dirty="0">
                <a:solidFill>
                  <a:schemeClr val="bg1"/>
                </a:solidFill>
                <a:latin typeface="Cambria" panose="02040503050406030204" pitchFamily="18" charset="0"/>
                <a:ea typeface="Cambria" panose="02040503050406030204" pitchFamily="18" charset="0"/>
              </a:rPr>
              <a:t>và tích cực làm những việc tốt để bảo vệ cảnh quan thiên nhiên.</a:t>
            </a:r>
            <a:endParaRPr lang="zh-CN" altLang="en-US" sz="3200" dirty="0">
              <a:solidFill>
                <a:schemeClr val="bg1"/>
              </a:solidFill>
              <a:latin typeface="Cambria" panose="02040503050406030204" pitchFamily="18" charset="0"/>
              <a:ea typeface="字魂105号-简雅黑" panose="00000500000000000000" pitchFamily="2" charset="-122"/>
              <a:cs typeface="+mn-ea"/>
              <a:sym typeface="字魂105号-简雅黑" panose="00000500000000000000" pitchFamily="2" charset="-122"/>
            </a:endParaRPr>
          </a:p>
        </p:txBody>
      </p:sp>
    </p:spTree>
    <p:extLst>
      <p:ext uri="{BB962C8B-B14F-4D97-AF65-F5344CB8AC3E}">
        <p14:creationId xmlns:p14="http://schemas.microsoft.com/office/powerpoint/2010/main" val="13644036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1d60fa9f1cfcbfb3d7dea265119d71e15FBB43640B43E9A75E03FE54C774D5D4779ED45933E78901D3CB0E69E39D04A9E1E9B25CF060C4BCA4D072860494D0D8E683C2FE58414E15B4EE7CEF1DF2ECBC036FDF4FA2F4DEACFD5C7223227E58EB6F2C194EC526F92005D0C07CA7FDAC3201BF60CCE39DA4BEBFFE96DD96DD2E39">
            <a:extLst>
              <a:ext uri="{FF2B5EF4-FFF2-40B4-BE49-F238E27FC236}">
                <a16:creationId xmlns:a16="http://schemas.microsoft.com/office/drawing/2014/main" xmlns="" id="{364ABFBA-A266-4EDB-A951-2BEFBA7DBEF8}"/>
              </a:ext>
            </a:extLst>
          </p:cNvPr>
          <p:cNvSpPr/>
          <p:nvPr/>
        </p:nvSpPr>
        <p:spPr>
          <a:xfrm>
            <a:off x="0" y="2016451"/>
            <a:ext cx="12192000" cy="2918715"/>
          </a:xfrm>
          <a:prstGeom prst="rect">
            <a:avLst/>
          </a:prstGeom>
          <a:solidFill>
            <a:srgbClr val="92D050"/>
          </a:solidFill>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a:solidFill>
                <a:srgbClr val="FFFFFF"/>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4" name="图片 3">
            <a:extLst>
              <a:ext uri="{FF2B5EF4-FFF2-40B4-BE49-F238E27FC236}">
                <a16:creationId xmlns:a16="http://schemas.microsoft.com/office/drawing/2014/main" xmlns="" id="{B6F01F21-6D1C-4923-AB15-5D29DD775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227" y="1758348"/>
            <a:ext cx="5092774" cy="3365770"/>
          </a:xfrm>
          <a:prstGeom prst="rect">
            <a:avLst/>
          </a:prstGeom>
        </p:spPr>
      </p:pic>
      <p:grpSp>
        <p:nvGrpSpPr>
          <p:cNvPr id="7" name="组合 6">
            <a:extLst>
              <a:ext uri="{FF2B5EF4-FFF2-40B4-BE49-F238E27FC236}">
                <a16:creationId xmlns:a16="http://schemas.microsoft.com/office/drawing/2014/main" xmlns="" id="{0149CF10-9CFA-455B-8925-6DDD027782DF}"/>
              </a:ext>
            </a:extLst>
          </p:cNvPr>
          <p:cNvGrpSpPr/>
          <p:nvPr/>
        </p:nvGrpSpPr>
        <p:grpSpPr>
          <a:xfrm>
            <a:off x="869670" y="973422"/>
            <a:ext cx="5435191" cy="798665"/>
            <a:chOff x="5159105" y="2080703"/>
            <a:chExt cx="5435191" cy="798665"/>
          </a:xfrm>
        </p:grpSpPr>
        <p:pic>
          <p:nvPicPr>
            <p:cNvPr id="8" name="图片 7">
              <a:extLst>
                <a:ext uri="{FF2B5EF4-FFF2-40B4-BE49-F238E27FC236}">
                  <a16:creationId xmlns:a16="http://schemas.microsoft.com/office/drawing/2014/main" xmlns="" id="{FB70EA32-6924-424B-879B-52B07D6C0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5730" y="2080703"/>
              <a:ext cx="994710" cy="792084"/>
            </a:xfrm>
            <a:prstGeom prst="rect">
              <a:avLst/>
            </a:prstGeom>
          </p:spPr>
        </p:pic>
        <p:pic>
          <p:nvPicPr>
            <p:cNvPr id="9" name="图片 8">
              <a:extLst>
                <a:ext uri="{FF2B5EF4-FFF2-40B4-BE49-F238E27FC236}">
                  <a16:creationId xmlns:a16="http://schemas.microsoft.com/office/drawing/2014/main" xmlns="" id="{B77F38CE-DC6B-402B-81EE-068C945111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40273" y="2117368"/>
              <a:ext cx="956931" cy="762000"/>
            </a:xfrm>
            <a:prstGeom prst="rect">
              <a:avLst/>
            </a:prstGeom>
          </p:spPr>
        </p:pic>
        <p:sp>
          <p:nvSpPr>
            <p:cNvPr id="10" name="文本框 9">
              <a:extLst>
                <a:ext uri="{FF2B5EF4-FFF2-40B4-BE49-F238E27FC236}">
                  <a16:creationId xmlns:a16="http://schemas.microsoft.com/office/drawing/2014/main" xmlns="" id="{0AFA0F8F-A0D1-43F0-8BF5-B0AFE634C5A7}"/>
                </a:ext>
              </a:extLst>
            </p:cNvPr>
            <p:cNvSpPr txBox="1"/>
            <p:nvPr/>
          </p:nvSpPr>
          <p:spPr>
            <a:xfrm>
              <a:off x="5159105" y="2184358"/>
              <a:ext cx="5435191" cy="584775"/>
            </a:xfrm>
            <a:prstGeom prst="rect">
              <a:avLst/>
            </a:prstGeom>
            <a:noFill/>
          </p:spPr>
          <p:txBody>
            <a:bodyPr wrap="square" rtlCol="0">
              <a:spAutoFit/>
            </a:bodyPr>
            <a:lstStyle>
              <a:defPPr>
                <a:defRPr lang="zh-CN"/>
              </a:defPPr>
              <a:lvl1pPr>
                <a:defRPr kumimoji="1" sz="2800" b="1">
                  <a:solidFill>
                    <a:srgbClr val="165B2F"/>
                  </a:solidFill>
                  <a:latin typeface="Microsoft YaHei" charset="-122"/>
                  <a:ea typeface="Microsoft YaHei" charset="-122"/>
                  <a:cs typeface="Microsoft YaHei" charset="-122"/>
                </a:defRPr>
              </a:lvl1pPr>
            </a:lstStyle>
            <a:p>
              <a:pPr algn="ctr"/>
              <a:r>
                <a:rPr lang="en-US" altLang="zh-CN" sz="3200" dirty="0" err="1"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Hoạt</a:t>
              </a:r>
              <a:r>
                <a:rPr lang="en-US" altLang="zh-CN" sz="3200" dirty="0"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 </a:t>
              </a:r>
              <a:r>
                <a:rPr lang="en-US" altLang="zh-CN" sz="3200" dirty="0" err="1"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động</a:t>
              </a:r>
              <a:r>
                <a:rPr lang="en-US" altLang="zh-CN" sz="3200" dirty="0"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 2</a:t>
              </a:r>
              <a:endParaRPr lang="zh-CN" altLang="en-US" sz="3200" dirty="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grpSp>
      <p:sp>
        <p:nvSpPr>
          <p:cNvPr id="12" name="文本框 11">
            <a:extLst>
              <a:ext uri="{FF2B5EF4-FFF2-40B4-BE49-F238E27FC236}">
                <a16:creationId xmlns:a16="http://schemas.microsoft.com/office/drawing/2014/main" xmlns="" id="{C8AF7176-F13F-4A54-8D49-56E00123DAD8}"/>
              </a:ext>
            </a:extLst>
          </p:cNvPr>
          <p:cNvSpPr txBox="1"/>
          <p:nvPr/>
        </p:nvSpPr>
        <p:spPr>
          <a:xfrm>
            <a:off x="2288125" y="2235148"/>
            <a:ext cx="5643991" cy="523220"/>
          </a:xfrm>
          <a:prstGeom prst="rect">
            <a:avLst/>
          </a:prstGeom>
          <a:noFill/>
        </p:spPr>
        <p:txBody>
          <a:bodyPr wrap="square" rtlCol="0">
            <a:spAutoFit/>
          </a:bodyPr>
          <a:lstStyle/>
          <a:p>
            <a:r>
              <a:rPr lang="en-US" altLang="zh-CN" sz="2800" b="1" dirty="0" smtClean="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THẢO LUẬN</a:t>
            </a:r>
            <a:endParaRPr lang="zh-CN" altLang="en-US" sz="2800" b="1" dirty="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sp>
        <p:nvSpPr>
          <p:cNvPr id="13" name="矩形 12">
            <a:extLst>
              <a:ext uri="{FF2B5EF4-FFF2-40B4-BE49-F238E27FC236}">
                <a16:creationId xmlns:a16="http://schemas.microsoft.com/office/drawing/2014/main" xmlns="" id="{417FF1F9-A1CB-48FE-B9E3-53079B07BB93}"/>
              </a:ext>
            </a:extLst>
          </p:cNvPr>
          <p:cNvSpPr/>
          <p:nvPr/>
        </p:nvSpPr>
        <p:spPr>
          <a:xfrm>
            <a:off x="332155" y="2558812"/>
            <a:ext cx="6241051" cy="1938992"/>
          </a:xfrm>
          <a:prstGeom prst="rect">
            <a:avLst/>
          </a:prstGeom>
        </p:spPr>
        <p:txBody>
          <a:bodyPr wrap="square">
            <a:spAutoFit/>
          </a:bodyPr>
          <a:lstStyle/>
          <a:p>
            <a:pPr algn="ctr">
              <a:lnSpc>
                <a:spcPct val="150000"/>
              </a:lnSpc>
            </a:pPr>
            <a:r>
              <a:rPr lang="en-US" altLang="zh-CN" sz="4000" dirty="0" smtClean="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rPr>
              <a:t>QUY TẮC ỨNG XỬ ĐỂ BẢO VỆ THIÊN NHIÊN</a:t>
            </a:r>
            <a:endParaRPr lang="en-US" altLang="zh-CN" sz="4000" dirty="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9528603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646</Words>
  <Application>Microsoft Office PowerPoint</Application>
  <PresentationFormat>Widescreen</PresentationFormat>
  <Paragraphs>62</Paragraphs>
  <Slides>15</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Microsoft YaHei</vt:lpstr>
      <vt:lpstr>#9Slide07 SVNZiclets</vt:lpstr>
      <vt:lpstr>Arial</vt:lpstr>
      <vt:lpstr>Calibri</vt:lpstr>
      <vt:lpstr>Cambria</vt:lpstr>
      <vt:lpstr>Times New Roman</vt:lpstr>
      <vt:lpstr>字魂105号-简雅黑</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VNPC</cp:lastModifiedBy>
  <cp:revision>12</cp:revision>
  <dcterms:created xsi:type="dcterms:W3CDTF">2019-02-14T02:47:40Z</dcterms:created>
  <dcterms:modified xsi:type="dcterms:W3CDTF">2023-03-31T07:37:03Z</dcterms:modified>
</cp:coreProperties>
</file>