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007577469" r:id="rId2"/>
    <p:sldId id="1220" r:id="rId3"/>
    <p:sldId id="2007577465" r:id="rId4"/>
    <p:sldId id="302" r:id="rId5"/>
    <p:sldId id="2007577475" r:id="rId6"/>
    <p:sldId id="303" r:id="rId7"/>
    <p:sldId id="306" r:id="rId8"/>
    <p:sldId id="2007577471" r:id="rId9"/>
    <p:sldId id="2007577476" r:id="rId10"/>
    <p:sldId id="2007577477" r:id="rId11"/>
    <p:sldId id="2007577478" r:id="rId12"/>
    <p:sldId id="2007577479" r:id="rId13"/>
    <p:sldId id="308" r:id="rId14"/>
    <p:sldId id="322" r:id="rId15"/>
    <p:sldId id="2007577480" r:id="rId16"/>
    <p:sldId id="2007577481" r:id="rId17"/>
    <p:sldId id="2007577482" r:id="rId18"/>
    <p:sldId id="2007577474" r:id="rId19"/>
    <p:sldId id="200757747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9C4"/>
    <a:srgbClr val="FFA600"/>
    <a:srgbClr val="F18020"/>
    <a:srgbClr val="67A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41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E6CF9-F960-4D39-8654-FE623D0CA07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0373-D96A-4EB8-ADBE-1843B189CC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55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4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175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31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65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87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38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98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11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1BCD913-95AF-4C52-1640-57B6FDFBF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4E67C5C6-02DE-30CD-710F-B65C575822A7}"/>
              </a:ext>
            </a:extLst>
          </p:cNvPr>
          <p:cNvGrpSpPr/>
          <p:nvPr userDrawn="1"/>
        </p:nvGrpSpPr>
        <p:grpSpPr>
          <a:xfrm>
            <a:off x="1395272" y="407735"/>
            <a:ext cx="9401456" cy="5257800"/>
            <a:chOff x="1082129" y="381000"/>
            <a:chExt cx="9401456" cy="52578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32C3292-FBE7-E4B8-974B-855B0389AC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51D6070-FF61-F289-5D1F-021CE6F7E4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7B7EC37-32B7-498F-5FD4-BF64D09E9D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DBA5A44A-11D3-C868-BE71-855FE98BC8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299E7-7129-0423-7578-88ECEE03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21B7DA-BA4F-AB2A-D971-FA6079DAD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132F8C-6E95-B20B-EB57-057DA0DC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29D7A-7C1D-CD6E-B6C7-8701E298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E2CE34-9340-AF26-7CD8-D936970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07E271-3945-3EE5-86E0-97D91D322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435831-D72C-6A7E-28A3-8E2F3BBF8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03701A-C52B-419C-E263-341FB276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FF1366-CDAA-CC96-D8AB-67925DEA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2B3027-4330-BA8D-374A-36315C2B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10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5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1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3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0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51354D0-DBB4-774C-627D-6EFE19DD2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4E202DB4-5343-7076-E4F7-939AD3B068EB}"/>
              </a:ext>
            </a:extLst>
          </p:cNvPr>
          <p:cNvSpPr/>
          <p:nvPr userDrawn="1"/>
        </p:nvSpPr>
        <p:spPr>
          <a:xfrm>
            <a:off x="885371" y="850238"/>
            <a:ext cx="10421258" cy="5191422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930DF3-E5FA-4FB1-D026-59EC6D640D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4395537"/>
            <a:ext cx="9481142" cy="24624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DFCAA2-10A9-4DF7-B48D-5A5B829DD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9"/>
          <a:stretch/>
        </p:blipFill>
        <p:spPr>
          <a:xfrm>
            <a:off x="8864008" y="4395537"/>
            <a:ext cx="3327992" cy="24624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E6D829-49EE-F0F5-199F-8D540C939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b="31598"/>
          <a:stretch/>
        </p:blipFill>
        <p:spPr>
          <a:xfrm flipH="1">
            <a:off x="7629958" y="3542316"/>
            <a:ext cx="4731962" cy="33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DF21C49-2A47-B0DA-F3AA-9C4CEA03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5940C9F-1BAF-1906-8015-E4B9C6BBEA3E}"/>
              </a:ext>
            </a:extLst>
          </p:cNvPr>
          <p:cNvGrpSpPr/>
          <p:nvPr userDrawn="1"/>
        </p:nvGrpSpPr>
        <p:grpSpPr>
          <a:xfrm>
            <a:off x="914400" y="138806"/>
            <a:ext cx="10363200" cy="5795658"/>
            <a:chOff x="1082129" y="381000"/>
            <a:chExt cx="9401456" cy="52578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278738C-06FF-4F53-A30B-7ACCE13441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CDBB329-20A2-1E81-8B96-C6536434A2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739EF36-D845-99BF-4B0D-2D23B886A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49D711-8398-AEE1-AF6B-860D8614C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1FC83-0AAB-1453-0566-417C71BF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2E2E95-DED3-0986-6020-D4C986770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C3ECD-D0B0-9BE1-FD8D-BE76DA56B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1E164A-B532-C668-1ECA-E4E0EC3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5480C5-75A5-1396-9F15-1089E95B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673D4F-A129-28A3-C789-7F6FA8CF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B28D5-4588-A369-9D54-F669F079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539F8C-6C60-01C7-84BD-B2A527B16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6D840F-1722-AA31-E523-1901F315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607D71-A8D8-148C-84BA-F58FE789E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1D1856-9B4F-7E93-AA35-5121BDD17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C26F7CA-AAC0-16D8-067E-3197390A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7BC6D1-E277-3D0C-FF68-DA484604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35BC0C-2517-BCA4-0E00-D810A2E4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8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195DD-BA10-351E-F67A-902DA187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E3493CF-B070-7962-F366-2FC2EECE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E95781-180D-98E5-4731-8E5A4FA6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D00F5F-8154-210F-8BC2-21C567B2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0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15C9C4-3ED5-93D3-E2C7-45B6B1E4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ED9F49-7B9F-0EB5-6524-1918AD7A3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4A6384A-30DC-5F37-7445-C0E11BED2410}"/>
              </a:ext>
            </a:extLst>
          </p:cNvPr>
          <p:cNvSpPr/>
          <p:nvPr userDrawn="1"/>
        </p:nvSpPr>
        <p:spPr>
          <a:xfrm>
            <a:off x="595086" y="529771"/>
            <a:ext cx="11001828" cy="5908556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712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5FF62-48DD-D811-982B-0411E8FD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32A399-4460-4A4A-44BA-D30CEE93E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CE9A92-F2BD-49DD-1F40-D2FFD64D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4F59DE-A135-B38B-BCE5-09BE1E8A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3503D4-39AD-E2FE-6826-7D472A08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976B5E-3657-253F-EE12-8E730CAF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C1209C-FD09-C724-1B6A-ACA58B0F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491406B-FF39-EC07-B261-8603F7583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C8C987-4506-1EBD-BC31-D991D89D3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544B14-A2AF-29D5-5F5C-E024552F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3F0C59-C208-0692-DDA8-99C34B64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E67B37-9697-DEEF-E20D-85DEADE9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0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3A481E4-BDFA-B2C6-0B3D-E26FC39875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54" y="3647546"/>
            <a:ext cx="3343804" cy="3343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61" y="0"/>
            <a:ext cx="10504318" cy="65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491642" y="-715021"/>
            <a:ext cx="780150" cy="4844474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TRẢ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LỜI CÂU 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3560" y="2249691"/>
            <a:ext cx="9723120" cy="6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Vì sao muộn rồi mà cậu bé vẫn chưa về?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3105835"/>
            <a:ext cx="733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i="1" dirty="0">
                <a:latin typeface="Cambria" panose="02040503050406030204" pitchFamily="18" charset="0"/>
                <a:ea typeface="Cambria" panose="02040503050406030204" pitchFamily="18" charset="0"/>
              </a:rPr>
              <a:t>Khi các bạn đã ra về hết mà cậu vẫn chưa về vì cậu đã hứa đứng gác cho đến khi có người tới thay.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491642" y="-715021"/>
            <a:ext cx="780150" cy="4844474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TRẢ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LỜI CÂU 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2356371"/>
            <a:ext cx="9723120" cy="73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Việc làm của cậu bé thể hiện điều gì?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3410" y="3244334"/>
            <a:ext cx="73783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i="1" dirty="0">
                <a:latin typeface="Cambria" panose="02040503050406030204" pitchFamily="18" charset="0"/>
                <a:ea typeface="Cambria" panose="02040503050406030204" pitchFamily="18" charset="0"/>
              </a:rPr>
              <a:t>Việc làm đó thể hiện cậu bé là người giữ đúng lời hứa của mình.</a:t>
            </a:r>
            <a:endParaRPr lang="en-US" sz="4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0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60" y="1282616"/>
            <a:ext cx="6720840" cy="5061792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89426D9E-2A97-ECBA-5AF8-5077F2844558}"/>
              </a:ext>
            </a:extLst>
          </p:cNvPr>
          <p:cNvGrpSpPr/>
          <p:nvPr/>
        </p:nvGrpSpPr>
        <p:grpSpPr>
          <a:xfrm>
            <a:off x="918576" y="720701"/>
            <a:ext cx="10281771" cy="1226323"/>
            <a:chOff x="5490829" y="1789249"/>
            <a:chExt cx="10281771" cy="1226323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4A92D40F-DE8C-767F-D79A-4DE406018834}"/>
                </a:ext>
              </a:extLst>
            </p:cNvPr>
            <p:cNvSpPr/>
            <p:nvPr/>
          </p:nvSpPr>
          <p:spPr>
            <a:xfrm>
              <a:off x="5490829" y="1789249"/>
              <a:ext cx="109871" cy="109728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solidFill>
                  <a:srgbClr val="40404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0DC0CE4-6A60-F5A1-8FCF-B4D8BF3861C0}"/>
                </a:ext>
              </a:extLst>
            </p:cNvPr>
            <p:cNvSpPr/>
            <p:nvPr/>
          </p:nvSpPr>
          <p:spPr>
            <a:xfrm>
              <a:off x="5640274" y="1815243"/>
              <a:ext cx="1013232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2: </a:t>
              </a:r>
            </a:p>
            <a:p>
              <a:pPr algn="ctr"/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endParaRPr lang="en-US" sz="6000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矩形 28">
            <a:extLst>
              <a:ext uri="{FF2B5EF4-FFF2-40B4-BE49-F238E27FC236}">
                <a16:creationId xmlns:a16="http://schemas.microsoft.com/office/drawing/2014/main" id="{00DC0CE4-6A60-F5A1-8FCF-B4D8BF3861C0}"/>
              </a:ext>
            </a:extLst>
          </p:cNvPr>
          <p:cNvSpPr/>
          <p:nvPr/>
        </p:nvSpPr>
        <p:spPr>
          <a:xfrm>
            <a:off x="4346798" y="3214396"/>
            <a:ext cx="491249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8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và </a:t>
            </a:r>
          </a:p>
          <a:p>
            <a:pPr algn="ctr"/>
            <a:r>
              <a:rPr lang="nl-NL" sz="48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lang="en-US" sz="4800" i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27BB6CC-EBFF-6E6F-24D7-5C42EDCAC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99932"/>
            <a:ext cx="3188558" cy="42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7" b="100000" l="0" r="100000">
                        <a14:foregroundMark x1="6433" y1="22932" x2="7018" y2="27820"/>
                        <a14:foregroundMark x1="53509" y1="69925" x2="39474" y2="75564"/>
                        <a14:foregroundMark x1="32164" y1="62782" x2="18129" y2="71805"/>
                        <a14:foregroundMark x1="27485" y1="71805" x2="17836" y2="75940"/>
                        <a14:foregroundMark x1="29825" y1="24812" x2="29825" y2="248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636" y="250081"/>
            <a:ext cx="4462684" cy="3470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019" y1="84689" x2="23823" y2="88517"/>
                        <a14:foregroundMark x1="11911" y1="78469" x2="19945" y2="79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0348" y="404978"/>
            <a:ext cx="5727772" cy="3316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448" y1="12435" x2="10448" y2="12435"/>
                        <a14:foregroundMark x1="11642" y1="15544" x2="11642" y2="15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56" y="3398520"/>
            <a:ext cx="5657246" cy="3259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8" r="94236">
                        <a14:foregroundMark x1="6628" y1="31222" x2="10951" y2="36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005" y="3238474"/>
            <a:ext cx="5368755" cy="3419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283" y="5028144"/>
            <a:ext cx="3210400" cy="19361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13763" y="3092039"/>
            <a:ext cx="8802878" cy="9417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Bạn trong mỗi tranh đã làm gì? Việc làm đó thể hiện điều gì?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Biểu hiện của việc giữ lời hứa là gì?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B902D5DD-572B-68EB-81C7-8FF13B6C6BD2}"/>
              </a:ext>
            </a:extLst>
          </p:cNvPr>
          <p:cNvSpPr txBox="1"/>
          <p:nvPr/>
        </p:nvSpPr>
        <p:spPr>
          <a:xfrm>
            <a:off x="2663329" y="4772694"/>
            <a:ext cx="590167" cy="588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b="1" kern="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rPr>
              <a:t>01</a:t>
            </a:r>
            <a:endParaRPr lang="zh-CN" altLang="en-US" sz="2400" b="1" kern="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7" b="100000" l="0" r="100000">
                        <a14:foregroundMark x1="6433" y1="22932" x2="7018" y2="27820"/>
                        <a14:foregroundMark x1="53509" y1="69925" x2="39474" y2="75564"/>
                        <a14:foregroundMark x1="32164" y1="62782" x2="18129" y2="71805"/>
                        <a14:foregroundMark x1="27485" y1="71805" x2="17836" y2="75940"/>
                        <a14:foregroundMark x1="29825" y1="24812" x2="29825" y2="248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264" y="408259"/>
            <a:ext cx="4462684" cy="3470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6948" y="1020362"/>
            <a:ext cx="5770172" cy="2246769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 1: </a:t>
            </a:r>
            <a:r>
              <a:rPr lang="nl-NL" sz="2800" i="1" dirty="0">
                <a:latin typeface="Cambria" panose="02040503050406030204" pitchFamily="18" charset="0"/>
                <a:ea typeface="Cambria" panose="02040503050406030204" pitchFamily="18" charset="0"/>
              </a:rPr>
              <a:t>Trong giờ sinh hoạt lớp, bạn nhỏ thưa với thầy giáo: “Thưa thầy, tuần này em không còn mắc lỗi ạ!”. Điều đó thể hiện bạn đã giữ đúng lời hứa với thầy.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019" y1="84689" x2="23823" y2="88517"/>
                        <a14:foregroundMark x1="11911" y1="78469" x2="19945" y2="79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320" y="3483798"/>
            <a:ext cx="5090160" cy="2946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4264" y="3976995"/>
            <a:ext cx="5477976" cy="2215991"/>
          </a:xfrm>
          <a:prstGeom prst="rect">
            <a:avLst/>
          </a:prstGeom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 2: </a:t>
            </a:r>
            <a:r>
              <a:rPr lang="nl-NL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nam đưa trả quyển truyện cho bạn nữ và nói: “Tớ trả bạn quyển truyện tớ mượn hôm trước”. Việc là đó thể hiện bạn nam đã giữ đúng lời hứa với bạn nữ.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B902D5DD-572B-68EB-81C7-8FF13B6C6BD2}"/>
              </a:ext>
            </a:extLst>
          </p:cNvPr>
          <p:cNvSpPr txBox="1"/>
          <p:nvPr/>
        </p:nvSpPr>
        <p:spPr>
          <a:xfrm>
            <a:off x="2663329" y="4772694"/>
            <a:ext cx="590167" cy="588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b="1" kern="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rPr>
              <a:t>01</a:t>
            </a:r>
            <a:endParaRPr lang="zh-CN" altLang="en-US" sz="2400" b="1" kern="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76947" y="1020362"/>
            <a:ext cx="5922573" cy="2246769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 3: </a:t>
            </a:r>
            <a:r>
              <a:rPr lang="nl-NL" sz="2800" i="1" dirty="0">
                <a:latin typeface="Cambria" panose="02040503050406030204" pitchFamily="18" charset="0"/>
                <a:ea typeface="Cambria" panose="02040503050406030204" pitchFamily="18" charset="0"/>
              </a:rPr>
              <a:t>Người anh đưa cho em chiếc đèn ông sao và nói: “Anh làm cho em chiếc đèn ông sao như đã hứa này.” Việc làm đó thể hiện người anh đã giữ đúng lời hứa với em.</a:t>
            </a:r>
            <a:endParaRPr lang="en-US" sz="4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4264" y="3976995"/>
            <a:ext cx="5965656" cy="2074414"/>
          </a:xfrm>
          <a:prstGeom prst="rect">
            <a:avLst/>
          </a:prstGeom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 4: </a:t>
            </a:r>
            <a:r>
              <a:rPr lang="nl-NL" sz="2800" i="1" dirty="0">
                <a:latin typeface="Cambria" panose="02040503050406030204" pitchFamily="18" charset="0"/>
                <a:ea typeface="Cambria" panose="02040503050406030204" pitchFamily="18" charset="0"/>
              </a:rPr>
              <a:t>Bạn gái choàng dậy khi nghe chuông báo thức. Bạn ý đã thực hiện đúng lời hứa với chính mình là “Dậy đúng giờ để tập thể dục.”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448" y1="12435" x2="10448" y2="12435"/>
                        <a14:foregroundMark x1="11642" y1="15544" x2="11642" y2="15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219" y="577414"/>
            <a:ext cx="5657246" cy="3259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8" r="94236">
                        <a14:foregroundMark x1="6628" y1="31222" x2="10951" y2="36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1325" y="3063047"/>
            <a:ext cx="5368755" cy="341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89426D9E-2A97-ECBA-5AF8-5077F2844558}"/>
              </a:ext>
            </a:extLst>
          </p:cNvPr>
          <p:cNvGrpSpPr/>
          <p:nvPr/>
        </p:nvGrpSpPr>
        <p:grpSpPr>
          <a:xfrm>
            <a:off x="918576" y="720701"/>
            <a:ext cx="10281771" cy="1226323"/>
            <a:chOff x="5490829" y="1789249"/>
            <a:chExt cx="10281771" cy="1226323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4A92D40F-DE8C-767F-D79A-4DE406018834}"/>
                </a:ext>
              </a:extLst>
            </p:cNvPr>
            <p:cNvSpPr/>
            <p:nvPr/>
          </p:nvSpPr>
          <p:spPr>
            <a:xfrm>
              <a:off x="5490829" y="1789249"/>
              <a:ext cx="109871" cy="109728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solidFill>
                  <a:srgbClr val="40404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0DC0CE4-6A60-F5A1-8FCF-B4D8BF3861C0}"/>
                </a:ext>
              </a:extLst>
            </p:cNvPr>
            <p:cNvSpPr/>
            <p:nvPr/>
          </p:nvSpPr>
          <p:spPr>
            <a:xfrm>
              <a:off x="5640274" y="1815243"/>
              <a:ext cx="1013232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2: </a:t>
              </a:r>
            </a:p>
            <a:p>
              <a:pPr algn="ctr"/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endParaRPr lang="en-US" sz="6000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矩形 28">
            <a:extLst>
              <a:ext uri="{FF2B5EF4-FFF2-40B4-BE49-F238E27FC236}">
                <a16:creationId xmlns:a16="http://schemas.microsoft.com/office/drawing/2014/main" id="{00DC0CE4-6A60-F5A1-8FCF-B4D8BF3861C0}"/>
              </a:ext>
            </a:extLst>
          </p:cNvPr>
          <p:cNvSpPr/>
          <p:nvPr/>
        </p:nvSpPr>
        <p:spPr>
          <a:xfrm>
            <a:off x="2423160" y="2471332"/>
            <a:ext cx="8915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Biểu hiện giữ đúng lời hứa là: </a:t>
            </a:r>
            <a:r>
              <a:rPr lang="nl-NL" sz="44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hẹn</a:t>
            </a:r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l-NL" sz="44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đi đôi với làm</a:t>
            </a:r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, cố gắng </a:t>
            </a:r>
            <a:r>
              <a:rPr lang="nl-NL" sz="44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điều đã hứa</a:t>
            </a:r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 đúng lời đã hứa</a:t>
            </a:r>
            <a:r>
              <a:rPr lang="nl-NL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9600" i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27BB6CC-EBFF-6E6F-24D7-5C42EDCAC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99932"/>
            <a:ext cx="3188558" cy="42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79" y="2493183"/>
            <a:ext cx="905944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515828" y="-2204486"/>
            <a:ext cx="1469954" cy="8072390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思源黑体 CN Medium" panose="020B0600000000000000" pitchFamily="34" charset="-122"/>
              </a:rPr>
              <a:t>XEM BỘ PHIM “ CẬU BÉ CHĂN CỪU” VÀ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TRẢ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LỜI CÂU 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3000" y="2566686"/>
            <a:ext cx="9906000" cy="1949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Cậu bé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cừu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nay?</a:t>
            </a:r>
          </a:p>
        </p:txBody>
      </p:sp>
    </p:spTree>
    <p:extLst>
      <p:ext uri="{BB962C8B-B14F-4D97-AF65-F5344CB8AC3E}">
        <p14:creationId xmlns:p14="http://schemas.microsoft.com/office/powerpoint/2010/main" val="40628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81" y="4045266"/>
            <a:ext cx="5483866" cy="2812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2" y="1615768"/>
            <a:ext cx="7453622" cy="35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2032162" y="-2032162"/>
            <a:ext cx="780150" cy="4844474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3960" y="890335"/>
            <a:ext cx="89154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tự chủ, tự học; năng lực giải quyết vấn đề và sáng tạo, năng lực giao tiếp và hợp tác, năng lực điều chỉnh hành vi đạo đức.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23" y="2240280"/>
            <a:ext cx="10136143" cy="222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A692435A-AB79-54DB-8244-00F81A2C3BD9}"/>
              </a:ext>
            </a:extLst>
          </p:cNvPr>
          <p:cNvGrpSpPr/>
          <p:nvPr/>
        </p:nvGrpSpPr>
        <p:grpSpPr>
          <a:xfrm>
            <a:off x="760248" y="1912626"/>
            <a:ext cx="6341591" cy="2826002"/>
            <a:chOff x="8838723" y="2372117"/>
            <a:chExt cx="2432835" cy="183892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B325B57-8CC6-7A76-93C3-8569435F7524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D580196-D53E-DD89-1760-E866BBD9ED3A}"/>
                </a:ext>
              </a:extLst>
            </p:cNvPr>
            <p:cNvSpPr txBox="1"/>
            <p:nvPr/>
          </p:nvSpPr>
          <p:spPr>
            <a:xfrm>
              <a:off x="8895210" y="2700768"/>
              <a:ext cx="2319860" cy="1181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Đã có ai hứa với em điều gì chưa?</a:t>
              </a:r>
              <a:endParaRPr 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Người đó có thực hiện được lời hứa của mình với em không?</a:t>
              </a:r>
              <a:endParaRPr 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28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Khi đó em cảm thấy như thế nào?</a:t>
              </a:r>
            </a:p>
          </p:txBody>
        </p:sp>
      </p:grpSp>
      <p:pic>
        <p:nvPicPr>
          <p:cNvPr id="1026" name="Picture 2" descr="Kids Promise Stock Illustrations – 70 Kids Promise Stock Illustrations, 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01" y="576897"/>
            <a:ext cx="5864225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3" y="2255520"/>
            <a:ext cx="10662985" cy="20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89426D9E-2A97-ECBA-5AF8-5077F2844558}"/>
              </a:ext>
            </a:extLst>
          </p:cNvPr>
          <p:cNvGrpSpPr/>
          <p:nvPr/>
        </p:nvGrpSpPr>
        <p:grpSpPr>
          <a:xfrm>
            <a:off x="918576" y="720701"/>
            <a:ext cx="10097425" cy="1226323"/>
            <a:chOff x="5490829" y="1789249"/>
            <a:chExt cx="10097425" cy="1226323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4A92D40F-DE8C-767F-D79A-4DE406018834}"/>
                </a:ext>
              </a:extLst>
            </p:cNvPr>
            <p:cNvSpPr/>
            <p:nvPr/>
          </p:nvSpPr>
          <p:spPr>
            <a:xfrm>
              <a:off x="5490829" y="1789249"/>
              <a:ext cx="109871" cy="109728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solidFill>
                  <a:srgbClr val="40404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0DC0CE4-6A60-F5A1-8FCF-B4D8BF3861C0}"/>
                </a:ext>
              </a:extLst>
            </p:cNvPr>
            <p:cNvSpPr/>
            <p:nvPr/>
          </p:nvSpPr>
          <p:spPr>
            <a:xfrm>
              <a:off x="5640274" y="1815243"/>
              <a:ext cx="994798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1: </a:t>
              </a:r>
            </a:p>
            <a:p>
              <a:pPr algn="ctr"/>
              <a:r>
                <a:rPr lang="nl-NL" sz="36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hiểu một số biểu hiện của việc giữ lời hứa</a:t>
              </a:r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矩形 28">
            <a:extLst>
              <a:ext uri="{FF2B5EF4-FFF2-40B4-BE49-F238E27FC236}">
                <a16:creationId xmlns:a16="http://schemas.microsoft.com/office/drawing/2014/main" id="{00DC0CE4-6A60-F5A1-8FCF-B4D8BF3861C0}"/>
              </a:ext>
            </a:extLst>
          </p:cNvPr>
          <p:cNvSpPr/>
          <p:nvPr/>
        </p:nvSpPr>
        <p:spPr>
          <a:xfrm>
            <a:off x="2659514" y="1985632"/>
            <a:ext cx="6764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chuyện theo tranh và trả lời câu hỏi</a:t>
            </a:r>
            <a:endParaRPr lang="en-US" sz="3200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0623" y="2879116"/>
            <a:ext cx="6933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Whimsy" panose="02040603050506020204" pitchFamily="18" charset="0"/>
              </a:rPr>
              <a:t>LỜI HỨA</a:t>
            </a: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27BB6CC-EBFF-6E6F-24D7-5C42EDCAC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99932"/>
            <a:ext cx="3188558" cy="4287792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8C457209-C0F0-064F-509C-9E21FB647C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23" y="2814048"/>
            <a:ext cx="4373133" cy="4373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4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584" y="570261"/>
            <a:ext cx="5300855" cy="2914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8947" y1="26027" x2="84897" y2="25114"/>
                        <a14:foregroundMark x1="77574" y1="21005" x2="86728" y2="20548"/>
                        <a14:foregroundMark x1="89245" y1="21005" x2="89245" y2="21005"/>
                        <a14:foregroundMark x1="60412" y1="11872" x2="60412" y2="11872"/>
                        <a14:foregroundMark x1="42334" y1="14612" x2="42334" y2="14612"/>
                        <a14:foregroundMark x1="54005" y1="11416" x2="54005" y2="11416"/>
                        <a14:foregroundMark x1="54005" y1="11416" x2="54005" y2="11416"/>
                        <a14:foregroundMark x1="44622" y1="16895" x2="44622" y2="16895"/>
                        <a14:foregroundMark x1="44622" y1="16895" x2="44622" y2="16895"/>
                        <a14:foregroundMark x1="44622" y1="16895" x2="44622" y2="16895"/>
                        <a14:foregroundMark x1="47597" y1="16438" x2="47597" y2="16438"/>
                        <a14:foregroundMark x1="39359" y1="7306" x2="64760" y2="10046"/>
                        <a14:foregroundMark x1="50801" y1="18265" x2="62471" y2="14612"/>
                        <a14:foregroundMark x1="66819" y1="16895" x2="58581" y2="21005"/>
                        <a14:foregroundMark x1="68192" y1="12785" x2="68192" y2="12785"/>
                        <a14:foregroundMark x1="70481" y1="12785" x2="67963" y2="18265"/>
                        <a14:foregroundMark x1="35927" y1="5936" x2="37300" y2="18721"/>
                        <a14:foregroundMark x1="32265" y1="15982" x2="42105" y2="24201"/>
                        <a14:foregroundMark x1="40732" y1="6393" x2="57895" y2="4110"/>
                        <a14:foregroundMark x1="63158" y1="7306" x2="67048" y2="11872"/>
                        <a14:foregroundMark x1="64302" y1="4110" x2="67048" y2="5479"/>
                        <a14:foregroundMark x1="84897" y1="74429" x2="89703" y2="78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853" y="3570918"/>
            <a:ext cx="6165856" cy="3307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519" r="95696">
                        <a14:foregroundMark x1="8354" y1="33523" x2="8354" y2="33523"/>
                        <a14:foregroundMark x1="10380" y1="32955" x2="10380" y2="32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7439" y="189045"/>
            <a:ext cx="6415431" cy="3209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4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1617" y="3570918"/>
            <a:ext cx="5400196" cy="317666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547360" y="151357"/>
            <a:ext cx="4087027" cy="66592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7 IcielCadena" panose="02000503000000020004" pitchFamily="2" charset="0"/>
              </a:rPr>
              <a:t>KỂ CHUYỆN NHÓM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491642" y="-715021"/>
            <a:ext cx="780150" cy="4844474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TRẢ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LỜI CÂU 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2356371"/>
            <a:ext cx="97231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 được giao nhiệm vụ gì?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 muộn rồi mà cậu bé vẫn chưa về?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làm của cậu bé thể hiện điều gì?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49240" y="5207675"/>
            <a:ext cx="4087027" cy="665921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IcielCadena" panose="02000503000000020004" pitchFamily="2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8970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5918468E-7B3C-B38B-DD95-0D9EDE133CA0}"/>
              </a:ext>
            </a:extLst>
          </p:cNvPr>
          <p:cNvSpPr/>
          <p:nvPr/>
        </p:nvSpPr>
        <p:spPr>
          <a:xfrm rot="16200000">
            <a:off x="5491642" y="-715021"/>
            <a:ext cx="780150" cy="4844474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TRẢ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SVN-Whimsy" panose="02040603050506020204" pitchFamily="18" charset="0"/>
                <a:ea typeface="思源黑体 CN Medium" panose="020B0600000000000000" pitchFamily="34" charset="-122"/>
              </a:rPr>
              <a:t> LỜI CÂU 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SVN-Whimsy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1720" y="2234451"/>
            <a:ext cx="9723120" cy="73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Cậu bé được giao nhiệm vụ gì?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3111494"/>
            <a:ext cx="7117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i="1" dirty="0">
                <a:latin typeface="Cambria" panose="02040503050406030204" pitchFamily="18" charset="0"/>
                <a:ea typeface="Cambria" panose="02040503050406030204" pitchFamily="18" charset="0"/>
              </a:rPr>
              <a:t>Cậu bé chơi trò đánh trận giả với các bạn. Cậu được giao nhiệm vụ gác kho đạn.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56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8020"/>
      </a:accent1>
      <a:accent2>
        <a:srgbClr val="67AFA4"/>
      </a:accent2>
      <a:accent3>
        <a:srgbClr val="F18020"/>
      </a:accent3>
      <a:accent4>
        <a:srgbClr val="67AFA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650</Words>
  <Application>Microsoft Office PowerPoint</Application>
  <PresentationFormat>Widescreen</PresentationFormat>
  <Paragraphs>58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#9Slide07 Altus</vt:lpstr>
      <vt:lpstr>#9Slide07 HoneyCream</vt:lpstr>
      <vt:lpstr>#9Slide07 IcielCadena</vt:lpstr>
      <vt:lpstr>Arial</vt:lpstr>
      <vt:lpstr>Cambria</vt:lpstr>
      <vt:lpstr>SVN-Newton</vt:lpstr>
      <vt:lpstr>SVN-Whimsy</vt:lpstr>
      <vt:lpstr>Times New Roman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YEN</cp:lastModifiedBy>
  <cp:revision>13</cp:revision>
  <dcterms:created xsi:type="dcterms:W3CDTF">2022-10-21T03:17:48Z</dcterms:created>
  <dcterms:modified xsi:type="dcterms:W3CDTF">2025-04-13T08:40:54Z</dcterms:modified>
</cp:coreProperties>
</file>