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26"/>
  </p:notesMasterIdLst>
  <p:sldIdLst>
    <p:sldId id="258" r:id="rId4"/>
    <p:sldId id="260" r:id="rId5"/>
    <p:sldId id="261" r:id="rId6"/>
    <p:sldId id="257" r:id="rId7"/>
    <p:sldId id="283" r:id="rId8"/>
    <p:sldId id="284" r:id="rId9"/>
    <p:sldId id="285" r:id="rId10"/>
    <p:sldId id="286" r:id="rId11"/>
    <p:sldId id="288" r:id="rId12"/>
    <p:sldId id="287" r:id="rId13"/>
    <p:sldId id="290" r:id="rId14"/>
    <p:sldId id="289" r:id="rId15"/>
    <p:sldId id="291" r:id="rId16"/>
    <p:sldId id="293" r:id="rId17"/>
    <p:sldId id="295" r:id="rId18"/>
    <p:sldId id="264" r:id="rId19"/>
    <p:sldId id="265" r:id="rId20"/>
    <p:sldId id="266" r:id="rId21"/>
    <p:sldId id="271" r:id="rId22"/>
    <p:sldId id="270" r:id="rId23"/>
    <p:sldId id="296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DD8F90"/>
    <a:srgbClr val="FFFF99"/>
    <a:srgbClr val="FFCCFF"/>
    <a:srgbClr val="FFFFFF"/>
    <a:srgbClr val="FFFFD1"/>
    <a:srgbClr val="FFFFCC"/>
    <a:srgbClr val="CB0000"/>
    <a:srgbClr val="5B9BD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880F9-914F-4101-B6FF-B2172C064FE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F1988-AD6D-4467-91FF-D23C255F2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70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E7E345-6776-4709-A011-0A0DC4AF9E7C}" type="slidenum">
              <a:rPr lang="en-US" altLang="en-US" smtClean="0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75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98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98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1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1B10-6898-4E22-A5C3-90FD4A5A34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1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CED1-404A-4F8D-B7EF-517F6AE7F2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76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A2B37-275E-4C18-BF7E-88D3872829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19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5E6A3-5CC7-414F-9C04-113B871BEC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82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E6058-484C-4D1E-8D4A-DD0F0BD7A1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73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CC65D-953B-4CB3-8DAA-04A22CE0F3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51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A8712-2133-429F-BDF2-B4EACFE7E3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41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9C458-5BB4-4EB5-BD71-5E468A15F1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9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85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3C6F2-CED9-4B71-B9A0-04545AFA2F0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30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51D09-7844-43F8-979F-7F32049D95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84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F7E55-85EA-4B06-9D53-9D50008955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11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0FFA1-AE18-42A6-8502-848275CB46B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99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EE0B3-E034-4F19-A2B1-D3EDB68812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3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CB533-18F4-4204-9D02-2F6B36FC08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06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32023-7411-4578-976D-6F2C16790E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7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92B06-D844-416B-BD5F-F55F152B81E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0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70C91-43D7-45AA-AABB-50AAF2E80A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45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2707F-0714-4603-8FB8-856014CC62E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0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72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00ED9-CF95-4ACB-A49A-7E424366BA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8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64632-F5A8-4A15-9ECE-9B2C88D6BD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37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75D04-E4CF-41A0-9CF4-5266800491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32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42C29-3801-48DA-BA71-A1EC47D079B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45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515C8-981C-4CC1-91E3-CAF102A990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98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EE173-E60C-4184-BA1F-DC1176AF27C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7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1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7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6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3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7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3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BCAEF-3ECB-4DF3-A055-C4BD406EDDA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32B7F7-FB19-4957-98BA-4CF3FA13F7C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5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5095F2-93D6-4F9D-AC33-FAAADB22A6F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9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1.gif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gif"/><Relationship Id="rId5" Type="http://schemas.openxmlformats.org/officeDocument/2006/relationships/slide" Target="slide11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slide" Target="slide8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slide" Target="slide13.xml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jpg"/><Relationship Id="rId3" Type="http://schemas.openxmlformats.org/officeDocument/2006/relationships/tags" Target="../tags/tag10.xml"/><Relationship Id="rId7" Type="http://schemas.openxmlformats.org/officeDocument/2006/relationships/image" Target="../media/image8.jpg"/><Relationship Id="rId12" Type="http://schemas.openxmlformats.org/officeDocument/2006/relationships/image" Target="../media/image11.jp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2.wdp"/><Relationship Id="rId5" Type="http://schemas.openxmlformats.org/officeDocument/2006/relationships/tags" Target="../tags/tag12.xml"/><Relationship Id="rId10" Type="http://schemas.openxmlformats.org/officeDocument/2006/relationships/image" Target="../media/image35.png"/><Relationship Id="rId4" Type="http://schemas.openxmlformats.org/officeDocument/2006/relationships/tags" Target="../tags/tag11.xml"/><Relationship Id="rId9" Type="http://schemas.openxmlformats.org/officeDocument/2006/relationships/image" Target="../media/image10.png"/><Relationship Id="rId1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8.jp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2.png"/><Relationship Id="rId4" Type="http://schemas.openxmlformats.org/officeDocument/2006/relationships/image" Target="../media/image8.jp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2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.jp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1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0.png"/><Relationship Id="rId5" Type="http://schemas.openxmlformats.org/officeDocument/2006/relationships/tags" Target="../tags/tag5.xml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4.gif"/><Relationship Id="rId3" Type="http://schemas.openxmlformats.org/officeDocument/2006/relationships/slide" Target="slide12.xml"/><Relationship Id="rId7" Type="http://schemas.openxmlformats.org/officeDocument/2006/relationships/slide" Target="slide13.xml"/><Relationship Id="rId12" Type="http://schemas.openxmlformats.org/officeDocument/2006/relationships/slide" Target="slide1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gif"/><Relationship Id="rId11" Type="http://schemas.openxmlformats.org/officeDocument/2006/relationships/slide" Target="slide14.xml"/><Relationship Id="rId5" Type="http://schemas.openxmlformats.org/officeDocument/2006/relationships/slide" Target="slide10.xml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2211" y="1815354"/>
            <a:ext cx="76244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</a:p>
          <a:p>
            <a:pPr algn="ctr">
              <a:lnSpc>
                <a:spcPct val="150000"/>
              </a:lnSpc>
            </a:pPr>
            <a:r>
              <a:rPr lang="en-US" sz="40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THAO TÁC GÂY LỖI, HỎNG PHẦN CỨNG, PHẦN MỀM</a:t>
            </a:r>
          </a:p>
        </p:txBody>
      </p:sp>
    </p:spTree>
    <p:extLst>
      <p:ext uri="{BB962C8B-B14F-4D97-AF65-F5344CB8AC3E}">
        <p14:creationId xmlns:p14="http://schemas.microsoft.com/office/powerpoint/2010/main" val="4278871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1530117" y="347390"/>
            <a:ext cx="7873190" cy="355587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42230" y="4518510"/>
            <a:ext cx="3976551" cy="1946204"/>
          </a:xfrm>
          <a:prstGeom prst="wedgeEllipseCallout">
            <a:avLst>
              <a:gd name="adj1" fmla="val -77543"/>
              <a:gd name="adj2" fmla="val -12514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Đáp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án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C00000"/>
                </a:solidFill>
              </a:rPr>
              <a:t>KHÔNG NÊN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7" y="4240058"/>
            <a:ext cx="1920875" cy="125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648" y="1116849"/>
            <a:ext cx="2456133" cy="2021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92004" y="1237457"/>
            <a:ext cx="4157178" cy="165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cạo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b="1" dirty="0"/>
          </a:p>
        </p:txBody>
      </p:sp>
      <p:sp>
        <p:nvSpPr>
          <p:cNvPr id="14" name="AutoShape 10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79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97083" y="4179914"/>
            <a:ext cx="3621087" cy="2456045"/>
          </a:xfrm>
          <a:prstGeom prst="wedgeEllipseCallout">
            <a:avLst>
              <a:gd name="adj1" fmla="val -69252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Trả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lời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NÊN LÀM</a:t>
            </a:r>
          </a:p>
        </p:txBody>
      </p:sp>
      <p:sp>
        <p:nvSpPr>
          <p:cNvPr id="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1134332" y="388334"/>
            <a:ext cx="7873190" cy="3446687"/>
          </a:xfrm>
          <a:prstGeom prst="wedgeEllipseCallout">
            <a:avLst>
              <a:gd name="adj1" fmla="val -25646"/>
              <a:gd name="adj2" fmla="val 6997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75415" y="1300243"/>
            <a:ext cx="3997335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</a:t>
            </a:r>
            <a:r>
              <a:rPr lang="vi-VN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õ bàn phím, bấm chuột nhẹ nhàng, dứt khoát</a:t>
            </a:r>
            <a:endParaRPr lang="en-US" sz="2600" b="1" dirty="0"/>
          </a:p>
        </p:txBody>
      </p:sp>
      <p:pic>
        <p:nvPicPr>
          <p:cNvPr id="11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1407499" y="4781438"/>
            <a:ext cx="2275293" cy="125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620" y="989752"/>
            <a:ext cx="2581275" cy="1678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655" y="2006222"/>
            <a:ext cx="1445285" cy="96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15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812" y="4043826"/>
            <a:ext cx="1276086" cy="215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349204" y="4090705"/>
            <a:ext cx="3621087" cy="2327155"/>
          </a:xfrm>
          <a:prstGeom prst="wedgeEllipseCallout">
            <a:avLst>
              <a:gd name="adj1" fmla="val -75282"/>
              <a:gd name="adj2" fmla="val 1279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Đáp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án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NÊN LÀM</a:t>
            </a:r>
          </a:p>
        </p:txBody>
      </p:sp>
      <p:sp>
        <p:nvSpPr>
          <p:cNvPr id="7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791570" y="655094"/>
            <a:ext cx="7683690" cy="2845346"/>
          </a:xfrm>
          <a:prstGeom prst="wedgeEllipseCallout">
            <a:avLst>
              <a:gd name="adj1" fmla="val -20981"/>
              <a:gd name="adj2" fmla="val 69261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9170" y="1365779"/>
            <a:ext cx="6541121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để đồ ăn, nước uống trên bàn làm việc có để máy tính.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0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56139" y="4107976"/>
            <a:ext cx="3413154" cy="2033517"/>
          </a:xfrm>
          <a:prstGeom prst="wedgeEllipseCallout">
            <a:avLst>
              <a:gd name="adj1" fmla="val -68448"/>
              <a:gd name="adj2" fmla="val -20693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Trả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lời</a:t>
            </a:r>
            <a:endParaRPr lang="en-US" sz="2400" dirty="0">
              <a:solidFill>
                <a:srgbClr val="C00000"/>
              </a:solidFill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  </a:t>
            </a:r>
            <a:r>
              <a:rPr lang="en-US" sz="2400" b="1" dirty="0">
                <a:solidFill>
                  <a:srgbClr val="C00000"/>
                </a:solidFill>
              </a:rPr>
              <a:t>NÊN LÀM</a:t>
            </a:r>
          </a:p>
        </p:txBody>
      </p:sp>
      <p:sp>
        <p:nvSpPr>
          <p:cNvPr id="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814294" y="679168"/>
            <a:ext cx="7683690" cy="2456596"/>
          </a:xfrm>
          <a:prstGeom prst="wedgeEllipseCallout">
            <a:avLst>
              <a:gd name="adj1" fmla="val -22224"/>
              <a:gd name="adj2" fmla="val 63026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9170" y="1365779"/>
            <a:ext cx="654112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máy tính ở nơi khô, thoáng, sạch sẽ.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47" y="3822375"/>
            <a:ext cx="2125765" cy="14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858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/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1514901" y="762001"/>
            <a:ext cx="6605517" cy="2811463"/>
          </a:xfrm>
          <a:prstGeom prst="cloudCallout">
            <a:avLst>
              <a:gd name="adj1" fmla="val -14518"/>
              <a:gd name="adj2" fmla="val 710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</a:endParaRP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</a:rPr>
              <a:t>này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72437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62497" y="2257998"/>
            <a:ext cx="5369610" cy="3875033"/>
            <a:chOff x="5926797" y="2248115"/>
            <a:chExt cx="5369610" cy="38750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26797" y="2248115"/>
              <a:ext cx="5369610" cy="3875033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342272" y="2827581"/>
              <a:ext cx="4517408" cy="2640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600"/>
                </a:spcAft>
                <a:buClr>
                  <a:srgbClr val="C00000"/>
                </a:buClr>
                <a:tabLst>
                  <a:tab pos="511175" algn="l"/>
                </a:tabLst>
              </a:pP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tuân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tắc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324523" y="2264117"/>
            <a:ext cx="4087985" cy="3547283"/>
            <a:chOff x="986115" y="2199458"/>
            <a:chExt cx="4701430" cy="3821124"/>
          </a:xfrm>
        </p:grpSpPr>
        <p:grpSp>
          <p:nvGrpSpPr>
            <p:cNvPr id="34" name="组合 1">
              <a:extLst>
                <a:ext uri="{FF2B5EF4-FFF2-40B4-BE49-F238E27FC236}">
                  <a16:creationId xmlns:a16="http://schemas.microsoft.com/office/drawing/2014/main" id="{C276D675-5D76-486F-922A-9D9D2CBFD33C}"/>
                </a:ext>
              </a:extLst>
            </p:cNvPr>
            <p:cNvGrpSpPr/>
            <p:nvPr/>
          </p:nvGrpSpPr>
          <p:grpSpPr>
            <a:xfrm>
              <a:off x="1351478" y="2240401"/>
              <a:ext cx="4336067" cy="3780181"/>
              <a:chOff x="2673910" y="2379664"/>
              <a:chExt cx="3360179" cy="3022600"/>
            </a:xfrm>
          </p:grpSpPr>
          <p:sp>
            <p:nvSpPr>
              <p:cNvPr id="35" name="MH_Other_1">
                <a:extLst>
                  <a:ext uri="{FF2B5EF4-FFF2-40B4-BE49-F238E27FC236}">
                    <a16:creationId xmlns:a16="http://schemas.microsoft.com/office/drawing/2014/main" id="{39C06A94-1E8C-486E-9DD6-C680CB99EEB9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2673910" y="3040063"/>
                <a:ext cx="1354137" cy="1739900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DD8F9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rgbClr val="F9F9F9"/>
                  </a:solidFill>
                  <a:ea typeface="微软雅黑"/>
                </a:endParaRPr>
              </a:p>
            </p:txBody>
          </p:sp>
          <p:sp>
            <p:nvSpPr>
              <p:cNvPr id="36" name="MH_Other_2">
                <a:extLst>
                  <a:ext uri="{FF2B5EF4-FFF2-40B4-BE49-F238E27FC236}">
                    <a16:creationId xmlns:a16="http://schemas.microsoft.com/office/drawing/2014/main" id="{FACCA6F1-621E-4D9A-9BA4-35F6B7C015A6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4202114" y="3049589"/>
                <a:ext cx="1831975" cy="23526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rgbClr val="F9F9F9"/>
                  </a:solidFill>
                  <a:ea typeface="微软雅黑"/>
                </a:endParaRPr>
              </a:p>
            </p:txBody>
          </p:sp>
          <p:sp>
            <p:nvSpPr>
              <p:cNvPr id="37" name="MH_Other_3">
                <a:extLst>
                  <a:ext uri="{FF2B5EF4-FFF2-40B4-BE49-F238E27FC236}">
                    <a16:creationId xmlns:a16="http://schemas.microsoft.com/office/drawing/2014/main" id="{AC23B912-BE2A-48D5-8A19-71D0D49FE5A2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160838" y="2379664"/>
                <a:ext cx="901700" cy="11588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rgbClr val="F9F9F9"/>
                  </a:solidFill>
                  <a:ea typeface="微软雅黑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986115" y="3099029"/>
              <a:ext cx="2024398" cy="2031855"/>
            </a:xfrm>
            <a:prstGeom prst="ellipse">
              <a:avLst/>
            </a:prstGeom>
            <a:blipFill>
              <a:blip r:embed="rId1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60308" y="2199458"/>
              <a:ext cx="1464334" cy="1371586"/>
            </a:xfrm>
            <a:prstGeom prst="ellipse">
              <a:avLst/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729551" y="3066322"/>
              <a:ext cx="2827409" cy="2816409"/>
            </a:xfrm>
            <a:prstGeom prst="ellipse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76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4652" y="2511188"/>
            <a:ext cx="5609228" cy="2825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699" y="1309878"/>
            <a:ext cx="2809033" cy="50750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96790" y="3376508"/>
            <a:ext cx="484495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2.2, 2.3,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2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044705" y="2346220"/>
            <a:ext cx="4510591" cy="3508669"/>
            <a:chOff x="1855483" y="2310477"/>
            <a:chExt cx="4101987" cy="3064641"/>
          </a:xfrm>
        </p:grpSpPr>
        <p:sp>
          <p:nvSpPr>
            <p:cNvPr id="58" name="Rounded Rectangle 57"/>
            <p:cNvSpPr/>
            <p:nvPr/>
          </p:nvSpPr>
          <p:spPr>
            <a:xfrm>
              <a:off x="1855483" y="2310477"/>
              <a:ext cx="4101987" cy="3064641"/>
            </a:xfrm>
            <a:prstGeom prst="roundRect">
              <a:avLst/>
            </a:prstGeom>
            <a:solidFill>
              <a:srgbClr val="FFEFF1"/>
            </a:solidFill>
            <a:ln w="28575">
              <a:solidFill>
                <a:srgbClr val="FFE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just">
                <a:lnSpc>
                  <a:spcPct val="114000"/>
                </a:lnSpc>
              </a:pP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55483" y="3527580"/>
              <a:ext cx="3977976" cy="124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20000"/>
                </a:lnSpc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q"/>
              </a:pP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55" y="2389520"/>
            <a:ext cx="1137381" cy="1085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699" y="1309878"/>
            <a:ext cx="2809033" cy="5075056"/>
          </a:xfrm>
          <a:prstGeom prst="rect">
            <a:avLst/>
          </a:prstGeom>
        </p:spPr>
      </p:pic>
      <p:grpSp>
        <p:nvGrpSpPr>
          <p:cNvPr id="18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578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4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670741" y="2518670"/>
            <a:ext cx="2929377" cy="284310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00607" y="2079187"/>
            <a:ext cx="5649862" cy="83099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00607" y="3263558"/>
            <a:ext cx="564986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tin qua Internet,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(USB)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00606" y="4810951"/>
            <a:ext cx="5649863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R</a:t>
            </a:r>
            <a:r>
              <a:rPr lang="vi-VN" sz="2000" dirty="0"/>
              <a:t>út USB ra khỏi máy tính mà chưa ngắt kết nối với máy tính có thể gây lỗi cho USB và máy tính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675" y="1769980"/>
            <a:ext cx="1507908" cy="1402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0379" y="4634738"/>
            <a:ext cx="1621818" cy="1369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7675" y="3173069"/>
            <a:ext cx="1507908" cy="1369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4446766" y="588142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………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26680" y="585915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</a:t>
            </a:r>
          </a:p>
        </p:txBody>
      </p:sp>
      <p:cxnSp>
        <p:nvCxnSpPr>
          <p:cNvPr id="4" name="Straight Connector 3"/>
          <p:cNvCxnSpPr>
            <a:stCxn id="6" idx="7"/>
          </p:cNvCxnSpPr>
          <p:nvPr/>
        </p:nvCxnSpPr>
        <p:spPr>
          <a:xfrm flipV="1">
            <a:off x="3171121" y="2518670"/>
            <a:ext cx="882264" cy="416363"/>
          </a:xfrm>
          <a:prstGeom prst="line">
            <a:avLst/>
          </a:prstGeom>
          <a:ln w="28575">
            <a:solidFill>
              <a:srgbClr val="DD8F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6"/>
          </p:cNvCxnSpPr>
          <p:nvPr/>
        </p:nvCxnSpPr>
        <p:spPr>
          <a:xfrm>
            <a:off x="3600118" y="3940221"/>
            <a:ext cx="453267" cy="398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98417" y="4945409"/>
            <a:ext cx="868616" cy="416363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2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3647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608" y="193786"/>
            <a:ext cx="640838" cy="5855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369559" y="1244833"/>
            <a:ext cx="7724188" cy="1209953"/>
          </a:xfrm>
          <a:prstGeom prst="horizontalScroll">
            <a:avLst/>
          </a:prstGeom>
          <a:solidFill>
            <a:srgbClr val="5B9BD5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vi-VN" sz="2400" b="1" dirty="0"/>
              <a:t>hép mỗi Thao tác ở cột bên trái với một Hậu quả tương ứng ở cột bên phải.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79" y="2879736"/>
            <a:ext cx="6200775" cy="2809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7845" y="2889261"/>
            <a:ext cx="2533650" cy="2800350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cxnSpLocks/>
          </p:cNvCxnSpPr>
          <p:nvPr/>
        </p:nvCxnSpPr>
        <p:spPr>
          <a:xfrm>
            <a:off x="6888489" y="3704783"/>
            <a:ext cx="1900808" cy="10940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6869102" y="4297044"/>
            <a:ext cx="1948811" cy="10283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 flipV="1">
            <a:off x="6878706" y="4111828"/>
            <a:ext cx="1939207" cy="7376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6888489" y="5283958"/>
            <a:ext cx="1929424" cy="828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21FBEE-F7FF-A694-124F-82902759B6D0}"/>
              </a:ext>
            </a:extLst>
          </p:cNvPr>
          <p:cNvCxnSpPr>
            <a:cxnSpLocks/>
          </p:cNvCxnSpPr>
          <p:nvPr/>
        </p:nvCxnSpPr>
        <p:spPr>
          <a:xfrm flipV="1">
            <a:off x="6878706" y="3793743"/>
            <a:ext cx="1939207" cy="4580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B36AD4-494B-9917-C5B4-2323D17D28A2}"/>
              </a:ext>
            </a:extLst>
          </p:cNvPr>
          <p:cNvCxnSpPr>
            <a:cxnSpLocks/>
          </p:cNvCxnSpPr>
          <p:nvPr/>
        </p:nvCxnSpPr>
        <p:spPr>
          <a:xfrm>
            <a:off x="6892506" y="3683495"/>
            <a:ext cx="1896791" cy="3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52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 rot="209852">
            <a:off x="2243307" y="1812196"/>
            <a:ext cx="7225193" cy="3033920"/>
          </a:xfrm>
          <a:prstGeom prst="cloudCallout">
            <a:avLst>
              <a:gd name="adj1" fmla="val -41259"/>
              <a:gd name="adj2" fmla="val 65832"/>
            </a:avLst>
          </a:prstGeom>
          <a:solidFill>
            <a:srgbClr val="CB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617" y="229159"/>
            <a:ext cx="3885275" cy="92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083" y="393387"/>
            <a:ext cx="637055" cy="5988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72952" y="386943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2482" y="2278154"/>
            <a:ext cx="5432033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776" y="4394580"/>
            <a:ext cx="3447300" cy="2324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111" l="4297" r="100000"/>
                    </a14:imgEffect>
                  </a14:imgLayer>
                </a14:imgProps>
              </a:ext>
            </a:extLst>
          </a:blip>
          <a:srcRect l="10754" b="8545"/>
          <a:stretch/>
        </p:blipFill>
        <p:spPr>
          <a:xfrm>
            <a:off x="1190097" y="4506065"/>
            <a:ext cx="1525808" cy="21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5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3647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608" y="193786"/>
            <a:ext cx="640838" cy="585593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34" name="Group 33"/>
          <p:cNvGrpSpPr/>
          <p:nvPr/>
        </p:nvGrpSpPr>
        <p:grpSpPr>
          <a:xfrm>
            <a:off x="2976537" y="1719612"/>
            <a:ext cx="6235705" cy="3766783"/>
            <a:chOff x="5852271" y="2248116"/>
            <a:chExt cx="5251792" cy="367387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52271" y="2248116"/>
              <a:ext cx="5251792" cy="3673878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6163966" y="3262922"/>
              <a:ext cx="4398520" cy="1644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v"/>
                <a:tabLst>
                  <a:tab pos="511175" algn="l"/>
                </a:tabLst>
              </a:pP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3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630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Diagonal Corner Rectangle 9"/>
          <p:cNvSpPr/>
          <p:nvPr/>
        </p:nvSpPr>
        <p:spPr>
          <a:xfrm>
            <a:off x="1810136" y="2070846"/>
            <a:ext cx="8207322" cy="3939988"/>
          </a:xfrm>
          <a:prstGeom prst="round2Diag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8979" y="207233"/>
            <a:ext cx="22349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33072" y="151136"/>
            <a:ext cx="695907" cy="668437"/>
          </a:xfrm>
          <a:prstGeom prst="rect">
            <a:avLst/>
          </a:prstGeom>
        </p:spPr>
      </p:pic>
      <p:cxnSp>
        <p:nvCxnSpPr>
          <p:cNvPr id="17" name="MH_Other_2">
            <a:extLst>
              <a:ext uri="{FF2B5EF4-FFF2-40B4-BE49-F238E27FC236}">
                <a16:creationId xmlns:a16="http://schemas.microsoft.com/office/drawing/2014/main" id="{D87780D7-283E-42F0-85A0-10694C0EF68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4758583" y="2972339"/>
            <a:ext cx="0" cy="2572480"/>
          </a:xfrm>
          <a:prstGeom prst="line">
            <a:avLst/>
          </a:prstGeom>
          <a:ln>
            <a:solidFill>
              <a:srgbClr val="33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42222" y="2873062"/>
            <a:ext cx="5010176" cy="271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556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511175" algn="l"/>
              </a:tabLst>
            </a:pP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131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vi-VN" sz="2400" dirty="0">
                <a:solidFill>
                  <a:srgbClr val="3333CC"/>
                </a:solidFill>
              </a:rPr>
              <a:t>Xây dựng một bảng các lưu ý đảm bảo an toàn về điện và thao tác tránh gây lỗi, hỏng cho phần cứng, phần mềm máy tính.</a:t>
            </a:r>
            <a:endParaRPr lang="en-US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240148" y="1761877"/>
            <a:ext cx="3828085" cy="672035"/>
            <a:chOff x="4015909" y="1701799"/>
            <a:chExt cx="4459352" cy="564150"/>
          </a:xfrm>
          <a:solidFill>
            <a:srgbClr val="CB0000"/>
          </a:solidFill>
        </p:grpSpPr>
        <p:sp>
          <p:nvSpPr>
            <p:cNvPr id="20" name="MH_Title_1">
              <a:extLst>
                <a:ext uri="{FF2B5EF4-FFF2-40B4-BE49-F238E27FC236}">
                  <a16:creationId xmlns:a16="http://schemas.microsoft.com/office/drawing/2014/main" id="{E5FFE9D6-BE40-4112-A223-EE233002B40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015909" y="1701799"/>
              <a:ext cx="4459352" cy="56415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E38F90"/>
              </a:solidFill>
              <a:prstDash val="solid"/>
              <a:miter lim="800000"/>
            </a:ln>
            <a:effectLst/>
          </p:spPr>
          <p:txBody>
            <a:bodyPr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13952" y="1778850"/>
              <a:ext cx="2866490" cy="43088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71" y="2953718"/>
            <a:ext cx="2637532" cy="23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0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59973" y="475078"/>
            <a:ext cx="3726873" cy="74814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3851534" y="1671647"/>
            <a:ext cx="7271391" cy="3691923"/>
          </a:xfrm>
          <a:prstGeom prst="horizontalScroll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600" dirty="0"/>
              <a:t>Cần tránh những thao tác có thể gây lỗi cho máy tính như: tắt máy không đúng cách; rút USB ra khỏi máy tính khi chưa ngắt kết nối với máy tính; gõ phím quá mạnh; dùng vật cứng, sắc, nhọn tác động vào máy tính,...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2057" y="2219367"/>
            <a:ext cx="3075919" cy="4028114"/>
            <a:chOff x="1082437" y="1224464"/>
            <a:chExt cx="3216608" cy="45114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2437" y="1224464"/>
              <a:ext cx="3216608" cy="451142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739488" y="1624083"/>
              <a:ext cx="450376" cy="464025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182206" y="1924335"/>
              <a:ext cx="297976" cy="302526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019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617" y="229159"/>
            <a:ext cx="3885275" cy="92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083" y="393387"/>
            <a:ext cx="637055" cy="5988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72952" y="386943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</a:p>
        </p:txBody>
      </p:sp>
      <p:sp>
        <p:nvSpPr>
          <p:cNvPr id="7" name="Cloud Callout 6"/>
          <p:cNvSpPr/>
          <p:nvPr/>
        </p:nvSpPr>
        <p:spPr>
          <a:xfrm rot="209852">
            <a:off x="2076475" y="1588436"/>
            <a:ext cx="8394646" cy="3237543"/>
          </a:xfrm>
          <a:prstGeom prst="cloudCallout">
            <a:avLst>
              <a:gd name="adj1" fmla="val -41259"/>
              <a:gd name="adj2" fmla="val 65832"/>
            </a:avLst>
          </a:prstGeom>
          <a:solidFill>
            <a:srgbClr val="CB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54733" y="2044932"/>
            <a:ext cx="6078674" cy="1892826"/>
          </a:xfrm>
          <a:prstGeom prst="rect">
            <a:avLst/>
          </a:prstGeom>
          <a:solidFill>
            <a:srgbClr val="CB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11" l="4297" r="100000"/>
                    </a14:imgEffect>
                  </a14:imgLayer>
                </a14:imgProps>
              </a:ext>
            </a:extLst>
          </a:blip>
          <a:srcRect l="10754" b="8545"/>
          <a:stretch/>
        </p:blipFill>
        <p:spPr>
          <a:xfrm>
            <a:off x="1299279" y="4144456"/>
            <a:ext cx="1525808" cy="2137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4292" y="4335997"/>
            <a:ext cx="2305835" cy="2343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151" y="5540991"/>
            <a:ext cx="1676400" cy="11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47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1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752629" y="1989360"/>
            <a:ext cx="10711489" cy="4356848"/>
          </a:xfrm>
          <a:prstGeom prst="roundRect">
            <a:avLst/>
          </a:prstGeom>
          <a:solidFill>
            <a:srgbClr val="FFFFD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66604" y="2830318"/>
            <a:ext cx="6070222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556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511175" algn="l"/>
              </a:tabLst>
            </a:pPr>
            <a:r>
              <a:rPr lang="vi-VN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nào dưới đây nên làm, không nên làm? 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sinh máy tính bằng khăn ướt, chất lỏng. </a:t>
            </a:r>
            <a:endParaRPr lang="en-US" sz="2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vật cứng, sắc, nhọn để cạo vết bẩn trên màn hình máy tính. </a:t>
            </a:r>
            <a:endParaRPr lang="en-US" sz="2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 bàn phím, bấm chuột nhẹ nhàng, dứt khoát. </a:t>
            </a:r>
            <a:endParaRPr lang="en-US" sz="2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để đồ ăn, nước uống trên bàn làm việc có để máy tính. </a:t>
            </a:r>
            <a:endParaRPr lang="en-US" sz="2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máy tính ở nơi khô, thoáng, sạch sẽ.</a:t>
            </a:r>
            <a:endParaRPr lang="en-US" sz="2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163412" y="2155060"/>
            <a:ext cx="4550075" cy="498734"/>
            <a:chOff x="4015909" y="1701799"/>
            <a:chExt cx="4459352" cy="463513"/>
          </a:xfrm>
          <a:solidFill>
            <a:srgbClr val="CB0000"/>
          </a:solidFill>
        </p:grpSpPr>
        <p:sp>
          <p:nvSpPr>
            <p:cNvPr id="25" name="MH_Title_1">
              <a:extLst>
                <a:ext uri="{FF2B5EF4-FFF2-40B4-BE49-F238E27FC236}">
                  <a16:creationId xmlns:a16="http://schemas.microsoft.com/office/drawing/2014/main" id="{E5FFE9D6-BE40-4112-A223-EE233002B40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015909" y="1701799"/>
              <a:ext cx="4459352" cy="43330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E38F90"/>
              </a:solidFill>
              <a:prstDash val="solid"/>
              <a:miter lim="800000"/>
            </a:ln>
            <a:effectLst/>
          </p:spPr>
          <p:txBody>
            <a:bodyPr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92870" y="1765202"/>
              <a:ext cx="4108507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SÁT HÌNH 2.1 VÀ TRẢ LỜI 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6269" y="2628739"/>
            <a:ext cx="4373639" cy="3540052"/>
            <a:chOff x="986115" y="2199458"/>
            <a:chExt cx="4701430" cy="3821124"/>
          </a:xfrm>
        </p:grpSpPr>
        <p:grpSp>
          <p:nvGrpSpPr>
            <p:cNvPr id="34" name="组合 1">
              <a:extLst>
                <a:ext uri="{FF2B5EF4-FFF2-40B4-BE49-F238E27FC236}">
                  <a16:creationId xmlns:a16="http://schemas.microsoft.com/office/drawing/2014/main" id="{C276D675-5D76-486F-922A-9D9D2CBFD33C}"/>
                </a:ext>
              </a:extLst>
            </p:cNvPr>
            <p:cNvGrpSpPr/>
            <p:nvPr/>
          </p:nvGrpSpPr>
          <p:grpSpPr>
            <a:xfrm>
              <a:off x="1351478" y="2240401"/>
              <a:ext cx="4336067" cy="3780181"/>
              <a:chOff x="2673910" y="2379664"/>
              <a:chExt cx="3360179" cy="3022600"/>
            </a:xfrm>
          </p:grpSpPr>
          <p:sp>
            <p:nvSpPr>
              <p:cNvPr id="35" name="MH_Other_1">
                <a:extLst>
                  <a:ext uri="{FF2B5EF4-FFF2-40B4-BE49-F238E27FC236}">
                    <a16:creationId xmlns:a16="http://schemas.microsoft.com/office/drawing/2014/main" id="{39C06A94-1E8C-486E-9DD6-C680CB99EEB9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2673910" y="3040063"/>
                <a:ext cx="1354137" cy="1739900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DD8F9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  <p:sp>
            <p:nvSpPr>
              <p:cNvPr id="36" name="MH_Other_2">
                <a:extLst>
                  <a:ext uri="{FF2B5EF4-FFF2-40B4-BE49-F238E27FC236}">
                    <a16:creationId xmlns:a16="http://schemas.microsoft.com/office/drawing/2014/main" id="{FACCA6F1-621E-4D9A-9BA4-35F6B7C015A6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202114" y="3049589"/>
                <a:ext cx="1831975" cy="23526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  <p:sp>
            <p:nvSpPr>
              <p:cNvPr id="37" name="MH_Other_3">
                <a:extLst>
                  <a:ext uri="{FF2B5EF4-FFF2-40B4-BE49-F238E27FC236}">
                    <a16:creationId xmlns:a16="http://schemas.microsoft.com/office/drawing/2014/main" id="{AC23B912-BE2A-48D5-8A19-71D0D49FE5A2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4160838" y="2379664"/>
                <a:ext cx="901700" cy="11588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986115" y="3099029"/>
              <a:ext cx="2024398" cy="2031855"/>
            </a:xfrm>
            <a:prstGeom prst="ellipse">
              <a:avLst/>
            </a:prstGeom>
            <a:blipFill>
              <a:blip r:embed="rId1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60308" y="2199458"/>
              <a:ext cx="1464334" cy="1371586"/>
            </a:xfrm>
            <a:prstGeom prst="ellipse">
              <a:avLst/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729551" y="3066322"/>
              <a:ext cx="2827409" cy="2816409"/>
            </a:xfrm>
            <a:prstGeom prst="ellipse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MH_Other_2">
            <a:extLst>
              <a:ext uri="{FF2B5EF4-FFF2-40B4-BE49-F238E27FC236}">
                <a16:creationId xmlns:a16="http://schemas.microsoft.com/office/drawing/2014/main" id="{D87780D7-283E-42F0-85A0-10694C0EF68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5355070" y="2920619"/>
            <a:ext cx="0" cy="3136143"/>
          </a:xfrm>
          <a:prstGeom prst="line">
            <a:avLst/>
          </a:prstGeom>
          <a:ln w="19050">
            <a:solidFill>
              <a:srgbClr val="33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00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4268" y="1636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85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4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5677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  <p:extLst>
      <p:ext uri="{BB962C8B-B14F-4D97-AF65-F5344CB8AC3E}">
        <p14:creationId xmlns:p14="http://schemas.microsoft.com/office/powerpoint/2010/main" val="244183049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074" y="4552158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24" y="1353428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22" y="4962620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68" y="1305803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10026603" y="5838827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VỀ NHÀ THÔI</a:t>
            </a:r>
          </a:p>
        </p:txBody>
      </p:sp>
      <p:pic>
        <p:nvPicPr>
          <p:cNvPr id="11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9389494" y="2944651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707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1252799" y="163774"/>
            <a:ext cx="6894913" cy="3213838"/>
          </a:xfrm>
          <a:prstGeom prst="wedgeEllipseCallout">
            <a:avLst>
              <a:gd name="adj1" fmla="val -23844"/>
              <a:gd name="adj2" fmla="val 64960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082934" y="4435522"/>
            <a:ext cx="4515156" cy="1889078"/>
          </a:xfrm>
          <a:prstGeom prst="wedgeEllipseCallout">
            <a:avLst>
              <a:gd name="adj1" fmla="val -65764"/>
              <a:gd name="adj2" fmla="val -2254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Đáp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án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</a:rPr>
              <a:t>KHÔNG NÊN</a:t>
            </a:r>
          </a:p>
        </p:txBody>
      </p:sp>
      <p:sp>
        <p:nvSpPr>
          <p:cNvPr id="8196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15" y="3500439"/>
            <a:ext cx="2488111" cy="282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755" y="931708"/>
            <a:ext cx="2115399" cy="1675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44613" y="1076591"/>
            <a:ext cx="3716747" cy="1598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ệ sinh máy tính bằng khăn ướt, chất lỏng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675207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Other"/>
  <p:tag name="MH_ORDER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679</Words>
  <Application>Microsoft Office PowerPoint</Application>
  <PresentationFormat>Widescreen</PresentationFormat>
  <Paragraphs>69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Impact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Hanh Ta</cp:lastModifiedBy>
  <cp:revision>108</cp:revision>
  <dcterms:created xsi:type="dcterms:W3CDTF">2023-02-06T08:51:07Z</dcterms:created>
  <dcterms:modified xsi:type="dcterms:W3CDTF">2024-09-23T09:14:32Z</dcterms:modified>
</cp:coreProperties>
</file>