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261" r:id="rId4"/>
    <p:sldId id="339" r:id="rId5"/>
    <p:sldId id="262" r:id="rId6"/>
    <p:sldId id="257" r:id="rId7"/>
    <p:sldId id="258" r:id="rId8"/>
    <p:sldId id="259" r:id="rId9"/>
    <p:sldId id="340" r:id="rId10"/>
    <p:sldId id="341" r:id="rId11"/>
    <p:sldId id="256" r:id="rId12"/>
    <p:sldId id="280" r:id="rId13"/>
    <p:sldId id="318" r:id="rId14"/>
    <p:sldId id="331" r:id="rId15"/>
    <p:sldId id="336" r:id="rId16"/>
    <p:sldId id="342" r:id="rId17"/>
    <p:sldId id="343" r:id="rId18"/>
    <p:sldId id="344" r:id="rId19"/>
    <p:sldId id="345" r:id="rId20"/>
    <p:sldId id="308" r:id="rId21"/>
    <p:sldId id="346" r:id="rId22"/>
    <p:sldId id="264" r:id="rId23"/>
    <p:sldId id="347" r:id="rId24"/>
    <p:sldId id="348" r:id="rId25"/>
    <p:sldId id="349" r:id="rId26"/>
    <p:sldId id="350" r:id="rId27"/>
    <p:sldId id="260" r:id="rId28"/>
    <p:sldId id="30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A3B"/>
    <a:srgbClr val="FAD5E5"/>
    <a:srgbClr val="C7EAFC"/>
    <a:srgbClr val="FDE8CC"/>
    <a:srgbClr val="FBDCE2"/>
    <a:srgbClr val="D9D4E9"/>
    <a:srgbClr val="D9EAD3"/>
    <a:srgbClr val="FDDECD"/>
    <a:srgbClr val="CCFFFF"/>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53" autoAdjust="0"/>
    <p:restoredTop sz="91824" autoAdjust="0"/>
  </p:normalViewPr>
  <p:slideViewPr>
    <p:cSldViewPr>
      <p:cViewPr varScale="1">
        <p:scale>
          <a:sx n="45" d="100"/>
          <a:sy n="45" d="100"/>
        </p:scale>
        <p:origin x="876" y="-108"/>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05372-964F-4F67-8386-CD0B968BBB73}"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6E9CD-1C4B-4694-B4F4-0D90F1596DDD}" type="slidenum">
              <a:rPr lang="en-US" smtClean="0"/>
              <a:t>‹#›</a:t>
            </a:fld>
            <a:endParaRPr lang="en-US"/>
          </a:p>
        </p:txBody>
      </p:sp>
    </p:spTree>
    <p:extLst>
      <p:ext uri="{BB962C8B-B14F-4D97-AF65-F5344CB8AC3E}">
        <p14:creationId xmlns:p14="http://schemas.microsoft.com/office/powerpoint/2010/main" val="158653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6E9CD-1C4B-4694-B4F4-0D90F1596DDD}" type="slidenum">
              <a:rPr lang="en-US" smtClean="0"/>
              <a:t>9</a:t>
            </a:fld>
            <a:endParaRPr lang="en-US"/>
          </a:p>
        </p:txBody>
      </p:sp>
    </p:spTree>
    <p:extLst>
      <p:ext uri="{BB962C8B-B14F-4D97-AF65-F5344CB8AC3E}">
        <p14:creationId xmlns:p14="http://schemas.microsoft.com/office/powerpoint/2010/main" val="427360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B4690DAF-CC37-464A-8652-79347B29536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119275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929287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690DAF-CC37-464A-8652-79347B29536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3160615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690DAF-CC37-464A-8652-79347B29536A}"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008798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690DAF-CC37-464A-8652-79347B29536A}"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13126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90DAF-CC37-464A-8652-79347B29536A}"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524122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90DAF-CC37-464A-8652-79347B29536A}"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096447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96468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381221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51298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3237045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31015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27198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246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073860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445029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097230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50524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914828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604553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95122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04994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8288000" cy="10287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13892687" y="1"/>
            <a:ext cx="4395314" cy="4299752"/>
          </a:xfrm>
          <a:prstGeom prst="rect">
            <a:avLst/>
          </a:prstGeom>
        </p:spPr>
      </p:pic>
    </p:spTree>
    <p:extLst>
      <p:ext uri="{BB962C8B-B14F-4D97-AF65-F5344CB8AC3E}">
        <p14:creationId xmlns:p14="http://schemas.microsoft.com/office/powerpoint/2010/main" val="41986764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8288000" cy="10287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13892687" y="1"/>
            <a:ext cx="4395314" cy="4299752"/>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960120"/>
            <a:ext cx="18288000" cy="836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8012734"/>
            <a:ext cx="3634740" cy="2274266"/>
          </a:xfrm>
          <a:prstGeom prst="rect">
            <a:avLst/>
          </a:prstGeom>
        </p:spPr>
      </p:pic>
    </p:spTree>
    <p:extLst>
      <p:ext uri="{BB962C8B-B14F-4D97-AF65-F5344CB8AC3E}">
        <p14:creationId xmlns:p14="http://schemas.microsoft.com/office/powerpoint/2010/main" val="42540387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97E641D-A7C2-F316-FB6B-9DFCA9310A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7" y="190501"/>
            <a:ext cx="2286000" cy="228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4690DAF-CC37-464A-8652-79347B29536A}" type="datetimeFigureOut">
              <a:rPr lang="en-US" smtClean="0"/>
              <a:t>4/3/2025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4FDA84F-4C3F-43C8-AA3F-4E5ABE0EE038}"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FA70D56-5CB4-D292-FA49-C6F070AC5C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7" y="190501"/>
            <a:ext cx="2286000" cy="2286000"/>
          </a:xfrm>
          <a:prstGeom prst="rect">
            <a:avLst/>
          </a:prstGeom>
        </p:spPr>
      </p:pic>
    </p:spTree>
    <p:extLst>
      <p:ext uri="{BB962C8B-B14F-4D97-AF65-F5344CB8AC3E}">
        <p14:creationId xmlns:p14="http://schemas.microsoft.com/office/powerpoint/2010/main" val="448847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4A3E6DAC-4ACE-F21B-71A1-F5777CB1FA0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9934" y="185562"/>
            <a:ext cx="2264433" cy="2264433"/>
          </a:xfrm>
          <a:prstGeom prst="rect">
            <a:avLst/>
          </a:prstGeom>
        </p:spPr>
      </p:pic>
    </p:spTree>
    <p:extLst>
      <p:ext uri="{BB962C8B-B14F-4D97-AF65-F5344CB8AC3E}">
        <p14:creationId xmlns:p14="http://schemas.microsoft.com/office/powerpoint/2010/main" val="12433285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11.png"/><Relationship Id="rId2" Type="http://schemas.openxmlformats.org/officeDocument/2006/relationships/image" Target="../media/image6.png"/><Relationship Id="rId16" Type="http://schemas.openxmlformats.org/officeDocument/2006/relationships/image" Target="../media/image10.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8.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png"/><Relationship Id="rId18" Type="http://schemas.openxmlformats.org/officeDocument/2006/relationships/image" Target="../media/image38.png"/><Relationship Id="rId3" Type="http://schemas.openxmlformats.org/officeDocument/2006/relationships/image" Target="../media/image26.png"/><Relationship Id="rId21" Type="http://schemas.openxmlformats.org/officeDocument/2006/relationships/image" Target="../media/image5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image" Target="../media/image51.png"/><Relationship Id="rId16" Type="http://schemas.openxmlformats.org/officeDocument/2006/relationships/image" Target="../media/image36.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5.png"/><Relationship Id="rId23" Type="http://schemas.openxmlformats.org/officeDocument/2006/relationships/image" Target="../media/image54.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53.sv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57.sv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5.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58.png"/><Relationship Id="rId2" Type="http://schemas.openxmlformats.org/officeDocument/2006/relationships/image" Target="../media/image28.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6.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59.png"/><Relationship Id="rId2" Type="http://schemas.openxmlformats.org/officeDocument/2006/relationships/image" Target="../media/image28.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6.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60.png"/><Relationship Id="rId2" Type="http://schemas.openxmlformats.org/officeDocument/2006/relationships/image" Target="../media/image28.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6.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61.png"/><Relationship Id="rId2" Type="http://schemas.openxmlformats.org/officeDocument/2006/relationships/image" Target="../media/image28.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56.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6.png"/><Relationship Id="rId21" Type="http://schemas.openxmlformats.org/officeDocument/2006/relationships/image" Target="../media/image63.png"/><Relationship Id="rId7" Type="http://schemas.openxmlformats.org/officeDocument/2006/relationships/image" Target="../media/image29.png"/><Relationship Id="rId12" Type="http://schemas.openxmlformats.org/officeDocument/2006/relationships/image" Target="../media/image8.png"/><Relationship Id="rId17" Type="http://schemas.openxmlformats.org/officeDocument/2006/relationships/image" Target="../media/image38.png"/><Relationship Id="rId2" Type="http://schemas.openxmlformats.org/officeDocument/2006/relationships/image" Target="../media/image51.png"/><Relationship Id="rId16" Type="http://schemas.openxmlformats.org/officeDocument/2006/relationships/image" Target="../media/image37.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1.png"/><Relationship Id="rId15" Type="http://schemas.openxmlformats.org/officeDocument/2006/relationships/image" Target="../media/image36.png"/><Relationship Id="rId10" Type="http://schemas.openxmlformats.org/officeDocument/2006/relationships/image" Target="../media/image32.png"/><Relationship Id="rId19"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5.png"/><Relationship Id="rId22"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29.png"/><Relationship Id="rId12" Type="http://schemas.openxmlformats.org/officeDocument/2006/relationships/image" Target="../media/image8.png"/><Relationship Id="rId17" Type="http://schemas.openxmlformats.org/officeDocument/2006/relationships/image" Target="../media/image38.png"/><Relationship Id="rId2" Type="http://schemas.openxmlformats.org/officeDocument/2006/relationships/image" Target="../media/image51.png"/><Relationship Id="rId16" Type="http://schemas.openxmlformats.org/officeDocument/2006/relationships/image" Target="../media/image37.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1.png"/><Relationship Id="rId15" Type="http://schemas.openxmlformats.org/officeDocument/2006/relationships/image" Target="../media/image36.png"/><Relationship Id="rId10" Type="http://schemas.openxmlformats.org/officeDocument/2006/relationships/image" Target="../media/image32.png"/><Relationship Id="rId19"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gif"/><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svg"/><Relationship Id="rId5" Type="http://schemas.openxmlformats.org/officeDocument/2006/relationships/image" Target="../media/image8.png"/><Relationship Id="rId10" Type="http://schemas.openxmlformats.org/officeDocument/2006/relationships/image" Target="../media/image69.png"/><Relationship Id="rId4" Type="http://schemas.openxmlformats.org/officeDocument/2006/relationships/image" Target="../media/image6.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71.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56.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png"/><Relationship Id="rId17" Type="http://schemas.openxmlformats.org/officeDocument/2006/relationships/image" Target="../media/image11.png"/><Relationship Id="rId2" Type="http://schemas.openxmlformats.org/officeDocument/2006/relationships/image" Target="../media/image6.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57.svg"/><Relationship Id="rId4" Type="http://schemas.openxmlformats.org/officeDocument/2006/relationships/image" Target="../media/image29.png"/><Relationship Id="rId9" Type="http://schemas.openxmlformats.org/officeDocument/2006/relationships/image" Target="../media/image8.png"/><Relationship Id="rId1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72.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5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11.png"/><Relationship Id="rId10" Type="http://schemas.openxmlformats.org/officeDocument/2006/relationships/image" Target="../media/image78.png"/><Relationship Id="rId4" Type="http://schemas.openxmlformats.org/officeDocument/2006/relationships/image" Target="../media/image6.png"/><Relationship Id="rId9" Type="http://schemas.openxmlformats.org/officeDocument/2006/relationships/image" Target="../media/image77.png"/><Relationship Id="rId14"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png"/><Relationship Id="rId7" Type="http://schemas.openxmlformats.org/officeDocument/2006/relationships/image" Target="../media/image8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9.svg"/><Relationship Id="rId5" Type="http://schemas.openxmlformats.org/officeDocument/2006/relationships/image" Target="../media/image84.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9.gif"/><Relationship Id="rId1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slide" Target="slide8.xml"/><Relationship Id="rId17"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hyperlink" Target="https://www.facebook.com/nkpowerskills" TargetMode="Externa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slide" Target="slide7.xml"/><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slide" Target="slide6.xml"/><Relationship Id="rId4" Type="http://schemas.openxmlformats.org/officeDocument/2006/relationships/image" Target="../media/image16.png"/><Relationship Id="rId9" Type="http://schemas.openxmlformats.org/officeDocument/2006/relationships/slide" Target="slide5.xml"/><Relationship Id="rId14" Type="http://schemas.openxmlformats.org/officeDocument/2006/relationships/image" Target="../media/image21.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png"/><Relationship Id="rId18" Type="http://schemas.openxmlformats.org/officeDocument/2006/relationships/image" Target="../media/image38.png"/><Relationship Id="rId3" Type="http://schemas.openxmlformats.org/officeDocument/2006/relationships/image" Target="../media/image26.png"/><Relationship Id="rId21" Type="http://schemas.openxmlformats.org/officeDocument/2006/relationships/image" Target="../media/image40.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image" Target="../media/image34.png"/><Relationship Id="rId22"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78162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a:p>
        </p:txBody>
      </p:sp>
      <p:sp>
        <p:nvSpPr>
          <p:cNvPr id="11" name="Freeform 11"/>
          <p:cNvSpPr/>
          <p:nvPr/>
        </p:nvSpPr>
        <p:spPr>
          <a:xfrm flipH="1">
            <a:off x="9537829" y="2103440"/>
            <a:ext cx="6873646" cy="7840660"/>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3"/>
            <a:stretch>
              <a:fillRect/>
            </a:stretch>
          </a:blipFill>
        </p:spPr>
        <p:txBody>
          <a:bodyPr/>
          <a:lstStyle/>
          <a:p>
            <a:endParaRPr lang="vi-VN"/>
          </a:p>
        </p:txBody>
      </p:sp>
      <p:sp>
        <p:nvSpPr>
          <p:cNvPr id="12" name="Freeform 12"/>
          <p:cNvSpPr/>
          <p:nvPr/>
        </p:nvSpPr>
        <p:spPr>
          <a:xfrm>
            <a:off x="11745465" y="8195426"/>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4"/>
            <a:stretch>
              <a:fillRect/>
            </a:stretch>
          </a:blipFill>
        </p:spPr>
        <p:txBody>
          <a:bodyPr/>
          <a:lstStyle/>
          <a:p>
            <a:endParaRPr lang="vi-VN"/>
          </a:p>
        </p:txBody>
      </p:sp>
      <p:sp>
        <p:nvSpPr>
          <p:cNvPr id="13" name="Freeform 13"/>
          <p:cNvSpPr/>
          <p:nvPr/>
        </p:nvSpPr>
        <p:spPr>
          <a:xfrm>
            <a:off x="10843099" y="1028700"/>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5"/>
            <a:stretch>
              <a:fillRect/>
            </a:stretch>
          </a:blipFill>
        </p:spPr>
        <p:txBody>
          <a:bodyPr/>
          <a:lstStyle/>
          <a:p>
            <a:endParaRPr lang="vi-VN"/>
          </a:p>
        </p:txBody>
      </p:sp>
      <p:sp>
        <p:nvSpPr>
          <p:cNvPr id="14" name="Freeform 14"/>
          <p:cNvSpPr/>
          <p:nvPr/>
        </p:nvSpPr>
        <p:spPr>
          <a:xfrm>
            <a:off x="16233697" y="3919126"/>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6"/>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7"/>
            <a:stretch>
              <a:fillRect/>
            </a:stretch>
          </a:blipFill>
        </p:spPr>
        <p:txBody>
          <a:bodyPr/>
          <a:lstStyle/>
          <a:p>
            <a:endParaRPr lang="vi-VN"/>
          </a:p>
        </p:txBody>
      </p:sp>
      <p:grpSp>
        <p:nvGrpSpPr>
          <p:cNvPr id="4" name="Group 3">
            <a:extLst>
              <a:ext uri="{FF2B5EF4-FFF2-40B4-BE49-F238E27FC236}">
                <a16:creationId xmlns:a16="http://schemas.microsoft.com/office/drawing/2014/main" id="{8576BDA4-FB1F-A159-AA63-13436F3CA60D}"/>
              </a:ext>
            </a:extLst>
          </p:cNvPr>
          <p:cNvGrpSpPr/>
          <p:nvPr/>
        </p:nvGrpSpPr>
        <p:grpSpPr>
          <a:xfrm>
            <a:off x="-6934200" y="630040"/>
            <a:ext cx="18928328" cy="14080478"/>
            <a:chOff x="-6934200" y="630040"/>
            <a:chExt cx="18928328" cy="14080478"/>
          </a:xfrm>
        </p:grpSpPr>
        <p:sp>
          <p:nvSpPr>
            <p:cNvPr id="2" name="TextBox 1">
              <a:extLst>
                <a:ext uri="{FF2B5EF4-FFF2-40B4-BE49-F238E27FC236}">
                  <a16:creationId xmlns:a16="http://schemas.microsoft.com/office/drawing/2014/main" id="{2EABCDB7-4E27-8607-03AD-05CCEE29198C}"/>
                </a:ext>
              </a:extLst>
            </p:cNvPr>
            <p:cNvSpPr txBox="1"/>
            <p:nvPr/>
          </p:nvSpPr>
          <p:spPr>
            <a:xfrm>
              <a:off x="5025765" y="2751340"/>
              <a:ext cx="3516418" cy="369332"/>
            </a:xfrm>
            <a:prstGeom prst="rect">
              <a:avLst/>
            </a:prstGeom>
            <a:noFill/>
          </p:spPr>
          <p:txBody>
            <a:bodyPr wrap="square">
              <a:spAutoFit/>
            </a:bodyPr>
            <a:lstStyle/>
            <a:p>
              <a:r>
                <a:rPr lang="en-US" dirty="0"/>
                <a:t>NGUYỄN NGÂN TIỂU HỌC KIM BÀI</a:t>
              </a:r>
            </a:p>
          </p:txBody>
        </p:sp>
        <p:grpSp>
          <p:nvGrpSpPr>
            <p:cNvPr id="21" name="Group 20"/>
            <p:cNvGrpSpPr/>
            <p:nvPr/>
          </p:nvGrpSpPr>
          <p:grpSpPr>
            <a:xfrm>
              <a:off x="-6934200" y="630040"/>
              <a:ext cx="18928328" cy="14080478"/>
              <a:chOff x="-6934200" y="630040"/>
              <a:chExt cx="18928328" cy="14080478"/>
            </a:xfrm>
          </p:grpSpPr>
          <p:sp>
            <p:nvSpPr>
              <p:cNvPr id="19" name="Freeform 11"/>
              <p:cNvSpPr/>
              <p:nvPr/>
            </p:nvSpPr>
            <p:spPr>
              <a:xfrm>
                <a:off x="-451226" y="630040"/>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rgbClr val="D9C3A5">
                      <a:tint val="50000"/>
                      <a:satMod val="180000"/>
                    </a:srgbClr>
                  </a:duotone>
                  <a:extLst>
                    <a:ext uri="{96DAC541-7B7A-43D3-8B79-37D633B846F1}">
                      <asvg:svgBlip xmlns:asvg="http://schemas.microsoft.com/office/drawing/2016/SVG/main" r:embed="rId9"/>
                    </a:ext>
                  </a:extLst>
                </a:blip>
                <a:stretch>
                  <a:fillRect/>
                </a:stretch>
              </a:blipFill>
            </p:spPr>
            <p:txBody>
              <a:bodyPr/>
              <a:lstStyle/>
              <a:p>
                <a:r>
                  <a:rPr lang="vi-VN" dirty="0"/>
                  <a:t> </a:t>
                </a:r>
                <a:endParaRPr lang="en-US" dirty="0"/>
              </a:p>
            </p:txBody>
          </p:sp>
          <p:sp>
            <p:nvSpPr>
              <p:cNvPr id="5" name="Title 1">
                <a:extLst>
                  <a:ext uri="{FF2B5EF4-FFF2-40B4-BE49-F238E27FC236}">
                    <a16:creationId xmlns:a16="http://schemas.microsoft.com/office/drawing/2014/main" id="{554B0894-3A8D-91A4-6270-014CD550D5AF}"/>
                  </a:ext>
                </a:extLst>
              </p:cNvPr>
              <p:cNvSpPr txBox="1">
                <a:spLocks/>
              </p:cNvSpPr>
              <p:nvPr/>
            </p:nvSpPr>
            <p:spPr>
              <a:xfrm>
                <a:off x="-6934200" y="13384955"/>
                <a:ext cx="10751766"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800" b="1" dirty="0" err="1">
                    <a:solidFill>
                      <a:srgbClr val="FF0000"/>
                    </a:solidFill>
                    <a:latin typeface="LNTH-Dinomiko" panose="02000500000000000000" pitchFamily="2" charset="0"/>
                  </a:rPr>
                  <a:t>Khởi</a:t>
                </a:r>
                <a:r>
                  <a:rPr lang="en-US" sz="20800" b="1" dirty="0">
                    <a:solidFill>
                      <a:srgbClr val="FF0000"/>
                    </a:solidFill>
                    <a:latin typeface="LNTH-Dinomiko" panose="02000500000000000000" pitchFamily="2" charset="0"/>
                  </a:rPr>
                  <a:t> </a:t>
                </a:r>
                <a:r>
                  <a:rPr lang="en-US" sz="20800" b="1" dirty="0" err="1">
                    <a:solidFill>
                      <a:srgbClr val="FF0000"/>
                    </a:solidFill>
                    <a:latin typeface="LNTH-Dinomiko" panose="02000500000000000000" pitchFamily="2" charset="0"/>
                  </a:rPr>
                  <a:t>động</a:t>
                </a:r>
                <a:endParaRPr lang="vi-VN" sz="20800" b="1" dirty="0">
                  <a:solidFill>
                    <a:srgbClr val="FF0000"/>
                  </a:solidFill>
                  <a:latin typeface="MTD Summer Show"/>
                </a:endParaRPr>
              </a:p>
            </p:txBody>
          </p:sp>
        </p:grpSp>
      </p:grpSp>
      <p:sp>
        <p:nvSpPr>
          <p:cNvPr id="15" name="Freeform 7">
            <a:extLst>
              <a:ext uri="{FF2B5EF4-FFF2-40B4-BE49-F238E27FC236}">
                <a16:creationId xmlns:a16="http://schemas.microsoft.com/office/drawing/2014/main" id="{CF90634A-A56E-4001-B737-A85A7CCEB71A}"/>
              </a:ext>
            </a:extLst>
          </p:cNvPr>
          <p:cNvSpPr/>
          <p:nvPr/>
        </p:nvSpPr>
        <p:spPr>
          <a:xfrm>
            <a:off x="13812714" y="1661490"/>
            <a:ext cx="3929634" cy="8229600"/>
          </a:xfrm>
          <a:custGeom>
            <a:avLst/>
            <a:gdLst/>
            <a:ahLst/>
            <a:cxnLst/>
            <a:rect l="l" t="t" r="r" b="b"/>
            <a:pathLst>
              <a:path w="3929634" h="8229600">
                <a:moveTo>
                  <a:pt x="0" y="0"/>
                </a:moveTo>
                <a:lnTo>
                  <a:pt x="3929634" y="0"/>
                </a:lnTo>
                <a:lnTo>
                  <a:pt x="3929634" y="8229600"/>
                </a:lnTo>
                <a:lnTo>
                  <a:pt x="0" y="8229600"/>
                </a:lnTo>
                <a:lnTo>
                  <a:pt x="0" y="0"/>
                </a:lnTo>
                <a:close/>
              </a:path>
            </a:pathLst>
          </a:custGeom>
          <a:blipFill>
            <a:blip r:embed="rId10"/>
            <a:stretch>
              <a:fillRect/>
            </a:stretch>
          </a:blipFill>
        </p:spPr>
        <p:txBody>
          <a:bodyPr/>
          <a:lstStyle/>
          <a:p>
            <a:endParaRPr lang="en-US"/>
          </a:p>
        </p:txBody>
      </p:sp>
      <p:pic>
        <p:nvPicPr>
          <p:cNvPr id="6" name="Picture 5">
            <a:extLst>
              <a:ext uri="{FF2B5EF4-FFF2-40B4-BE49-F238E27FC236}">
                <a16:creationId xmlns:a16="http://schemas.microsoft.com/office/drawing/2014/main" id="{841150DB-C8D1-05FE-1384-4FA8A2A9A64B}"/>
              </a:ext>
            </a:extLst>
          </p:cNvPr>
          <p:cNvPicPr>
            <a:picLocks noChangeAspect="1"/>
          </p:cNvPicPr>
          <p:nvPr/>
        </p:nvPicPr>
        <p:blipFill>
          <a:blip r:embed="rId11"/>
          <a:stretch>
            <a:fillRect/>
          </a:stretch>
        </p:blipFill>
        <p:spPr>
          <a:xfrm>
            <a:off x="-1018633" y="2778554"/>
            <a:ext cx="13704996" cy="5553937"/>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3"/>
            <a:stretch>
              <a:fillRect/>
            </a:stretch>
          </a:blipFill>
        </p:spPr>
        <p:txBody>
          <a:bodyPr/>
          <a:lstStyle/>
          <a:p>
            <a:endParaRPr lang="vi-VN"/>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4"/>
            <a:stretch>
              <a:fillRect/>
            </a:stretch>
          </a:blipFill>
        </p:spPr>
        <p:txBody>
          <a:bodyPr/>
          <a:lstStyle/>
          <a:p>
            <a:endParaRPr lang="vi-VN"/>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5"/>
            <a:stretch>
              <a:fillRect/>
            </a:stretch>
          </a:blipFill>
        </p:spPr>
        <p:txBody>
          <a:bodyPr/>
          <a:lstStyle/>
          <a:p>
            <a:endParaRPr lang="vi-VN"/>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6"/>
            <a:stretch>
              <a:fillRect/>
            </a:stretch>
          </a:blipFill>
        </p:spPr>
        <p:txBody>
          <a:bodyPr/>
          <a:lstStyle/>
          <a:p>
            <a:endParaRPr lang="vi-VN"/>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7"/>
            <a:stretch>
              <a:fillRect/>
            </a:stretch>
          </a:blipFill>
        </p:spPr>
        <p:txBody>
          <a:bodyPr/>
          <a:lstStyle/>
          <a:p>
            <a:endParaRPr lang="vi-VN"/>
          </a:p>
        </p:txBody>
      </p:sp>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a:blipFill>
        </p:spPr>
        <p:txBody>
          <a:bodyPr/>
          <a:lstStyle/>
          <a:p>
            <a:r>
              <a:rPr lang="vi-VN" dirty="0"/>
              <a:t> </a:t>
            </a:r>
            <a:endParaRPr lang="en-US" dirty="0"/>
          </a:p>
        </p:txBody>
      </p:sp>
      <p:sp>
        <p:nvSpPr>
          <p:cNvPr id="2" name="Freeform 3">
            <a:extLst>
              <a:ext uri="{FF2B5EF4-FFF2-40B4-BE49-F238E27FC236}">
                <a16:creationId xmlns:a16="http://schemas.microsoft.com/office/drawing/2014/main"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0"/>
            <a:stretch>
              <a:fillRect/>
            </a:stretch>
          </a:blipFill>
        </p:spPr>
        <p:txBody>
          <a:bodyPr/>
          <a:lstStyle/>
          <a:p>
            <a:endParaRPr lang="en-US"/>
          </a:p>
        </p:txBody>
      </p:sp>
      <p:pic>
        <p:nvPicPr>
          <p:cNvPr id="5" name="Picture 4" descr="A green and red letters&#10;&#10;Description automatically generated">
            <a:extLst>
              <a:ext uri="{FF2B5EF4-FFF2-40B4-BE49-F238E27FC236}">
                <a16:creationId xmlns:a16="http://schemas.microsoft.com/office/drawing/2014/main" id="{46A17F4E-F7D3-82C6-65B1-FF1C76E4CF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3400" y="3467100"/>
            <a:ext cx="9133806" cy="2438400"/>
          </a:xfrm>
          <a:prstGeom prst="rect">
            <a:avLst/>
          </a:prstGeom>
        </p:spPr>
      </p:pic>
    </p:spTree>
    <p:extLst>
      <p:ext uri="{BB962C8B-B14F-4D97-AF65-F5344CB8AC3E}">
        <p14:creationId xmlns:p14="http://schemas.microsoft.com/office/powerpoint/2010/main" val="2771455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495300"/>
            <a:ext cx="17137654" cy="961683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Rounded Corners 34">
            <a:extLst>
              <a:ext uri="{FF2B5EF4-FFF2-40B4-BE49-F238E27FC236}">
                <a16:creationId xmlns:a16="http://schemas.microsoft.com/office/drawing/2014/main" id="{F2242227-BB92-F405-E16B-1701A7176058}"/>
              </a:ext>
            </a:extLst>
          </p:cNvPr>
          <p:cNvSpPr/>
          <p:nvPr/>
        </p:nvSpPr>
        <p:spPr>
          <a:xfrm>
            <a:off x="2286000" y="22860"/>
            <a:ext cx="14249400" cy="3139440"/>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i="1" dirty="0">
                <a:solidFill>
                  <a:srgbClr val="002060"/>
                </a:solidFill>
                <a:cs typeface="Arial" panose="020B0604020202020204" pitchFamily="34" charset="0"/>
              </a:rPr>
              <a:t>- Quan sát từ hình 6 đến hình 11 và cho biết môi trường đã bảo vệ sinh vật, con người tránh khỏi các tác động từ bên ngoài như thế nào.</a:t>
            </a:r>
          </a:p>
          <a:p>
            <a:pPr lvl="0" algn="just"/>
            <a:r>
              <a:rPr lang="vi-VN" sz="4000" i="1" dirty="0">
                <a:solidFill>
                  <a:srgbClr val="002060"/>
                </a:solidFill>
                <a:cs typeface="Arial" panose="020B0604020202020204" pitchFamily="34" charset="0"/>
              </a:rPr>
              <a:t>- Nêu vai trò của rừng đối với động vật, con người.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299D975F-4E16-A5B1-F5C4-FFEAAD8B6011}"/>
              </a:ext>
            </a:extLst>
          </p:cNvPr>
          <p:cNvPicPr>
            <a:picLocks noChangeAspect="1"/>
          </p:cNvPicPr>
          <p:nvPr/>
        </p:nvPicPr>
        <p:blipFill>
          <a:blip r:embed="rId18"/>
          <a:stretch>
            <a:fillRect/>
          </a:stretch>
        </p:blipFill>
        <p:spPr>
          <a:xfrm>
            <a:off x="762000" y="3238500"/>
            <a:ext cx="8229600" cy="3067589"/>
          </a:xfrm>
          <a:prstGeom prst="rect">
            <a:avLst/>
          </a:prstGeom>
        </p:spPr>
      </p:pic>
      <p:pic>
        <p:nvPicPr>
          <p:cNvPr id="39" name="Picture 38">
            <a:extLst>
              <a:ext uri="{FF2B5EF4-FFF2-40B4-BE49-F238E27FC236}">
                <a16:creationId xmlns:a16="http://schemas.microsoft.com/office/drawing/2014/main" id="{89CBEE86-831D-922B-72F8-A5F28CC8A17A}"/>
              </a:ext>
            </a:extLst>
          </p:cNvPr>
          <p:cNvPicPr>
            <a:picLocks noChangeAspect="1"/>
          </p:cNvPicPr>
          <p:nvPr/>
        </p:nvPicPr>
        <p:blipFill>
          <a:blip r:embed="rId19"/>
          <a:stretch>
            <a:fillRect/>
          </a:stretch>
        </p:blipFill>
        <p:spPr>
          <a:xfrm>
            <a:off x="9144000" y="3238500"/>
            <a:ext cx="8528330" cy="3038475"/>
          </a:xfrm>
          <a:prstGeom prst="rect">
            <a:avLst/>
          </a:prstGeom>
        </p:spPr>
      </p:pic>
      <p:pic>
        <p:nvPicPr>
          <p:cNvPr id="41" name="Picture 40">
            <a:extLst>
              <a:ext uri="{FF2B5EF4-FFF2-40B4-BE49-F238E27FC236}">
                <a16:creationId xmlns:a16="http://schemas.microsoft.com/office/drawing/2014/main" id="{78E13B30-8AE4-CB21-1D5F-30156EC43F87}"/>
              </a:ext>
            </a:extLst>
          </p:cNvPr>
          <p:cNvPicPr>
            <a:picLocks noChangeAspect="1"/>
          </p:cNvPicPr>
          <p:nvPr/>
        </p:nvPicPr>
        <p:blipFill>
          <a:blip r:embed="rId20"/>
          <a:stretch>
            <a:fillRect/>
          </a:stretch>
        </p:blipFill>
        <p:spPr>
          <a:xfrm>
            <a:off x="5181600" y="6591300"/>
            <a:ext cx="8329246" cy="3200400"/>
          </a:xfrm>
          <a:prstGeom prst="rect">
            <a:avLst/>
          </a:prstGeom>
        </p:spPr>
      </p:pic>
    </p:spTree>
    <p:extLst>
      <p:ext uri="{BB962C8B-B14F-4D97-AF65-F5344CB8AC3E}">
        <p14:creationId xmlns:p14="http://schemas.microsoft.com/office/powerpoint/2010/main" val="1744738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0" name="Group 29"/>
          <p:cNvGrpSpPr/>
          <p:nvPr/>
        </p:nvGrpSpPr>
        <p:grpSpPr>
          <a:xfrm>
            <a:off x="3327265" y="1104900"/>
            <a:ext cx="11785871" cy="4654998"/>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4" name="Freeform 6"/>
          <p:cNvSpPr/>
          <p:nvPr/>
        </p:nvSpPr>
        <p:spPr>
          <a:xfrm>
            <a:off x="5162322" y="6182099"/>
            <a:ext cx="7315200" cy="3750703"/>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1" name="Picture 30">
            <a:extLst>
              <a:ext uri="{FF2B5EF4-FFF2-40B4-BE49-F238E27FC236}">
                <a16:creationId xmlns:a16="http://schemas.microsoft.com/office/drawing/2014/main" id="{DAC82E66-E0EA-DBC4-A5DA-99761405A4DA}"/>
              </a:ext>
            </a:extLst>
          </p:cNvPr>
          <p:cNvPicPr>
            <a:picLocks noChangeAspect="1"/>
          </p:cNvPicPr>
          <p:nvPr/>
        </p:nvPicPr>
        <p:blipFill>
          <a:blip r:embed="rId23"/>
          <a:stretch>
            <a:fillRect/>
          </a:stretch>
        </p:blipFill>
        <p:spPr>
          <a:xfrm>
            <a:off x="3581400" y="952500"/>
            <a:ext cx="11205419" cy="5322269"/>
          </a:xfrm>
          <a:prstGeom prst="rect">
            <a:avLst/>
          </a:prstGeom>
        </p:spPr>
      </p:pic>
    </p:spTree>
    <p:extLst>
      <p:ext uri="{BB962C8B-B14F-4D97-AF65-F5344CB8AC3E}">
        <p14:creationId xmlns:p14="http://schemas.microsoft.com/office/powerpoint/2010/main" val="152395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3BB28BC6-A60B-B45F-0D42-438BF5FE91C8}"/>
              </a:ext>
            </a:extLst>
          </p:cNvPr>
          <p:cNvPicPr>
            <a:picLocks noChangeAspect="1"/>
          </p:cNvPicPr>
          <p:nvPr/>
        </p:nvPicPr>
        <p:blipFill>
          <a:blip r:embed="rId15"/>
          <a:stretch>
            <a:fillRect/>
          </a:stretch>
        </p:blipFill>
        <p:spPr>
          <a:xfrm>
            <a:off x="1219200" y="2552700"/>
            <a:ext cx="6321148" cy="4876800"/>
          </a:xfrm>
          <a:prstGeom prst="rect">
            <a:avLst/>
          </a:prstGeom>
        </p:spPr>
      </p:pic>
      <p:grpSp>
        <p:nvGrpSpPr>
          <p:cNvPr id="1027" name="Group 1026">
            <a:extLst>
              <a:ext uri="{FF2B5EF4-FFF2-40B4-BE49-F238E27FC236}">
                <a16:creationId xmlns:a16="http://schemas.microsoft.com/office/drawing/2014/main" id="{52DA1337-1096-F1FB-DA2C-E03FD89D5638}"/>
              </a:ext>
            </a:extLst>
          </p:cNvPr>
          <p:cNvGrpSpPr/>
          <p:nvPr/>
        </p:nvGrpSpPr>
        <p:grpSpPr>
          <a:xfrm>
            <a:off x="7848600" y="2400300"/>
            <a:ext cx="8751334" cy="4987941"/>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572690" y="3357796"/>
            <a:ext cx="7886509" cy="2862322"/>
          </a:xfrm>
          <a:prstGeom prst="rect">
            <a:avLst/>
          </a:prstGeom>
        </p:spPr>
        <p:txBody>
          <a:bodyPr wrap="square">
            <a:spAutoFit/>
          </a:bodyPr>
          <a:lstStyle/>
          <a:p>
            <a:pPr algn="ct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Cái hang giúp gấu Bắc Cực tránh được giá rét suốt mùa đông. </a:t>
            </a:r>
          </a:p>
        </p:txBody>
      </p:sp>
    </p:spTree>
    <p:extLst>
      <p:ext uri="{BB962C8B-B14F-4D97-AF65-F5344CB8AC3E}">
        <p14:creationId xmlns:p14="http://schemas.microsoft.com/office/powerpoint/2010/main" val="2025181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7848600" y="2400300"/>
            <a:ext cx="9372600" cy="4987941"/>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572690" y="3357796"/>
            <a:ext cx="8419910" cy="3785652"/>
          </a:xfrm>
          <a:prstGeom prst="rect">
            <a:avLst/>
          </a:prstGeom>
        </p:spPr>
        <p:txBody>
          <a:bodyPr wrap="square">
            <a:spAutoFit/>
          </a:bodyPr>
          <a:lstStyle/>
          <a:p>
            <a:pPr lvl="0" algn="ct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Ngôi nhà bảo vệ con người khỏi nắng, mưa, gió bão tránh giá lạnh, thú dữ, sét đánh </a:t>
            </a:r>
            <a:endPar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5" name="Picture 4">
            <a:extLst>
              <a:ext uri="{FF2B5EF4-FFF2-40B4-BE49-F238E27FC236}">
                <a16:creationId xmlns:a16="http://schemas.microsoft.com/office/drawing/2014/main" id="{2B2B2AB6-4017-B166-4737-DC41A7C6B8DB}"/>
              </a:ext>
            </a:extLst>
          </p:cNvPr>
          <p:cNvPicPr>
            <a:picLocks noChangeAspect="1"/>
          </p:cNvPicPr>
          <p:nvPr/>
        </p:nvPicPr>
        <p:blipFill>
          <a:blip r:embed="rId17"/>
          <a:stretch>
            <a:fillRect/>
          </a:stretch>
        </p:blipFill>
        <p:spPr>
          <a:xfrm>
            <a:off x="1371599" y="3009900"/>
            <a:ext cx="6224789" cy="4419600"/>
          </a:xfrm>
          <a:prstGeom prst="rect">
            <a:avLst/>
          </a:prstGeom>
        </p:spPr>
      </p:pic>
    </p:spTree>
    <p:extLst>
      <p:ext uri="{BB962C8B-B14F-4D97-AF65-F5344CB8AC3E}">
        <p14:creationId xmlns:p14="http://schemas.microsoft.com/office/powerpoint/2010/main" val="62778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7315200" y="1409700"/>
            <a:ext cx="9906000" cy="7010400"/>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077200" y="2400300"/>
            <a:ext cx="9220200" cy="5632311"/>
          </a:xfrm>
          <a:prstGeom prst="rect">
            <a:avLst/>
          </a:prstGeom>
        </p:spPr>
        <p:txBody>
          <a:bodyPr wrap="square">
            <a:spAutoFit/>
          </a:bodyPr>
          <a:lstStyle/>
          <a:p>
            <a:pPr lvl="0" algn="ct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Rừng cây, bảo vệ nhiều loài động vật cung cấp thức ăn, nơi ở tránh nóng, rét cho động vật. Rừng cây giữ được ngầm, hạn chế sạt lở đất,…</a:t>
            </a:r>
            <a:endPar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6" name="Picture 5">
            <a:extLst>
              <a:ext uri="{FF2B5EF4-FFF2-40B4-BE49-F238E27FC236}">
                <a16:creationId xmlns:a16="http://schemas.microsoft.com/office/drawing/2014/main" id="{F8ABA601-68DC-718B-66DF-E666D16431EC}"/>
              </a:ext>
            </a:extLst>
          </p:cNvPr>
          <p:cNvPicPr>
            <a:picLocks noChangeAspect="1"/>
          </p:cNvPicPr>
          <p:nvPr/>
        </p:nvPicPr>
        <p:blipFill>
          <a:blip r:embed="rId17"/>
          <a:stretch>
            <a:fillRect/>
          </a:stretch>
        </p:blipFill>
        <p:spPr>
          <a:xfrm>
            <a:off x="1371600" y="2857500"/>
            <a:ext cx="5920114" cy="4343400"/>
          </a:xfrm>
          <a:prstGeom prst="rect">
            <a:avLst/>
          </a:prstGeom>
        </p:spPr>
      </p:pic>
    </p:spTree>
    <p:extLst>
      <p:ext uri="{BB962C8B-B14F-4D97-AF65-F5344CB8AC3E}">
        <p14:creationId xmlns:p14="http://schemas.microsoft.com/office/powerpoint/2010/main" val="3482469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7315200" y="1409700"/>
            <a:ext cx="9906000" cy="6096000"/>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077200" y="2324100"/>
            <a:ext cx="9220200" cy="4524315"/>
          </a:xfrm>
          <a:prstGeom prst="rect">
            <a:avLst/>
          </a:prstGeom>
        </p:spPr>
        <p:txBody>
          <a:bodyPr wrap="square">
            <a:spAutoFit/>
          </a:bodyPr>
          <a:lstStyle/>
          <a:p>
            <a:pPr lvl="0" algn="ctr"/>
            <a:r>
              <a:rPr lang="vi-VN" sz="7200" b="1" dirty="0">
                <a:solidFill>
                  <a:srgbClr val="00B050"/>
                </a:solidFill>
                <a:latin typeface="Cambria" panose="02040503050406030204" pitchFamily="18" charset="0"/>
                <a:ea typeface="Cambria" panose="02040503050406030204" pitchFamily="18" charset="0"/>
                <a:cs typeface="LNTH-LuoLuoNotangYuanTi 1" pitchFamily="2" charset="-128"/>
              </a:rPr>
              <a:t>Bóng cây che nắng cho đàn sư tử trước cái nóng dữ dội của châu Phi.</a:t>
            </a:r>
            <a:endParaRPr kumimoji="0" lang="vi-VN" sz="7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5" name="Picture 4">
            <a:extLst>
              <a:ext uri="{FF2B5EF4-FFF2-40B4-BE49-F238E27FC236}">
                <a16:creationId xmlns:a16="http://schemas.microsoft.com/office/drawing/2014/main" id="{387F0595-1668-E2AB-EDF1-D56B7788135B}"/>
              </a:ext>
            </a:extLst>
          </p:cNvPr>
          <p:cNvPicPr>
            <a:picLocks noChangeAspect="1"/>
          </p:cNvPicPr>
          <p:nvPr/>
        </p:nvPicPr>
        <p:blipFill>
          <a:blip r:embed="rId17"/>
          <a:stretch>
            <a:fillRect/>
          </a:stretch>
        </p:blipFill>
        <p:spPr>
          <a:xfrm>
            <a:off x="1219200" y="2933700"/>
            <a:ext cx="6193194" cy="4495800"/>
          </a:xfrm>
          <a:prstGeom prst="rect">
            <a:avLst/>
          </a:prstGeom>
        </p:spPr>
      </p:pic>
    </p:spTree>
    <p:extLst>
      <p:ext uri="{BB962C8B-B14F-4D97-AF65-F5344CB8AC3E}">
        <p14:creationId xmlns:p14="http://schemas.microsoft.com/office/powerpoint/2010/main" val="3587981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677348" y="876300"/>
            <a:ext cx="17137654" cy="85343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7848600" y="2400300"/>
            <a:ext cx="9753600" cy="4987941"/>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8572690" y="3357796"/>
            <a:ext cx="8724710" cy="3785652"/>
          </a:xfrm>
          <a:prstGeom prst="rect">
            <a:avLst/>
          </a:prstGeom>
        </p:spPr>
        <p:txBody>
          <a:bodyPr wrap="square">
            <a:spAutoFit/>
          </a:bodyPr>
          <a:lstStyle/>
          <a:p>
            <a:pPr lvl="0" algn="ctr"/>
            <a:r>
              <a:rPr lang="en-US" sz="6000" b="1" dirty="0">
                <a:solidFill>
                  <a:srgbClr val="00B050"/>
                </a:solidFill>
                <a:latin typeface="Cambria" panose="02040503050406030204" pitchFamily="18" charset="0"/>
                <a:ea typeface="Cambria" panose="02040503050406030204" pitchFamily="18" charset="0"/>
                <a:cs typeface="LNTH-LuoLuoNotangYuanTi 1" pitchFamily="2" charset="-128"/>
              </a:rPr>
              <a:t>T</a:t>
            </a:r>
            <a:r>
              <a:rPr lang="vi-VN" sz="6000" b="1" dirty="0">
                <a:solidFill>
                  <a:srgbClr val="00B050"/>
                </a:solidFill>
                <a:latin typeface="Cambria" panose="02040503050406030204" pitchFamily="18" charset="0"/>
                <a:ea typeface="Cambria" panose="02040503050406030204" pitchFamily="18" charset="0"/>
                <a:cs typeface="LNTH-LuoLuoNotangYuanTi 1" pitchFamily="2" charset="-128"/>
              </a:rPr>
              <a:t>ầng ozone  ngăn cản tia cực tím rơi xuống Trái Đất làm hại con người và các sinh vật khác. </a:t>
            </a:r>
            <a:endParaRPr kumimoji="0" lang="vi-VN" sz="6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6" name="Picture 5">
            <a:extLst>
              <a:ext uri="{FF2B5EF4-FFF2-40B4-BE49-F238E27FC236}">
                <a16:creationId xmlns:a16="http://schemas.microsoft.com/office/drawing/2014/main" id="{7C8C5BC5-0B11-BEA7-8A23-F7C5E43D01B0}"/>
              </a:ext>
            </a:extLst>
          </p:cNvPr>
          <p:cNvPicPr>
            <a:picLocks noChangeAspect="1"/>
          </p:cNvPicPr>
          <p:nvPr/>
        </p:nvPicPr>
        <p:blipFill>
          <a:blip r:embed="rId17"/>
          <a:stretch>
            <a:fillRect/>
          </a:stretch>
        </p:blipFill>
        <p:spPr>
          <a:xfrm>
            <a:off x="1066800" y="2857500"/>
            <a:ext cx="6282612" cy="4572000"/>
          </a:xfrm>
          <a:prstGeom prst="rect">
            <a:avLst/>
          </a:prstGeom>
        </p:spPr>
      </p:pic>
    </p:spTree>
    <p:extLst>
      <p:ext uri="{BB962C8B-B14F-4D97-AF65-F5344CB8AC3E}">
        <p14:creationId xmlns:p14="http://schemas.microsoft.com/office/powerpoint/2010/main" val="3461406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4"/>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5"/>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6"/>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7"/>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8"/>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9"/>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0"/>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9"/>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1"/>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2"/>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3"/>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8"/>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4"/>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5"/>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6"/>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7"/>
            <a:stretch>
              <a:fillRect/>
            </a:stretch>
          </a:blipFill>
        </p:spPr>
        <p:txBody>
          <a:bodyPr/>
          <a:lstStyle/>
          <a:p>
            <a:endParaRPr lang="vi-VN"/>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8"/>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9"/>
            <a:stretch>
              <a:fillRect/>
            </a:stretch>
          </a:blipFill>
        </p:spPr>
        <p:txBody>
          <a:bodyPr/>
          <a:lstStyle/>
          <a:p>
            <a:endParaRPr lang="vi-VN"/>
          </a:p>
        </p:txBody>
      </p:sp>
      <p:grpSp>
        <p:nvGrpSpPr>
          <p:cNvPr id="30" name="Group 29"/>
          <p:cNvGrpSpPr/>
          <p:nvPr/>
        </p:nvGrpSpPr>
        <p:grpSpPr>
          <a:xfrm>
            <a:off x="4936382" y="244861"/>
            <a:ext cx="11840018" cy="3984239"/>
            <a:chOff x="3327265" y="128487"/>
            <a:chExt cx="11840018" cy="7064841"/>
          </a:xfrm>
        </p:grpSpPr>
        <p:grpSp>
          <p:nvGrpSpPr>
            <p:cNvPr id="5" name="Group 5"/>
            <p:cNvGrpSpPr/>
            <p:nvPr/>
          </p:nvGrpSpPr>
          <p:grpSpPr>
            <a:xfrm>
              <a:off x="3479665" y="280887"/>
              <a:ext cx="11687618" cy="6912441"/>
              <a:chOff x="0" y="-38100"/>
              <a:chExt cx="3078220" cy="1820561"/>
            </a:xfrm>
          </p:grpSpPr>
          <p:sp>
            <p:nvSpPr>
              <p:cNvPr id="6" name="Freeform 6"/>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128487"/>
              <a:ext cx="11633471" cy="6794605"/>
              <a:chOff x="0" y="-38100"/>
              <a:chExt cx="3063959" cy="1789526"/>
            </a:xfrm>
          </p:grpSpPr>
          <p:sp>
            <p:nvSpPr>
              <p:cNvPr id="9" name="Freeform 9"/>
              <p:cNvSpPr/>
              <p:nvPr/>
            </p:nvSpPr>
            <p:spPr>
              <a:xfrm>
                <a:off x="0" y="120039"/>
                <a:ext cx="3063959" cy="1631387"/>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3572483" y="977918"/>
              <a:ext cx="11295046" cy="23875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7200" b="1" dirty="0">
                  <a:solidFill>
                    <a:srgbClr val="C00000"/>
                  </a:solidFill>
                  <a:latin typeface="Cambria" panose="02040503050406030204" pitchFamily="18" charset="0"/>
                  <a:ea typeface="Cambria" panose="02040503050406030204" pitchFamily="18" charset="0"/>
                  <a:cs typeface="LNTH-LuoLuoNotangYuanTi 1" pitchFamily="2" charset="-128"/>
                </a:rPr>
                <a:t>Vì sao rừng cây có thể giữ được nước mưa, giảm xói mòn đất? </a:t>
              </a:r>
            </a:p>
          </p:txBody>
        </p:sp>
      </p:grpSp>
      <p:sp>
        <p:nvSpPr>
          <p:cNvPr id="31" name="Freeform 6">
            <a:extLst>
              <a:ext uri="{FF2B5EF4-FFF2-40B4-BE49-F238E27FC236}">
                <a16:creationId xmlns:a16="http://schemas.microsoft.com/office/drawing/2014/main" id="{81B11650-E2EA-9745-25BD-9EC31581A215}"/>
              </a:ext>
            </a:extLst>
          </p:cNvPr>
          <p:cNvSpPr/>
          <p:nvPr/>
        </p:nvSpPr>
        <p:spPr>
          <a:xfrm>
            <a:off x="-32491" y="2819326"/>
            <a:ext cx="6902577" cy="82296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20"/>
            <a:stretch>
              <a:fillRect/>
            </a:stretch>
          </a:blipFill>
        </p:spPr>
        <p:txBody>
          <a:bodyPr/>
          <a:lstStyle/>
          <a:p>
            <a:endParaRPr lang="en-US"/>
          </a:p>
        </p:txBody>
      </p:sp>
      <p:grpSp>
        <p:nvGrpSpPr>
          <p:cNvPr id="34" name="Group 33">
            <a:extLst>
              <a:ext uri="{FF2B5EF4-FFF2-40B4-BE49-F238E27FC236}">
                <a16:creationId xmlns:a16="http://schemas.microsoft.com/office/drawing/2014/main" id="{E5C1A429-E19C-A2E7-5C5F-BDD4752F43F7}"/>
              </a:ext>
            </a:extLst>
          </p:cNvPr>
          <p:cNvGrpSpPr/>
          <p:nvPr/>
        </p:nvGrpSpPr>
        <p:grpSpPr>
          <a:xfrm>
            <a:off x="8229600" y="4762500"/>
            <a:ext cx="8279949" cy="6014030"/>
            <a:chOff x="8188978" y="999021"/>
            <a:chExt cx="9346749" cy="8604830"/>
          </a:xfrm>
        </p:grpSpPr>
        <p:grpSp>
          <p:nvGrpSpPr>
            <p:cNvPr id="35" name="Group 4">
              <a:extLst>
                <a:ext uri="{FF2B5EF4-FFF2-40B4-BE49-F238E27FC236}">
                  <a16:creationId xmlns:a16="http://schemas.microsoft.com/office/drawing/2014/main" id="{370BA420-360A-B4AE-1DB5-D702C065F94F}"/>
                </a:ext>
              </a:extLst>
            </p:cNvPr>
            <p:cNvGrpSpPr/>
            <p:nvPr/>
          </p:nvGrpSpPr>
          <p:grpSpPr>
            <a:xfrm>
              <a:off x="8521714" y="1655305"/>
              <a:ext cx="9014013" cy="7948546"/>
              <a:chOff x="0" y="0"/>
              <a:chExt cx="2374061" cy="2093444"/>
            </a:xfrm>
          </p:grpSpPr>
          <p:sp>
            <p:nvSpPr>
              <p:cNvPr id="40" name="Freeform 5">
                <a:extLst>
                  <a:ext uri="{FF2B5EF4-FFF2-40B4-BE49-F238E27FC236}">
                    <a16:creationId xmlns:a16="http://schemas.microsoft.com/office/drawing/2014/main" id="{48B92D38-AEBF-B40C-842D-01AC1A77D4B6}"/>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endParaRPr lang="vi-VN"/>
              </a:p>
            </p:txBody>
          </p:sp>
          <p:sp>
            <p:nvSpPr>
              <p:cNvPr id="41" name="TextBox 6">
                <a:extLst>
                  <a:ext uri="{FF2B5EF4-FFF2-40B4-BE49-F238E27FC236}">
                    <a16:creationId xmlns:a16="http://schemas.microsoft.com/office/drawing/2014/main" id="{A5E37B5D-25B9-BC74-DA36-45379E2E49E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7">
              <a:extLst>
                <a:ext uri="{FF2B5EF4-FFF2-40B4-BE49-F238E27FC236}">
                  <a16:creationId xmlns:a16="http://schemas.microsoft.com/office/drawing/2014/main" id="{5BF0389E-6B2B-19B0-285E-A14E6F38F9D0}"/>
                </a:ext>
              </a:extLst>
            </p:cNvPr>
            <p:cNvGrpSpPr/>
            <p:nvPr/>
          </p:nvGrpSpPr>
          <p:grpSpPr>
            <a:xfrm>
              <a:off x="8188978" y="1494769"/>
              <a:ext cx="9070322" cy="7915931"/>
              <a:chOff x="0" y="0"/>
              <a:chExt cx="2388891" cy="2084854"/>
            </a:xfrm>
          </p:grpSpPr>
          <p:sp>
            <p:nvSpPr>
              <p:cNvPr id="38" name="Freeform 8">
                <a:extLst>
                  <a:ext uri="{FF2B5EF4-FFF2-40B4-BE49-F238E27FC236}">
                    <a16:creationId xmlns:a16="http://schemas.microsoft.com/office/drawing/2014/main" id="{783EE43F-F61A-F8D4-C107-C08B4ECD05DD}"/>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endParaRPr lang="vi-VN"/>
              </a:p>
            </p:txBody>
          </p:sp>
          <p:sp>
            <p:nvSpPr>
              <p:cNvPr id="39" name="TextBox 9">
                <a:extLst>
                  <a:ext uri="{FF2B5EF4-FFF2-40B4-BE49-F238E27FC236}">
                    <a16:creationId xmlns:a16="http://schemas.microsoft.com/office/drawing/2014/main" id="{DC8956F0-AA92-D344-02B4-60476A48B99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7" name="Freeform 19">
              <a:extLst>
                <a:ext uri="{FF2B5EF4-FFF2-40B4-BE49-F238E27FC236}">
                  <a16:creationId xmlns:a16="http://schemas.microsoft.com/office/drawing/2014/main" id="{9D841F07-858E-2094-11CC-29E7E284A670}"/>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grpSp>
      <p:sp>
        <p:nvSpPr>
          <p:cNvPr id="42" name="TextBox 41">
            <a:extLst>
              <a:ext uri="{FF2B5EF4-FFF2-40B4-BE49-F238E27FC236}">
                <a16:creationId xmlns:a16="http://schemas.microsoft.com/office/drawing/2014/main" id="{17738BF9-9E0F-FCFF-9E2E-DDA8C7CF5805}"/>
              </a:ext>
            </a:extLst>
          </p:cNvPr>
          <p:cNvSpPr txBox="1"/>
          <p:nvPr/>
        </p:nvSpPr>
        <p:spPr>
          <a:xfrm>
            <a:off x="8382000" y="6210300"/>
            <a:ext cx="7848600" cy="3785652"/>
          </a:xfrm>
          <a:prstGeom prst="rect">
            <a:avLst/>
          </a:prstGeom>
          <a:noFill/>
        </p:spPr>
        <p:txBody>
          <a:bodyPr wrap="square" rtlCol="0">
            <a:spAutoFit/>
          </a:bodyPr>
          <a:lstStyle/>
          <a:p>
            <a:pPr algn="just"/>
            <a:r>
              <a:rPr lang="vi-VN" sz="6000" dirty="0">
                <a:latin typeface="Cambria" panose="02040503050406030204" pitchFamily="18" charset="0"/>
                <a:ea typeface="Cambria" panose="02040503050406030204" pitchFamily="18" charset="0"/>
              </a:rPr>
              <a:t>Nước mưa bị cây rừng giữ lại, thấm xuống đất nên nước được giữ lại, giảm nước chảy.</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429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4"/>
            <a:stretch>
              <a:fillRect b="-88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2"/>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4612" y="245713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0" name="Group 29"/>
          <p:cNvGrpSpPr/>
          <p:nvPr/>
        </p:nvGrpSpPr>
        <p:grpSpPr>
          <a:xfrm>
            <a:off x="4936382" y="244861"/>
            <a:ext cx="11840018" cy="3984239"/>
            <a:chOff x="3327265" y="128487"/>
            <a:chExt cx="11840018" cy="7064841"/>
          </a:xfrm>
        </p:grpSpPr>
        <p:grpSp>
          <p:nvGrpSpPr>
            <p:cNvPr id="5" name="Group 5"/>
            <p:cNvGrpSpPr/>
            <p:nvPr/>
          </p:nvGrpSpPr>
          <p:grpSpPr>
            <a:xfrm>
              <a:off x="3479665" y="280887"/>
              <a:ext cx="11687618" cy="6912441"/>
              <a:chOff x="0" y="-38100"/>
              <a:chExt cx="3078220" cy="1820561"/>
            </a:xfrm>
          </p:grpSpPr>
          <p:sp>
            <p:nvSpPr>
              <p:cNvPr id="6" name="Freeform 6"/>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327265" y="128487"/>
              <a:ext cx="11633471" cy="6794605"/>
              <a:chOff x="0" y="-38100"/>
              <a:chExt cx="3063959" cy="1789526"/>
            </a:xfrm>
          </p:grpSpPr>
          <p:sp>
            <p:nvSpPr>
              <p:cNvPr id="9" name="Freeform 9"/>
              <p:cNvSpPr/>
              <p:nvPr/>
            </p:nvSpPr>
            <p:spPr>
              <a:xfrm>
                <a:off x="0" y="120039"/>
                <a:ext cx="3063959" cy="1631387"/>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3572483" y="842800"/>
              <a:ext cx="11295046" cy="23875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9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LNTH-LuoLuoNotangYuanTi 1" pitchFamily="2" charset="-128"/>
                </a:rPr>
                <a:t>Em hãy nêu vai trò của rừng? </a:t>
              </a:r>
              <a:endParaRPr kumimoji="0" lang="vi-VN" sz="9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
        <p:nvSpPr>
          <p:cNvPr id="31" name="Freeform 6">
            <a:extLst>
              <a:ext uri="{FF2B5EF4-FFF2-40B4-BE49-F238E27FC236}">
                <a16:creationId xmlns:a16="http://schemas.microsoft.com/office/drawing/2014/main" id="{81B11650-E2EA-9745-25BD-9EC31581A215}"/>
              </a:ext>
            </a:extLst>
          </p:cNvPr>
          <p:cNvSpPr/>
          <p:nvPr/>
        </p:nvSpPr>
        <p:spPr>
          <a:xfrm>
            <a:off x="-32491" y="2819326"/>
            <a:ext cx="6902577" cy="82296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2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9257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35" name="Picture 34"/>
          <p:cNvPicPr>
            <a:picLocks noChangeAspect="1"/>
          </p:cNvPicPr>
          <p:nvPr/>
        </p:nvPicPr>
        <p:blipFill>
          <a:blip r:embed="rId4">
            <a:clrChange>
              <a:clrFrom>
                <a:srgbClr val="FFFFFF"/>
              </a:clrFrom>
              <a:clrTo>
                <a:srgbClr val="FFFFFF">
                  <a:alpha val="0"/>
                </a:srgbClr>
              </a:clrTo>
            </a:clrChange>
          </a:blip>
          <a:srcRect b="80356"/>
          <a:stretch>
            <a:fillRect/>
          </a:stretch>
        </p:blipFill>
        <p:spPr>
          <a:xfrm>
            <a:off x="1674956" y="4500791"/>
            <a:ext cx="5790638" cy="597788"/>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4">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4">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4">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4">
            <a:clrChange>
              <a:clrFrom>
                <a:srgbClr val="FFFFFF"/>
              </a:clrFrom>
              <a:clrTo>
                <a:srgbClr val="FFFFFF">
                  <a:alpha val="0"/>
                </a:srgbClr>
              </a:clrTo>
            </a:clrChange>
          </a:blip>
          <a:srcRect t="20130" b="62102"/>
          <a:stretch>
            <a:fillRect/>
          </a:stretch>
        </p:blipFill>
        <p:spPr>
          <a:xfrm>
            <a:off x="1701335" y="5079314"/>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1026" name="Picture 2" descr="Flying Red Bird GIF by PlayKids | Bird gif, Cartoon people, Flash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324843" y="356532"/>
            <a:ext cx="5800725" cy="52578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1" name="TextBox 20"/>
          <p:cNvSpPr txBox="1"/>
          <p:nvPr/>
        </p:nvSpPr>
        <p:spPr>
          <a:xfrm>
            <a:off x="2505905" y="2442695"/>
            <a:ext cx="13865342" cy="3139321"/>
          </a:xfrm>
          <a:prstGeom prst="rect">
            <a:avLst/>
          </a:prstGeom>
          <a:noFill/>
        </p:spPr>
        <p:txBody>
          <a:bodyPr wrap="square" rtlCol="0">
            <a:spAutoFit/>
          </a:bodyPr>
          <a:lstStyle/>
          <a:p>
            <a:pPr defTabSz="1371600"/>
            <a:endParaRPr lang="en-US" sz="9900" dirty="0">
              <a:solidFill>
                <a:prstClr val="white"/>
              </a:solidFill>
              <a:latin typeface="Bungee Inline" pitchFamily="2" charset="0"/>
            </a:endParaRPr>
          </a:p>
          <a:p>
            <a:pPr defTabSz="1371600"/>
            <a:r>
              <a:rPr lang="en-US" sz="9900" dirty="0">
                <a:solidFill>
                  <a:prstClr val="white"/>
                </a:solidFill>
                <a:latin typeface="Bungee Inline" pitchFamily="2" charset="0"/>
              </a:rPr>
              <a:t>GIÚP CHIM XÂY TỔ</a:t>
            </a:r>
          </a:p>
        </p:txBody>
      </p:sp>
    </p:spTree>
    <p:extLst>
      <p:ext uri="{BB962C8B-B14F-4D97-AF65-F5344CB8AC3E}">
        <p14:creationId xmlns:p14="http://schemas.microsoft.com/office/powerpoint/2010/main" val="163751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3" name="Freeform 3"/>
          <p:cNvSpPr/>
          <p:nvPr/>
        </p:nvSpPr>
        <p:spPr>
          <a:xfrm>
            <a:off x="13335000" y="2552700"/>
            <a:ext cx="4461164" cy="7176135"/>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r>
              <a:rPr lang="vi-VN"/>
              <a:t>z</a:t>
            </a:r>
            <a:endParaRPr lang="en-US" dirty="0"/>
          </a:p>
        </p:txBody>
      </p:sp>
      <p:sp>
        <p:nvSpPr>
          <p:cNvPr id="4" name="Freeform 4"/>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a:p>
        </p:txBody>
      </p:sp>
      <p:sp>
        <p:nvSpPr>
          <p:cNvPr id="11" name="Freeform 11"/>
          <p:cNvSpPr/>
          <p:nvPr/>
        </p:nvSpPr>
        <p:spPr>
          <a:xfrm>
            <a:off x="12864777" y="8198885"/>
            <a:ext cx="1850299" cy="1316025"/>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endParaRPr lang="vi-VN"/>
          </a:p>
        </p:txBody>
      </p:sp>
      <p:sp>
        <p:nvSpPr>
          <p:cNvPr id="12" name="Freeform 12"/>
          <p:cNvSpPr/>
          <p:nvPr/>
        </p:nvSpPr>
        <p:spPr>
          <a:xfrm>
            <a:off x="13335000" y="7124700"/>
            <a:ext cx="4684037" cy="3676969"/>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endParaRPr lang="vi-VN"/>
          </a:p>
        </p:txBody>
      </p:sp>
      <p:sp>
        <p:nvSpPr>
          <p:cNvPr id="13" name="Freeform 13"/>
          <p:cNvSpPr/>
          <p:nvPr/>
        </p:nvSpPr>
        <p:spPr>
          <a:xfrm>
            <a:off x="9438880" y="8094675"/>
            <a:ext cx="2143331" cy="1524444"/>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endParaRPr lang="vi-VN"/>
          </a:p>
        </p:txBody>
      </p:sp>
      <p:sp>
        <p:nvSpPr>
          <p:cNvPr id="14" name="Freeform 14"/>
          <p:cNvSpPr/>
          <p:nvPr/>
        </p:nvSpPr>
        <p:spPr>
          <a:xfrm>
            <a:off x="17174897" y="4170077"/>
            <a:ext cx="725858" cy="567076"/>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endParaRPr lang="vi-VN"/>
          </a:p>
        </p:txBody>
      </p:sp>
      <p:sp>
        <p:nvSpPr>
          <p:cNvPr id="15" name="Freeform 15"/>
          <p:cNvSpPr/>
          <p:nvPr/>
        </p:nvSpPr>
        <p:spPr>
          <a:xfrm>
            <a:off x="11203616" y="1028700"/>
            <a:ext cx="960304" cy="552175"/>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endParaRPr lang="vi-VN"/>
          </a:p>
        </p:txBody>
      </p:sp>
      <p:sp>
        <p:nvSpPr>
          <p:cNvPr id="16" name="Freeform 16"/>
          <p:cNvSpPr/>
          <p:nvPr/>
        </p:nvSpPr>
        <p:spPr>
          <a:xfrm>
            <a:off x="15285125" y="630040"/>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endParaRPr lang="vi-VN"/>
          </a:p>
        </p:txBody>
      </p:sp>
      <p:grpSp>
        <p:nvGrpSpPr>
          <p:cNvPr id="26" name="Group 25"/>
          <p:cNvGrpSpPr/>
          <p:nvPr/>
        </p:nvGrpSpPr>
        <p:grpSpPr>
          <a:xfrm>
            <a:off x="990600" y="667880"/>
            <a:ext cx="12115800" cy="9619119"/>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25" name="Rectangle 24"/>
          <p:cNvSpPr/>
          <p:nvPr/>
        </p:nvSpPr>
        <p:spPr>
          <a:xfrm>
            <a:off x="1301444" y="2399709"/>
            <a:ext cx="11347756" cy="7048083"/>
          </a:xfrm>
          <a:prstGeom prst="rect">
            <a:avLst/>
          </a:prstGeom>
        </p:spPr>
        <p:txBody>
          <a:bodyPr wrap="square">
            <a:spAutoFit/>
          </a:bodyPr>
          <a:lstStyle/>
          <a:p>
            <a:pPr lvl="0" algn="just">
              <a:spcAft>
                <a:spcPts val="600"/>
              </a:spcAft>
              <a:defRPr/>
            </a:pPr>
            <a:r>
              <a:rPr lang="vi-VN" sz="4800" b="1" kern="0" dirty="0">
                <a:solidFill>
                  <a:srgbClr val="FF0000"/>
                </a:solidFill>
                <a:latin typeface="Cambria" panose="02040503050406030204" pitchFamily="18" charset="0"/>
                <a:ea typeface="Cambria" panose="02040503050406030204" pitchFamily="18" charset="0"/>
              </a:rPr>
              <a:t>Rừng có vai trò vô cùng quan trọng đối với sự sống của loài động vật và con người:</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 Cung cấp thức ăn, nơi ở, cho nhiều loài động vật, thực vật.</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 Bảo vệ đất, hạn chế xói mòn.</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a:t>
            </a:r>
            <a:r>
              <a:rPr lang="en-US" sz="4800" kern="0" dirty="0">
                <a:solidFill>
                  <a:srgbClr val="FF0000"/>
                </a:solidFill>
                <a:latin typeface="Cambria" panose="02040503050406030204" pitchFamily="18" charset="0"/>
                <a:ea typeface="Cambria" panose="02040503050406030204" pitchFamily="18" charset="0"/>
              </a:rPr>
              <a:t> </a:t>
            </a:r>
            <a:r>
              <a:rPr lang="vi-VN" sz="4800" kern="0" dirty="0">
                <a:solidFill>
                  <a:srgbClr val="FF0000"/>
                </a:solidFill>
                <a:latin typeface="Cambria" panose="02040503050406030204" pitchFamily="18" charset="0"/>
                <a:ea typeface="Cambria" panose="02040503050406030204" pitchFamily="18" charset="0"/>
              </a:rPr>
              <a:t>Giữ nước, cung cấp cho sinh vật.</a:t>
            </a:r>
          </a:p>
          <a:p>
            <a:pPr lvl="0" algn="just">
              <a:spcAft>
                <a:spcPts val="600"/>
              </a:spcAft>
              <a:defRPr/>
            </a:pPr>
            <a:r>
              <a:rPr lang="vi-VN" sz="4800" kern="0" dirty="0">
                <a:solidFill>
                  <a:srgbClr val="FF0000"/>
                </a:solidFill>
                <a:latin typeface="Cambria" panose="02040503050406030204" pitchFamily="18" charset="0"/>
                <a:ea typeface="Cambria" panose="02040503050406030204" pitchFamily="18" charset="0"/>
              </a:rPr>
              <a:t>+ Cung cấp tài nguyên khác cho con người gỗ, dược liệu, thức ăn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3">
            <a:extLst>
              <a:ext uri="{FF2B5EF4-FFF2-40B4-BE49-F238E27FC236}">
                <a16:creationId xmlns:a16="http://schemas.microsoft.com/office/drawing/2014/main"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descr="A blue and red text&#10;&#10;Description automatically generated">
            <a:extLst>
              <a:ext uri="{FF2B5EF4-FFF2-40B4-BE49-F238E27FC236}">
                <a16:creationId xmlns:a16="http://schemas.microsoft.com/office/drawing/2014/main" id="{6EC2D8C6-3325-47EF-FBC0-F0A707C218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5200" y="2552700"/>
            <a:ext cx="10348599" cy="5046011"/>
          </a:xfrm>
          <a:prstGeom prst="rect">
            <a:avLst/>
          </a:prstGeom>
        </p:spPr>
      </p:pic>
    </p:spTree>
    <p:extLst>
      <p:ext uri="{BB962C8B-B14F-4D97-AF65-F5344CB8AC3E}">
        <p14:creationId xmlns:p14="http://schemas.microsoft.com/office/powerpoint/2010/main" val="4109760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a:off x="201570" y="2603542"/>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2"/>
          <p:cNvSpPr/>
          <p:nvPr/>
        </p:nvSpPr>
        <p:spPr>
          <a:xfrm>
            <a:off x="17515271" y="1297526"/>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575173" y="495300"/>
            <a:ext cx="17137654" cy="961683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12"/>
          <p:cNvSpPr/>
          <p:nvPr/>
        </p:nvSpPr>
        <p:spPr>
          <a:xfrm>
            <a:off x="238256" y="-267716"/>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Rectangle: Rounded Corners 34">
            <a:extLst>
              <a:ext uri="{FF2B5EF4-FFF2-40B4-BE49-F238E27FC236}">
                <a16:creationId xmlns:a16="http://schemas.microsoft.com/office/drawing/2014/main" id="{F2242227-BB92-F405-E16B-1701A7176058}"/>
              </a:ext>
            </a:extLst>
          </p:cNvPr>
          <p:cNvSpPr/>
          <p:nvPr/>
        </p:nvSpPr>
        <p:spPr>
          <a:xfrm>
            <a:off x="2286000" y="342900"/>
            <a:ext cx="14249400" cy="3276600"/>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i="1" dirty="0">
                <a:solidFill>
                  <a:srgbClr val="002060"/>
                </a:solidFill>
                <a:latin typeface="Cambria" panose="02040503050406030204" pitchFamily="18" charset="0"/>
                <a:ea typeface="Cambria" panose="02040503050406030204" pitchFamily="18" charset="0"/>
                <a:cs typeface="Arial" panose="020B0604020202020204" pitchFamily="34" charset="0"/>
              </a:rPr>
              <a:t>C</a:t>
            </a:r>
            <a:r>
              <a:rPr lang="vi-VN" sz="4400" i="1" dirty="0">
                <a:solidFill>
                  <a:srgbClr val="002060"/>
                </a:solidFill>
                <a:latin typeface="Cambria" panose="02040503050406030204" pitchFamily="18" charset="0"/>
                <a:ea typeface="Cambria" panose="02040503050406030204" pitchFamily="18" charset="0"/>
                <a:cs typeface="Arial" panose="020B0604020202020204" pitchFamily="34" charset="0"/>
              </a:rPr>
              <a:t>huẩn bị các vật liệu tái chế và sử dụng các vật liệu tái chế hoặc bút màu giấy màu để thực hiện làm hoặc vẽ tranh về nhà, tổ, hang… của con người và các loài sinh vật em thích.</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3953CE97-1256-40B8-BA59-83CFAEBFDF87}"/>
              </a:ext>
            </a:extLst>
          </p:cNvPr>
          <p:cNvGrpSpPr/>
          <p:nvPr/>
        </p:nvGrpSpPr>
        <p:grpSpPr>
          <a:xfrm>
            <a:off x="3505199" y="3924300"/>
            <a:ext cx="11625223" cy="5105400"/>
            <a:chOff x="1025918" y="1755759"/>
            <a:chExt cx="15650216" cy="6247081"/>
          </a:xfrm>
        </p:grpSpPr>
        <p:grpSp>
          <p:nvGrpSpPr>
            <p:cNvPr id="6" name="Group 4">
              <a:extLst>
                <a:ext uri="{FF2B5EF4-FFF2-40B4-BE49-F238E27FC236}">
                  <a16:creationId xmlns:a16="http://schemas.microsoft.com/office/drawing/2014/main" id="{E3622CFE-ADB9-494D-A236-C4F1BD4656CD}"/>
                </a:ext>
              </a:extLst>
            </p:cNvPr>
            <p:cNvGrpSpPr/>
            <p:nvPr/>
          </p:nvGrpSpPr>
          <p:grpSpPr>
            <a:xfrm>
              <a:off x="2097549" y="2255357"/>
              <a:ext cx="14239013" cy="5747483"/>
              <a:chOff x="0" y="0"/>
              <a:chExt cx="3027853" cy="1513740"/>
            </a:xfrm>
          </p:grpSpPr>
          <p:sp>
            <p:nvSpPr>
              <p:cNvPr id="11" name="Freeform 5">
                <a:extLst>
                  <a:ext uri="{FF2B5EF4-FFF2-40B4-BE49-F238E27FC236}">
                    <a16:creationId xmlns:a16="http://schemas.microsoft.com/office/drawing/2014/main" id="{4EEAEF92-6AF2-65B9-3F54-95A00087C47D}"/>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6">
                <a:extLst>
                  <a:ext uri="{FF2B5EF4-FFF2-40B4-BE49-F238E27FC236}">
                    <a16:creationId xmlns:a16="http://schemas.microsoft.com/office/drawing/2014/main" id="{E4A493FD-6478-351B-D174-1F9E94E04F25}"/>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E0E2C6A7-691E-B10A-2482-3651275E1A78}"/>
                </a:ext>
              </a:extLst>
            </p:cNvPr>
            <p:cNvGrpSpPr/>
            <p:nvPr/>
          </p:nvGrpSpPr>
          <p:grpSpPr>
            <a:xfrm>
              <a:off x="2267323" y="2102957"/>
              <a:ext cx="14408811" cy="5744912"/>
              <a:chOff x="0" y="0"/>
              <a:chExt cx="3063959" cy="1513063"/>
            </a:xfrm>
          </p:grpSpPr>
          <p:sp>
            <p:nvSpPr>
              <p:cNvPr id="9" name="Freeform 8">
                <a:extLst>
                  <a:ext uri="{FF2B5EF4-FFF2-40B4-BE49-F238E27FC236}">
                    <a16:creationId xmlns:a16="http://schemas.microsoft.com/office/drawing/2014/main" id="{FBDE1FC4-A2E7-8F25-B2CD-B3BF009A5A96}"/>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66728296-BF16-67AC-ED78-DE5EFE51BA2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8">
              <a:extLst>
                <a:ext uri="{FF2B5EF4-FFF2-40B4-BE49-F238E27FC236}">
                  <a16:creationId xmlns:a16="http://schemas.microsoft.com/office/drawing/2014/main" id="{20C8AEEB-CADB-4FCD-EE35-99D34CC373A9}"/>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 name="Rectangle 29">
            <a:extLst>
              <a:ext uri="{FF2B5EF4-FFF2-40B4-BE49-F238E27FC236}">
                <a16:creationId xmlns:a16="http://schemas.microsoft.com/office/drawing/2014/main" id="{25585296-4576-2F23-7043-C2FF423CA4E5}"/>
              </a:ext>
            </a:extLst>
          </p:cNvPr>
          <p:cNvSpPr/>
          <p:nvPr/>
        </p:nvSpPr>
        <p:spPr>
          <a:xfrm>
            <a:off x="4648200" y="4991100"/>
            <a:ext cx="10820400" cy="3416320"/>
          </a:xfrm>
          <a:prstGeom prst="rect">
            <a:avLst/>
          </a:prstGeom>
        </p:spPr>
        <p:txBody>
          <a:bodyPr wrap="square">
            <a:spAutoFit/>
          </a:bodyPr>
          <a:lstStyle/>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1: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nhà tránh lũ</a:t>
            </a:r>
          </a:p>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2: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nhà tránh  thú dữ</a:t>
            </a:r>
          </a:p>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3: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tổ cho chim</a:t>
            </a:r>
          </a:p>
          <a:p>
            <a:pPr lvl="0" algn="just"/>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Tổ 4: Làm</a:t>
            </a:r>
            <a:r>
              <a:rPr lang="en-US" sz="54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5400" b="1" dirty="0">
                <a:solidFill>
                  <a:srgbClr val="00B050"/>
                </a:solidFill>
                <a:latin typeface="Cambria" panose="02040503050406030204" pitchFamily="18" charset="0"/>
                <a:ea typeface="Cambria" panose="02040503050406030204" pitchFamily="18" charset="0"/>
                <a:cs typeface="LNTH-LuoLuoNotangYuanTi 1" pitchFamily="2" charset="-128"/>
              </a:rPr>
              <a:t>(vẽ) hang thỏ</a:t>
            </a:r>
          </a:p>
        </p:txBody>
      </p:sp>
    </p:spTree>
    <p:extLst>
      <p:ext uri="{BB962C8B-B14F-4D97-AF65-F5344CB8AC3E}">
        <p14:creationId xmlns:p14="http://schemas.microsoft.com/office/powerpoint/2010/main" val="41969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3240130" y="7663758"/>
            <a:ext cx="2727723" cy="1940093"/>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4603991" y="7046688"/>
            <a:ext cx="2592324" cy="283314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2495693" y="7162931"/>
            <a:ext cx="1488875" cy="2600655"/>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6156425" y="224084"/>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1"/>
          <p:cNvSpPr/>
          <p:nvPr/>
        </p:nvSpPr>
        <p:spPr>
          <a:xfrm>
            <a:off x="6587276" y="224084"/>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3">
            <a:extLst>
              <a:ext uri="{FF2B5EF4-FFF2-40B4-BE49-F238E27FC236}">
                <a16:creationId xmlns:a16="http://schemas.microsoft.com/office/drawing/2014/main" id="{5C3030C1-A5AE-1848-2505-9E1E299D186B}"/>
              </a:ext>
            </a:extLst>
          </p:cNvPr>
          <p:cNvSpPr/>
          <p:nvPr/>
        </p:nvSpPr>
        <p:spPr>
          <a:xfrm>
            <a:off x="2598026" y="2038965"/>
            <a:ext cx="3302127" cy="82296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green and red text on a black background&#10;&#10;Description automatically generated">
            <a:extLst>
              <a:ext uri="{FF2B5EF4-FFF2-40B4-BE49-F238E27FC236}">
                <a16:creationId xmlns:a16="http://schemas.microsoft.com/office/drawing/2014/main" id="{C952F1A2-B3E7-4804-EA47-0BB36661F6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34400" y="2095500"/>
            <a:ext cx="7193903" cy="5791702"/>
          </a:xfrm>
          <a:prstGeom prst="rect">
            <a:avLst/>
          </a:prstGeom>
        </p:spPr>
      </p:pic>
    </p:spTree>
    <p:extLst>
      <p:ext uri="{BB962C8B-B14F-4D97-AF65-F5344CB8AC3E}">
        <p14:creationId xmlns:p14="http://schemas.microsoft.com/office/powerpoint/2010/main" val="23319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294649"/>
            <a:ext cx="4939692" cy="7064318"/>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3510888" y="882206"/>
            <a:ext cx="14243711" cy="4414480"/>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371600">
              <a:defRPr/>
            </a:pPr>
            <a:r>
              <a:rPr lang="en-US" sz="6600" b="1" dirty="0">
                <a:ln w="0"/>
                <a:solidFill>
                  <a:srgbClr val="002060"/>
                </a:solidFill>
                <a:latin typeface="Calibri" panose="020F0502020204030204"/>
                <a:ea typeface="LNTH-LuoLuoNotangYuanTi 1" pitchFamily="2" charset="-128"/>
                <a:cs typeface="LNTH-LuoLuoNotangYuanTi 1" pitchFamily="2" charset="-128"/>
              </a:rPr>
              <a:t>S</a:t>
            </a:r>
            <a:r>
              <a:rPr lang="vi-VN" sz="6600" b="1" dirty="0">
                <a:ln w="0"/>
                <a:solidFill>
                  <a:srgbClr val="002060"/>
                </a:solidFill>
                <a:latin typeface="Calibri" panose="020F0502020204030204"/>
                <a:ea typeface="LNTH-LuoLuoNotangYuanTi 1" pitchFamily="2" charset="-128"/>
                <a:cs typeface="LNTH-LuoLuoNotangYuanTi 1" pitchFamily="2" charset="-128"/>
              </a:rPr>
              <a:t>ưu tầm tư liệu về những ch</a:t>
            </a:r>
            <a:r>
              <a:rPr lang="en-US" sz="6600" b="1" dirty="0">
                <a:ln w="0"/>
                <a:solidFill>
                  <a:srgbClr val="002060"/>
                </a:solidFill>
                <a:latin typeface="Calibri" panose="020F0502020204030204"/>
                <a:ea typeface="LNTH-LuoLuoNotangYuanTi 1" pitchFamily="2" charset="-128"/>
                <a:cs typeface="LNTH-LuoLuoNotangYuanTi 1" pitchFamily="2" charset="-128"/>
              </a:rPr>
              <a:t>ấ</a:t>
            </a:r>
            <a:r>
              <a:rPr lang="vi-VN" sz="6600" b="1" dirty="0">
                <a:ln w="0"/>
                <a:solidFill>
                  <a:srgbClr val="002060"/>
                </a:solidFill>
                <a:latin typeface="Calibri" panose="020F0502020204030204"/>
                <a:ea typeface="LNTH-LuoLuoNotangYuanTi 1" pitchFamily="2" charset="-128"/>
                <a:cs typeface="LNTH-LuoLuoNotangYuanTi 1" pitchFamily="2" charset="-128"/>
              </a:rPr>
              <a:t>t thải của sinh vật và con người, ô nhiễm môi trường</a:t>
            </a:r>
            <a:endParaRPr lang="en-US" sz="6600" b="1" i="1" dirty="0">
              <a:ln w="0"/>
              <a:solidFill>
                <a:srgbClr val="002060"/>
              </a:solidFill>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641739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a:lstStyle/>
          <a:p>
            <a:endParaRPr lang="vi-VN"/>
          </a:p>
        </p:txBody>
      </p:sp>
      <p:sp>
        <p:nvSpPr>
          <p:cNvPr id="3"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4"/>
            <a:stretch>
              <a:fillRect/>
            </a:stretch>
          </a:blipFill>
        </p:spPr>
        <p:txBody>
          <a:bodyPr/>
          <a:lstStyle/>
          <a:p>
            <a:endParaRPr lang="vi-VN"/>
          </a:p>
        </p:txBody>
      </p:sp>
      <p:sp>
        <p:nvSpPr>
          <p:cNvPr id="16" name="Freeform 16"/>
          <p:cNvSpPr/>
          <p:nvPr/>
        </p:nvSpPr>
        <p:spPr>
          <a:xfrm>
            <a:off x="568070" y="-31174"/>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5"/>
            <a:stretch>
              <a:fillRect/>
            </a:stretch>
          </a:blipFill>
        </p:spPr>
        <p:txBody>
          <a:bodyPr/>
          <a:lstStyle/>
          <a:p>
            <a:endParaRPr lang="vi-VN" dirty="0"/>
          </a:p>
        </p:txBody>
      </p:sp>
      <p:sp>
        <p:nvSpPr>
          <p:cNvPr id="17" name="Freeform 17"/>
          <p:cNvSpPr/>
          <p:nvPr/>
        </p:nvSpPr>
        <p:spPr>
          <a:xfrm>
            <a:off x="15665559" y="1150897"/>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18" name="Freeform 18"/>
          <p:cNvSpPr/>
          <p:nvPr/>
        </p:nvSpPr>
        <p:spPr>
          <a:xfrm>
            <a:off x="14173200" y="9078506"/>
            <a:ext cx="1223088" cy="1493848"/>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7"/>
            <a:stretch>
              <a:fillRect/>
            </a:stretch>
          </a:blipFill>
        </p:spPr>
        <p:txBody>
          <a:bodyPr/>
          <a:lstStyle/>
          <a:p>
            <a:endParaRPr lang="vi-VN"/>
          </a:p>
        </p:txBody>
      </p:sp>
      <p:sp>
        <p:nvSpPr>
          <p:cNvPr id="19" name="Freeform 19"/>
          <p:cNvSpPr/>
          <p:nvPr/>
        </p:nvSpPr>
        <p:spPr>
          <a:xfrm>
            <a:off x="568070" y="4426983"/>
            <a:ext cx="846931" cy="643667"/>
          </a:xfrm>
          <a:custGeom>
            <a:avLst/>
            <a:gdLst/>
            <a:ahLst/>
            <a:cxnLst/>
            <a:rect l="l" t="t" r="r" b="b"/>
            <a:pathLst>
              <a:path w="846931" h="643667">
                <a:moveTo>
                  <a:pt x="0" y="0"/>
                </a:moveTo>
                <a:lnTo>
                  <a:pt x="846931" y="0"/>
                </a:lnTo>
                <a:lnTo>
                  <a:pt x="846931" y="643667"/>
                </a:lnTo>
                <a:lnTo>
                  <a:pt x="0" y="643667"/>
                </a:lnTo>
                <a:lnTo>
                  <a:pt x="0" y="0"/>
                </a:lnTo>
                <a:close/>
              </a:path>
            </a:pathLst>
          </a:custGeom>
          <a:blipFill>
            <a:blip r:embed="rId8"/>
            <a:stretch>
              <a:fillRect/>
            </a:stretch>
          </a:blipFill>
        </p:spPr>
        <p:txBody>
          <a:bodyPr/>
          <a:lstStyle/>
          <a:p>
            <a:endParaRPr lang="vi-VN"/>
          </a:p>
        </p:txBody>
      </p:sp>
      <p:sp>
        <p:nvSpPr>
          <p:cNvPr id="20" name="Freeform 20"/>
          <p:cNvSpPr/>
          <p:nvPr/>
        </p:nvSpPr>
        <p:spPr>
          <a:xfrm>
            <a:off x="2993500" y="9094997"/>
            <a:ext cx="1373718" cy="1493848"/>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9"/>
            <a:stretch>
              <a:fillRect/>
            </a:stretch>
          </a:blipFill>
        </p:spPr>
        <p:txBody>
          <a:bodyPr/>
          <a:lstStyle/>
          <a:p>
            <a:endParaRPr lang="vi-VN"/>
          </a:p>
        </p:txBody>
      </p:sp>
      <p:sp>
        <p:nvSpPr>
          <p:cNvPr id="21" name="Freeform 21"/>
          <p:cNvSpPr/>
          <p:nvPr/>
        </p:nvSpPr>
        <p:spPr>
          <a:xfrm>
            <a:off x="8478598" y="9143243"/>
            <a:ext cx="1454729" cy="1398965"/>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10"/>
            <a:stretch>
              <a:fillRect/>
            </a:stretch>
          </a:blipFill>
        </p:spPr>
        <p:txBody>
          <a:bodyPr/>
          <a:lstStyle/>
          <a:p>
            <a:endParaRPr lang="vi-VN"/>
          </a:p>
        </p:txBody>
      </p:sp>
      <p:grpSp>
        <p:nvGrpSpPr>
          <p:cNvPr id="33" name="Group 32"/>
          <p:cNvGrpSpPr/>
          <p:nvPr/>
        </p:nvGrpSpPr>
        <p:grpSpPr>
          <a:xfrm>
            <a:off x="6159356" y="-66102"/>
            <a:ext cx="7536988" cy="2332709"/>
            <a:chOff x="3728306" y="128853"/>
            <a:chExt cx="10678987" cy="2881047"/>
          </a:xfrm>
        </p:grpSpPr>
        <p:grpSp>
          <p:nvGrpSpPr>
            <p:cNvPr id="7" name="Group 7"/>
            <p:cNvGrpSpPr/>
            <p:nvPr/>
          </p:nvGrpSpPr>
          <p:grpSpPr>
            <a:xfrm>
              <a:off x="5486400" y="450263"/>
              <a:ext cx="7010400" cy="2559637"/>
              <a:chOff x="0" y="0"/>
              <a:chExt cx="1351092" cy="1462813"/>
            </a:xfrm>
          </p:grpSpPr>
          <p:sp>
            <p:nvSpPr>
              <p:cNvPr id="8" name="Freeform 8"/>
              <p:cNvSpPr/>
              <p:nvPr/>
            </p:nvSpPr>
            <p:spPr>
              <a:xfrm>
                <a:off x="0" y="0"/>
                <a:ext cx="1351092" cy="1462813"/>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ACCC2"/>
              </a:solidFill>
            </p:spPr>
            <p:txBody>
              <a:bodyPr/>
              <a:lstStyle/>
              <a:p>
                <a:endParaRPr lang="vi-VN"/>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6096000" y="983625"/>
              <a:ext cx="5943600" cy="1492912"/>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4" name="Freeform 24"/>
            <p:cNvSpPr/>
            <p:nvPr/>
          </p:nvSpPr>
          <p:spPr>
            <a:xfrm rot="362496">
              <a:off x="8157136" y="128853"/>
              <a:ext cx="1971736" cy="463358"/>
            </a:xfrm>
            <a:custGeom>
              <a:avLst/>
              <a:gdLst/>
              <a:ahLst/>
              <a:cxnLst/>
              <a:rect l="l" t="t" r="r" b="b"/>
              <a:pathLst>
                <a:path w="1971736" h="463358">
                  <a:moveTo>
                    <a:pt x="0" y="0"/>
                  </a:moveTo>
                  <a:lnTo>
                    <a:pt x="1971736" y="0"/>
                  </a:lnTo>
                  <a:lnTo>
                    <a:pt x="1971736" y="463358"/>
                  </a:lnTo>
                  <a:lnTo>
                    <a:pt x="0" y="4633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2" name="Title 1">
              <a:extLst>
                <a:ext uri="{FF2B5EF4-FFF2-40B4-BE49-F238E27FC236}">
                  <a16:creationId xmlns:a16="http://schemas.microsoft.com/office/drawing/2014/main" id="{B28CE2E5-3FD6-58ED-A487-F36B079CED1F}"/>
                </a:ext>
              </a:extLst>
            </p:cNvPr>
            <p:cNvSpPr txBox="1">
              <a:spLocks/>
            </p:cNvSpPr>
            <p:nvPr/>
          </p:nvSpPr>
          <p:spPr>
            <a:xfrm>
              <a:off x="3728306" y="634617"/>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000" b="1" dirty="0" err="1">
                  <a:latin typeface="Calibri" panose="020F0502020204030204" pitchFamily="34" charset="0"/>
                  <a:ea typeface="Calibri" panose="020F0502020204030204" pitchFamily="34" charset="0"/>
                  <a:cs typeface="Calibri" panose="020F0502020204030204" pitchFamily="34" charset="0"/>
                </a:rPr>
                <a:t>Dặn</a:t>
              </a:r>
              <a:r>
                <a:rPr lang="en-US" sz="8000" b="1" dirty="0">
                  <a:latin typeface="Calibri" panose="020F0502020204030204" pitchFamily="34" charset="0"/>
                  <a:ea typeface="Calibri" panose="020F0502020204030204" pitchFamily="34" charset="0"/>
                  <a:cs typeface="Calibri" panose="020F0502020204030204" pitchFamily="34" charset="0"/>
                </a:rPr>
                <a:t> </a:t>
              </a:r>
              <a:r>
                <a:rPr lang="en-US" sz="8000" b="1" dirty="0" err="1">
                  <a:latin typeface="Calibri" panose="020F0502020204030204" pitchFamily="34" charset="0"/>
                  <a:ea typeface="Calibri" panose="020F0502020204030204" pitchFamily="34" charset="0"/>
                  <a:cs typeface="Calibri" panose="020F0502020204030204" pitchFamily="34" charset="0"/>
                </a:rPr>
                <a:t>dò</a:t>
              </a:r>
              <a:endParaRPr lang="vi-VN" sz="80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8B8B9A11-E3ED-DE81-D692-36CB027B1D7B}"/>
              </a:ext>
            </a:extLst>
          </p:cNvPr>
          <p:cNvGrpSpPr>
            <a:grpSpLocks noGrp="1" noUngrp="1" noRot="1" noMove="1" noResize="1"/>
          </p:cNvGrpSpPr>
          <p:nvPr/>
        </p:nvGrpSpPr>
        <p:grpSpPr>
          <a:xfrm>
            <a:off x="568070" y="2630171"/>
            <a:ext cx="17526000" cy="6448335"/>
            <a:chOff x="3327265" y="273148"/>
            <a:chExt cx="11785871" cy="5486750"/>
          </a:xfrm>
        </p:grpSpPr>
        <p:grpSp>
          <p:nvGrpSpPr>
            <p:cNvPr id="5" name="Group 5">
              <a:extLst>
                <a:ext uri="{FF2B5EF4-FFF2-40B4-BE49-F238E27FC236}">
                  <a16:creationId xmlns:a16="http://schemas.microsoft.com/office/drawing/2014/main" id="{14CF90C3-BDB9-B8BA-FD3C-A74DA20C658A}"/>
                </a:ext>
              </a:extLst>
            </p:cNvPr>
            <p:cNvGrpSpPr>
              <a:grpSpLocks noGrp="1" noUngrp="1" noRot="1" noMove="1" noResize="1"/>
            </p:cNvGrpSpPr>
            <p:nvPr/>
          </p:nvGrpSpPr>
          <p:grpSpPr>
            <a:xfrm>
              <a:off x="3479665" y="425548"/>
              <a:ext cx="11633471" cy="5334350"/>
              <a:chOff x="0" y="0"/>
              <a:chExt cx="3063959" cy="1404932"/>
            </a:xfrm>
          </p:grpSpPr>
          <p:sp>
            <p:nvSpPr>
              <p:cNvPr id="13" name="Freeform 6">
                <a:extLst>
                  <a:ext uri="{FF2B5EF4-FFF2-40B4-BE49-F238E27FC236}">
                    <a16:creationId xmlns:a16="http://schemas.microsoft.com/office/drawing/2014/main" id="{55AB716D-0FA0-AA76-760A-2E9FCAFC35F9}"/>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15" name="TextBox 7">
                <a:extLst>
                  <a:ext uri="{FF2B5EF4-FFF2-40B4-BE49-F238E27FC236}">
                    <a16:creationId xmlns:a16="http://schemas.microsoft.com/office/drawing/2014/main" id="{68412687-69BB-F558-21E5-C87B570F9141}"/>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8">
              <a:extLst>
                <a:ext uri="{FF2B5EF4-FFF2-40B4-BE49-F238E27FC236}">
                  <a16:creationId xmlns:a16="http://schemas.microsoft.com/office/drawing/2014/main" id="{991E2DD9-E18C-E95B-BE2A-6211D5718692}"/>
                </a:ext>
              </a:extLst>
            </p:cNvPr>
            <p:cNvGrpSpPr>
              <a:grpSpLocks noGrp="1" noUngrp="1" noRot="1" noMove="1" noResize="1"/>
            </p:cNvGrpSpPr>
            <p:nvPr/>
          </p:nvGrpSpPr>
          <p:grpSpPr>
            <a:xfrm>
              <a:off x="3327265" y="273148"/>
              <a:ext cx="11633471" cy="5334350"/>
              <a:chOff x="0" y="0"/>
              <a:chExt cx="3063959" cy="1404932"/>
            </a:xfrm>
          </p:grpSpPr>
          <p:sp>
            <p:nvSpPr>
              <p:cNvPr id="11" name="Freeform 9">
                <a:extLst>
                  <a:ext uri="{FF2B5EF4-FFF2-40B4-BE49-F238E27FC236}">
                    <a16:creationId xmlns:a16="http://schemas.microsoft.com/office/drawing/2014/main" id="{3B334380-D97A-6518-6212-CB1ADF0EAB06}"/>
                  </a:ext>
                </a:extLst>
              </p:cNvPr>
              <p:cNvSpPr>
                <a:spLocks noGrp="1" noRot="1" noMove="1" noResize="1" noEditPoints="1" noAdjustHandles="1" noChangeArrowheads="1" noChangeShapeType="1"/>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2" name="TextBox 10">
                <a:extLst>
                  <a:ext uri="{FF2B5EF4-FFF2-40B4-BE49-F238E27FC236}">
                    <a16:creationId xmlns:a16="http://schemas.microsoft.com/office/drawing/2014/main" id="{F8D40D42-9C8A-A7BA-65CC-0088C6478E3B}"/>
                  </a:ext>
                </a:extLst>
              </p:cNvPr>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23" name="Freeform 17">
            <a:extLst>
              <a:ext uri="{FF2B5EF4-FFF2-40B4-BE49-F238E27FC236}">
                <a16:creationId xmlns:a16="http://schemas.microsoft.com/office/drawing/2014/main" id="{5CEAECC5-72C0-7B8A-C09B-48148BDC9B59}"/>
              </a:ext>
            </a:extLst>
          </p:cNvPr>
          <p:cNvSpPr/>
          <p:nvPr/>
        </p:nvSpPr>
        <p:spPr>
          <a:xfrm>
            <a:off x="917607" y="3424775"/>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6" name="Freeform 17">
            <a:extLst>
              <a:ext uri="{FF2B5EF4-FFF2-40B4-BE49-F238E27FC236}">
                <a16:creationId xmlns:a16="http://schemas.microsoft.com/office/drawing/2014/main" id="{4FFED4A7-6A69-A3EE-E5C8-D423D96CE218}"/>
              </a:ext>
            </a:extLst>
          </p:cNvPr>
          <p:cNvSpPr/>
          <p:nvPr/>
        </p:nvSpPr>
        <p:spPr>
          <a:xfrm>
            <a:off x="898754" y="4735101"/>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28" name="Freeform 17">
            <a:extLst>
              <a:ext uri="{FF2B5EF4-FFF2-40B4-BE49-F238E27FC236}">
                <a16:creationId xmlns:a16="http://schemas.microsoft.com/office/drawing/2014/main" id="{B5C2188B-6FC5-B075-8FBB-AB401B09C276}"/>
              </a:ext>
            </a:extLst>
          </p:cNvPr>
          <p:cNvSpPr/>
          <p:nvPr/>
        </p:nvSpPr>
        <p:spPr>
          <a:xfrm>
            <a:off x="917607" y="6158548"/>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a:p>
        </p:txBody>
      </p:sp>
      <p:sp>
        <p:nvSpPr>
          <p:cNvPr id="30" name="Freeform 17">
            <a:extLst>
              <a:ext uri="{FF2B5EF4-FFF2-40B4-BE49-F238E27FC236}">
                <a16:creationId xmlns:a16="http://schemas.microsoft.com/office/drawing/2014/main" id="{2C73AFBE-C36A-AA6B-12E5-728D83D89D4D}"/>
              </a:ext>
            </a:extLst>
          </p:cNvPr>
          <p:cNvSpPr/>
          <p:nvPr/>
        </p:nvSpPr>
        <p:spPr>
          <a:xfrm>
            <a:off x="898754" y="7468874"/>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6"/>
            <a:stretch>
              <a:fillRect/>
            </a:stretch>
          </a:blipFill>
        </p:spPr>
        <p:txBody>
          <a:bodyPr/>
          <a:lstStyle/>
          <a:p>
            <a:endParaRPr lang="vi-VN"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8"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a:p>
        </p:txBody>
      </p:sp>
      <p:sp>
        <p:nvSpPr>
          <p:cNvPr id="19"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txBody>
          <a:bodyPr/>
          <a:lstStyle/>
          <a:p>
            <a:endParaRPr lang="vi-VN"/>
          </a:p>
        </p:txBody>
      </p:sp>
      <p:grpSp>
        <p:nvGrpSpPr>
          <p:cNvPr id="3" name="Group 3"/>
          <p:cNvGrpSpPr/>
          <p:nvPr/>
        </p:nvGrpSpPr>
        <p:grpSpPr>
          <a:xfrm>
            <a:off x="1644766" y="1028700"/>
            <a:ext cx="15098773" cy="7498499"/>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txBody>
            <a:bodyPr/>
            <a:lstStyle/>
            <a:p>
              <a:endParaRPr lang="vi-VN"/>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33072" y="1453638"/>
            <a:ext cx="14322160" cy="6573515"/>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txBody>
            <a:bodyPr/>
            <a:lstStyle/>
            <a:p>
              <a:endParaRPr lang="vi-VN"/>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614184">
            <a:off x="6910" y="510646"/>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5" name="Group 24"/>
          <p:cNvGrpSpPr/>
          <p:nvPr/>
        </p:nvGrpSpPr>
        <p:grpSpPr>
          <a:xfrm>
            <a:off x="2900427" y="1777796"/>
            <a:ext cx="11418620" cy="5584125"/>
            <a:chOff x="2900427" y="1777796"/>
            <a:chExt cx="11418620" cy="5584125"/>
          </a:xfrm>
        </p:grpSpPr>
        <p:sp>
          <p:nvSpPr>
            <p:cNvPr id="11" name="Freeform 11"/>
            <p:cNvSpPr/>
            <p:nvPr/>
          </p:nvSpPr>
          <p:spPr>
            <a:xfrm flipH="1">
              <a:off x="2900427" y="1777796"/>
              <a:ext cx="1215727" cy="1348934"/>
            </a:xfrm>
            <a:custGeom>
              <a:avLst/>
              <a:gdLst/>
              <a:ahLst/>
              <a:cxnLst/>
              <a:rect l="l" t="t" r="r" b="b"/>
              <a:pathLst>
                <a:path w="1031168" h="1144153">
                  <a:moveTo>
                    <a:pt x="1031168" y="0"/>
                  </a:moveTo>
                  <a:lnTo>
                    <a:pt x="0" y="0"/>
                  </a:lnTo>
                  <a:lnTo>
                    <a:pt x="0" y="1144153"/>
                  </a:lnTo>
                  <a:lnTo>
                    <a:pt x="1031168" y="1144153"/>
                  </a:lnTo>
                  <a:lnTo>
                    <a:pt x="10311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3" name="TextBox 13"/>
            <p:cNvSpPr txBox="1"/>
            <p:nvPr/>
          </p:nvSpPr>
          <p:spPr>
            <a:xfrm>
              <a:off x="3968952" y="2252830"/>
              <a:ext cx="10350095" cy="5109091"/>
            </a:xfrm>
            <a:prstGeom prst="rect">
              <a:avLst/>
            </a:prstGeom>
          </p:spPr>
          <p:txBody>
            <a:bodyPr wrap="square" lIns="0" tIns="0" rIns="0" bIns="0" rtlCol="0" anchor="t">
              <a:spAutoFit/>
            </a:bodyPr>
            <a:lstStyle/>
            <a:p>
              <a:pPr algn="ctr">
                <a:lnSpc>
                  <a:spcPct val="100000"/>
                </a:lnSpc>
              </a:pP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Tạm</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biệt</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và</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hẹn</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gặp</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6600" b="1" dirty="0" err="1">
                  <a:solidFill>
                    <a:srgbClr val="6FAF07"/>
                  </a:solidFill>
                  <a:latin typeface="Calibri" panose="020F0502020204030204" pitchFamily="34" charset="0"/>
                  <a:ea typeface="Calibri" panose="020F0502020204030204" pitchFamily="34" charset="0"/>
                  <a:cs typeface="Calibri" panose="020F0502020204030204" pitchFamily="34" charset="0"/>
                </a:rPr>
                <a:t>lại</a:t>
              </a:r>
              <a:r>
                <a:rPr lang="en-US" sz="16600" b="1" dirty="0">
                  <a:solidFill>
                    <a:srgbClr val="6FAF07"/>
                  </a:solidFill>
                  <a:latin typeface="Calibri" panose="020F0502020204030204" pitchFamily="34" charset="0"/>
                  <a:ea typeface="Calibri" panose="020F0502020204030204" pitchFamily="34" charset="0"/>
                  <a:cs typeface="Calibri" panose="020F0502020204030204" pitchFamily="34" charset="0"/>
                </a:rPr>
                <a:t>!</a:t>
              </a:r>
              <a:endParaRPr lang="vi-VN" sz="16600" b="1" dirty="0">
                <a:solidFill>
                  <a:srgbClr val="6FAF07"/>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6" name="Freeform 16"/>
          <p:cNvSpPr/>
          <p:nvPr/>
        </p:nvSpPr>
        <p:spPr>
          <a:xfrm>
            <a:off x="6206905" y="-10177"/>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rot="879877">
            <a:off x="12446721" y="710243"/>
            <a:ext cx="5874190" cy="1420486"/>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27"/>
          <p:cNvSpPr/>
          <p:nvPr/>
        </p:nvSpPr>
        <p:spPr>
          <a:xfrm>
            <a:off x="9624754"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1" name="Freeform 28"/>
          <p:cNvSpPr/>
          <p:nvPr/>
        </p:nvSpPr>
        <p:spPr>
          <a:xfrm>
            <a:off x="4511013"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a:p>
        </p:txBody>
      </p:sp>
      <p:sp>
        <p:nvSpPr>
          <p:cNvPr id="22" name="Freeform 29"/>
          <p:cNvSpPr/>
          <p:nvPr/>
        </p:nvSpPr>
        <p:spPr>
          <a:xfrm>
            <a:off x="15809969" y="8402241"/>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3" name="Freeform 36"/>
          <p:cNvSpPr/>
          <p:nvPr/>
        </p:nvSpPr>
        <p:spPr>
          <a:xfrm>
            <a:off x="444228" y="8338587"/>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a:p>
        </p:txBody>
      </p:sp>
      <p:sp>
        <p:nvSpPr>
          <p:cNvPr id="24" name="Title 1">
            <a:extLst>
              <a:ext uri="{FF2B5EF4-FFF2-40B4-BE49-F238E27FC236}">
                <a16:creationId xmlns:a16="http://schemas.microsoft.com/office/drawing/2014/main" id="{B28CE2E5-3FD6-58ED-A487-F36B079CED1F}"/>
              </a:ext>
            </a:extLst>
          </p:cNvPr>
          <p:cNvSpPr txBox="1">
            <a:spLocks/>
          </p:cNvSpPr>
          <p:nvPr/>
        </p:nvSpPr>
        <p:spPr>
          <a:xfrm>
            <a:off x="757231" y="3782965"/>
            <a:ext cx="10678987" cy="21909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Freeform 8">
            <a:extLst>
              <a:ext uri="{FF2B5EF4-FFF2-40B4-BE49-F238E27FC236}">
                <a16:creationId xmlns:a16="http://schemas.microsoft.com/office/drawing/2014/main" id="{35204811-CA49-376C-E84E-18D6737579E4}"/>
              </a:ext>
            </a:extLst>
          </p:cNvPr>
          <p:cNvSpPr/>
          <p:nvPr/>
        </p:nvSpPr>
        <p:spPr>
          <a:xfrm>
            <a:off x="14255752" y="4357036"/>
            <a:ext cx="3560807" cy="5728465"/>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41262022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26" presetClass="emph" presetSubtype="0" fill="hold" nodeType="withEffect">
                                  <p:stCondLst>
                                    <p:cond delay="0"/>
                                  </p:stCondLst>
                                  <p:childTnLst>
                                    <p:animEffect transition="out" filter="fade">
                                      <p:cBhvr>
                                        <p:cTn id="15" dur="500" tmFilter="0, 0; .2, .5; .8, .5; 1, 0"/>
                                        <p:tgtEl>
                                          <p:spTgt spid="25"/>
                                        </p:tgtEl>
                                      </p:cBhvr>
                                    </p:animEffect>
                                    <p:animScale>
                                      <p:cBhvr>
                                        <p:cTn id="16"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ẤM BUÔN BÁN, CẤM REUP"/>
          <p:cNvPicPr>
            <a:picLocks noChangeAspect="1"/>
          </p:cNvPicPr>
          <p:nvPr/>
        </p:nvPicPr>
        <p:blipFill rotWithShape="1">
          <a:blip r:embed="rId4"/>
          <a:srcRect l="921" t="4482" r="748" b="12800"/>
          <a:stretch/>
        </p:blipFill>
        <p:spPr>
          <a:xfrm>
            <a:off x="0" y="10434"/>
            <a:ext cx="18288000" cy="10287000"/>
          </a:xfrm>
          <a:prstGeom prst="rect">
            <a:avLst/>
          </a:prstGeom>
        </p:spPr>
      </p:pic>
      <p:pic>
        <p:nvPicPr>
          <p:cNvPr id="36" name="Vào http://fb.com/nkpowerskills tải game miễn phí"/>
          <p:cNvPicPr>
            <a:picLocks noChangeAspect="1"/>
          </p:cNvPicPr>
          <p:nvPr/>
        </p:nvPicPr>
        <p:blipFill>
          <a:blip r:embed="rId5">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35" name="ĐC SHARE MIỄN PHÍ BỞI NK POWERSKILLS"/>
          <p:cNvPicPr>
            <a:picLocks noChangeAspect="1"/>
          </p:cNvPicPr>
          <p:nvPr/>
        </p:nvPicPr>
        <p:blipFill>
          <a:blip r:embed="rId6">
            <a:clrChange>
              <a:clrFrom>
                <a:srgbClr val="FFFFFF"/>
              </a:clrFrom>
              <a:clrTo>
                <a:srgbClr val="FFFFFF">
                  <a:alpha val="0"/>
                </a:srgbClr>
              </a:clrTo>
            </a:clrChange>
          </a:blip>
          <a:srcRect b="80356"/>
          <a:stretch>
            <a:fillRect/>
          </a:stretch>
        </p:blipFill>
        <p:spPr>
          <a:xfrm>
            <a:off x="1674956" y="4500791"/>
            <a:ext cx="5790638" cy="597788"/>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30" name="CẤM BUÔN BÁN, CẤM REUP"/>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Vào http://fb.com/nkpowerskills tải game miễn phí"/>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ĐC SHARE MIỄN PHÍ BỞI NK POWERSKILLS"/>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1701335" y="5079314"/>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348983" y="339964"/>
            <a:ext cx="1661187" cy="807521"/>
          </a:xfrm>
          <a:prstGeom prst="rect">
            <a:avLst/>
          </a:prstGeom>
        </p:spPr>
      </p:pic>
      <p:sp>
        <p:nvSpPr>
          <p:cNvPr id="44" name="Vào http://fb.com/nkpowerskills tải game miễn phí">
            <a:hlinkClick r:id="rId8" action="ppaction://hlinksldjump"/>
          </p:cNvPr>
          <p:cNvSpPr/>
          <p:nvPr/>
        </p:nvSpPr>
        <p:spPr>
          <a:xfrm>
            <a:off x="289733"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1</a:t>
            </a:r>
          </a:p>
        </p:txBody>
      </p:sp>
      <p:sp>
        <p:nvSpPr>
          <p:cNvPr id="45" name="ĐC SHARE MIỄN PHÍ BỞI NK POWERSKILLS">
            <a:hlinkClick r:id="rId9" action="ppaction://hlinksldjump"/>
          </p:cNvPr>
          <p:cNvSpPr/>
          <p:nvPr/>
        </p:nvSpPr>
        <p:spPr>
          <a:xfrm>
            <a:off x="2018654"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2</a:t>
            </a:r>
          </a:p>
        </p:txBody>
      </p:sp>
      <p:sp>
        <p:nvSpPr>
          <p:cNvPr id="46" name="CẤM BUÔN BÁN, CẤM REUP">
            <a:hlinkClick r:id="rId10" action="ppaction://hlinksldjump"/>
          </p:cNvPr>
          <p:cNvSpPr/>
          <p:nvPr/>
        </p:nvSpPr>
        <p:spPr>
          <a:xfrm>
            <a:off x="3747575"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3</a:t>
            </a:r>
          </a:p>
        </p:txBody>
      </p:sp>
      <p:sp>
        <p:nvSpPr>
          <p:cNvPr id="47" name="Vào http://fb.com/nkpowerskills tải game miễn phí">
            <a:hlinkClick r:id="rId11" action="ppaction://hlinksldjump"/>
          </p:cNvPr>
          <p:cNvSpPr/>
          <p:nvPr/>
        </p:nvSpPr>
        <p:spPr>
          <a:xfrm>
            <a:off x="5476496"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4</a:t>
            </a:r>
          </a:p>
        </p:txBody>
      </p:sp>
      <p:sp>
        <p:nvSpPr>
          <p:cNvPr id="48" name="ĐC SHARE MIỄN PHÍ BỞI NK POWERSKILLS">
            <a:hlinkClick r:id="rId12" action="ppaction://hlinksldjump"/>
          </p:cNvPr>
          <p:cNvSpPr/>
          <p:nvPr/>
        </p:nvSpPr>
        <p:spPr>
          <a:xfrm>
            <a:off x="7205416"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5</a:t>
            </a:r>
          </a:p>
        </p:txBody>
      </p:sp>
      <p:pic>
        <p:nvPicPr>
          <p:cNvPr id="49"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1871994" y="429946"/>
            <a:ext cx="1661187" cy="807521"/>
          </a:xfrm>
          <a:prstGeom prst="rect">
            <a:avLst/>
          </a:prstGeom>
        </p:spPr>
      </p:pic>
      <p:pic>
        <p:nvPicPr>
          <p:cNvPr id="50" name="Vào http://fb.com/nkpowerskills tải game miễn phí"/>
          <p:cNvPicPr>
            <a:picLocks noChangeAspect="1"/>
          </p:cNvPicPr>
          <p:nvPr/>
        </p:nvPicPr>
        <p:blipFill>
          <a:blip r:embed="rId7">
            <a:clrChange>
              <a:clrFrom>
                <a:srgbClr val="FFFFFF"/>
              </a:clrFrom>
              <a:clrTo>
                <a:srgbClr val="FFFFFF">
                  <a:alpha val="0"/>
                </a:srgbClr>
              </a:clrTo>
            </a:clrChange>
          </a:blip>
          <a:stretch>
            <a:fillRect/>
          </a:stretch>
        </p:blipFill>
        <p:spPr>
          <a:xfrm>
            <a:off x="3471056" y="410630"/>
            <a:ext cx="1661187" cy="807521"/>
          </a:xfrm>
          <a:prstGeom prst="rect">
            <a:avLst/>
          </a:prstGeom>
        </p:spPr>
      </p:pic>
      <p:pic>
        <p:nvPicPr>
          <p:cNvPr id="51"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5262102" y="429946"/>
            <a:ext cx="1661187" cy="807521"/>
          </a:xfrm>
          <a:prstGeom prst="rect">
            <a:avLst/>
          </a:prstGeom>
        </p:spPr>
      </p:pic>
      <p:pic>
        <p:nvPicPr>
          <p:cNvPr id="52"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6852848" y="456803"/>
            <a:ext cx="1661187" cy="807521"/>
          </a:xfrm>
          <a:prstGeom prst="rect">
            <a:avLst/>
          </a:prstGeom>
        </p:spPr>
      </p:pic>
      <p:pic>
        <p:nvPicPr>
          <p:cNvPr id="1026" name="Vào http://fb.com/nkpowerskills tải game miễn phí" descr="Flying Red Bird GIF by PlayKids | Bird gif, Cartoon people, Flash ..."/>
          <p:cNvPicPr>
            <a:picLocks noChangeAspect="1" noChangeArrowheads="1" noCrop="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848593" y="285677"/>
            <a:ext cx="5800725" cy="5257800"/>
          </a:xfrm>
          <a:prstGeom prst="rect">
            <a:avLst/>
          </a:prstGeom>
          <a:noFill/>
          <a:extLst>
            <a:ext uri="{909E8E84-426E-40DD-AFC4-6F175D3DCCD1}">
              <a14:hiddenFill xmlns:a14="http://schemas.microsoft.com/office/drawing/2010/main">
                <a:solidFill>
                  <a:srgbClr val="FFFFFF"/>
                </a:solidFill>
              </a14:hiddenFill>
            </a:ext>
          </a:extLst>
        </p:spPr>
      </p:pic>
      <p:pic>
        <p:nvPicPr>
          <p:cNvPr id="20" name="ĐC SHARE MIỄN PHÍ BỞI NK POWERSKILLS"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248071" y="1333028"/>
            <a:ext cx="8088849" cy="8088849"/>
          </a:xfrm>
          <a:prstGeom prst="rect">
            <a:avLst/>
          </a:prstGeom>
          <a:noFill/>
          <a:extLst>
            <a:ext uri="{909E8E84-426E-40DD-AFC4-6F175D3DCCD1}">
              <a14:hiddenFill xmlns:a14="http://schemas.microsoft.com/office/drawing/2010/main">
                <a:solidFill>
                  <a:srgbClr val="FFFFFF"/>
                </a:solidFill>
              </a14:hiddenFill>
            </a:ext>
          </a:extLst>
        </p:spPr>
      </p:pic>
      <p:pic>
        <p:nvPicPr>
          <p:cNvPr id="21" name="CẤM BUÔN BÁN, CẤM REUP"/>
          <p:cNvPicPr>
            <a:picLocks noChangeAspect="1"/>
          </p:cNvPicPr>
          <p:nvPr/>
        </p:nvPicPr>
        <p:blipFill rotWithShape="1">
          <a:blip r:embed="rId15"/>
          <a:srcRect b="5532"/>
          <a:stretch/>
        </p:blipFill>
        <p:spPr>
          <a:xfrm>
            <a:off x="211051" y="12694607"/>
            <a:ext cx="18385517" cy="2602224"/>
          </a:xfrm>
          <a:prstGeom prst="rect">
            <a:avLst/>
          </a:prstGeom>
        </p:spPr>
      </p:pic>
      <p:sp>
        <p:nvSpPr>
          <p:cNvPr id="22" name="Vào http://fb.com/nkpowerskills tải game miễn phí">
            <a:hlinkClick r:id="rId16"/>
          </p:cNvPr>
          <p:cNvSpPr/>
          <p:nvPr/>
        </p:nvSpPr>
        <p:spPr>
          <a:xfrm>
            <a:off x="211051" y="12723206"/>
            <a:ext cx="18385517" cy="2600826"/>
          </a:xfrm>
          <a:prstGeom prst="roundRect">
            <a:avLst/>
          </a:prstGeom>
          <a:blipFill>
            <a:blip r:embed="rId1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nvGrpSpPr>
          <p:cNvPr id="2" name="ĐC SHARE MIỄN PHÍ BỞI NK POWERSKILLS"/>
          <p:cNvGrpSpPr/>
          <p:nvPr/>
        </p:nvGrpSpPr>
        <p:grpSpPr>
          <a:xfrm>
            <a:off x="198677" y="6654473"/>
            <a:ext cx="18385517" cy="8642358"/>
            <a:chOff x="293100" y="4606849"/>
            <a:chExt cx="12257011" cy="5761572"/>
          </a:xfrm>
        </p:grpSpPr>
        <p:pic>
          <p:nvPicPr>
            <p:cNvPr id="23" name="Picture 22"/>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286627" y="4606849"/>
              <a:ext cx="3860425" cy="530384"/>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24" name="Picture 23"/>
            <p:cNvPicPr>
              <a:picLocks noChangeAspect="1"/>
            </p:cNvPicPr>
            <p:nvPr/>
          </p:nvPicPr>
          <p:blipFill rotWithShape="1">
            <a:blip r:embed="rId15"/>
            <a:srcRect b="5532"/>
            <a:stretch/>
          </p:blipFill>
          <p:spPr>
            <a:xfrm>
              <a:off x="293100" y="8615471"/>
              <a:ext cx="12257011" cy="1734816"/>
            </a:xfrm>
            <a:prstGeom prst="rect">
              <a:avLst/>
            </a:prstGeom>
          </p:spPr>
        </p:pic>
        <p:sp>
          <p:nvSpPr>
            <p:cNvPr id="25" name="Rounded Rectangle 24">
              <a:hlinkClick r:id="rId16"/>
            </p:cNvPr>
            <p:cNvSpPr/>
            <p:nvPr/>
          </p:nvSpPr>
          <p:spPr>
            <a:xfrm>
              <a:off x="293100" y="8634537"/>
              <a:ext cx="12257011" cy="1733884"/>
            </a:xfrm>
            <a:prstGeom prst="roundRect">
              <a:avLst/>
            </a:prstGeom>
            <a:blipFill>
              <a:blip r:embed="rId1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3" name="Rectangle: Rounded Corners 2">
            <a:hlinkClick r:id="rId18" action="ppaction://hlinksldjump"/>
            <a:extLst>
              <a:ext uri="{FF2B5EF4-FFF2-40B4-BE49-F238E27FC236}">
                <a16:creationId xmlns:a16="http://schemas.microsoft.com/office/drawing/2014/main" id="{F4F693A7-95A9-415A-EF13-712BC2A24684}"/>
              </a:ext>
            </a:extLst>
          </p:cNvPr>
          <p:cNvSpPr/>
          <p:nvPr/>
        </p:nvSpPr>
        <p:spPr>
          <a:xfrm>
            <a:off x="304800" y="9639300"/>
            <a:ext cx="18288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t>Học</a:t>
            </a:r>
            <a:r>
              <a:rPr lang="en-US" sz="2800" dirty="0"/>
              <a:t> </a:t>
            </a:r>
            <a:r>
              <a:rPr lang="en-US" sz="2800" dirty="0" err="1"/>
              <a:t>tiếp</a:t>
            </a:r>
            <a:endParaRPr lang="en-US" sz="2800" dirty="0"/>
          </a:p>
        </p:txBody>
      </p:sp>
    </p:spTree>
    <p:extLst>
      <p:ext uri="{BB962C8B-B14F-4D97-AF65-F5344CB8AC3E}">
        <p14:creationId xmlns:p14="http://schemas.microsoft.com/office/powerpoint/2010/main" val="4121238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20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2000" fill="hold"/>
                                        <p:tgtEl>
                                          <p:spTgt spid="37"/>
                                        </p:tgtEl>
                                        <p:attrNameLst>
                                          <p:attrName>ppt_x</p:attrName>
                                          <p:attrName>ppt_y</p:attrName>
                                        </p:attrNameLst>
                                      </p:cBhvr>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2000" fill="hold"/>
                                        <p:tgtEl>
                                          <p:spTgt spid="49"/>
                                        </p:tgtEl>
                                        <p:attrNameLst>
                                          <p:attrName>ppt_x</p:attrName>
                                          <p:attrName>ppt_y</p:attrName>
                                        </p:attrNameLst>
                                      </p:cBhvr>
                                      <p:rCtr x="17174" y="12708"/>
                                    </p:animMotion>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20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2000" fill="hold"/>
                                        <p:tgtEl>
                                          <p:spTgt spid="49"/>
                                        </p:tgtEl>
                                        <p:attrNameLst>
                                          <p:attrName>ppt_x</p:attrName>
                                          <p:attrName>ppt_y</p:attrName>
                                        </p:attrNameLst>
                                      </p:cBhvr>
                                      <p:rCtr x="-7422" y="11620"/>
                                    </p:animMotion>
                                  </p:childTnLst>
                                </p:cTn>
                              </p:par>
                            </p:childTnLst>
                          </p:cTn>
                        </p:par>
                        <p:par>
                          <p:cTn id="35" fill="hold">
                            <p:stCondLst>
                              <p:cond delay="40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45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2000" fill="hold"/>
                                        <p:tgtEl>
                                          <p:spTgt spid="50"/>
                                        </p:tgtEl>
                                        <p:attrNameLst>
                                          <p:attrName>ppt_x</p:attrName>
                                          <p:attrName>ppt_y</p:attrName>
                                        </p:attrNameLst>
                                      </p:cBhvr>
                                      <p:rCtr x="13268" y="14329"/>
                                    </p:animMotion>
                                  </p:childTnLst>
                                </p:cTn>
                              </p:par>
                            </p:childTnLst>
                          </p:cTn>
                        </p:par>
                        <p:par>
                          <p:cTn id="53" fill="hold">
                            <p:stCondLst>
                              <p:cond delay="20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20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2000" fill="hold"/>
                                        <p:tgtEl>
                                          <p:spTgt spid="50"/>
                                        </p:tgtEl>
                                        <p:attrNameLst>
                                          <p:attrName>ppt_x</p:attrName>
                                          <p:attrName>ppt_y</p:attrName>
                                        </p:attrNameLst>
                                      </p:cBhvr>
                                      <p:rCtr x="-6055" y="7847"/>
                                    </p:animMotion>
                                  </p:childTnLst>
                                </p:cTn>
                              </p:par>
                            </p:childTnLst>
                          </p:cTn>
                        </p:par>
                        <p:par>
                          <p:cTn id="58" fill="hold">
                            <p:stCondLst>
                              <p:cond delay="4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2" name="Am-thanh-phep-thuat-www_nhacchuongvui_com.wav"/>
                                        </p:tgtEl>
                                      </p:cMediaNode>
                                    </p:audio>
                                  </p:subTnLst>
                                </p:cTn>
                              </p:par>
                            </p:childTnLst>
                          </p:cTn>
                        </p:par>
                        <p:par>
                          <p:cTn id="65" fill="hold">
                            <p:stCondLst>
                              <p:cond delay="4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2000" fill="hold"/>
                                        <p:tgtEl>
                                          <p:spTgt spid="51"/>
                                        </p:tgtEl>
                                        <p:attrNameLst>
                                          <p:attrName>ppt_x</p:attrName>
                                          <p:attrName>ppt_y</p:attrName>
                                        </p:attrNameLst>
                                      </p:cBhvr>
                                      <p:rCtr x="7917" y="12708"/>
                                    </p:animMotion>
                                  </p:childTnLst>
                                </p:cTn>
                              </p:par>
                            </p:childTnLst>
                          </p:cTn>
                        </p:par>
                        <p:par>
                          <p:cTn id="76" fill="hold">
                            <p:stCondLst>
                              <p:cond delay="20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20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2000" fill="hold"/>
                                        <p:tgtEl>
                                          <p:spTgt spid="51"/>
                                        </p:tgtEl>
                                        <p:attrNameLst>
                                          <p:attrName>ppt_x</p:attrName>
                                          <p:attrName>ppt_y</p:attrName>
                                        </p:attrNameLst>
                                      </p:cBhvr>
                                      <p:rCtr x="-4310" y="4282"/>
                                    </p:animMotion>
                                  </p:childTnLst>
                                </p:cTn>
                              </p:par>
                            </p:childTnLst>
                          </p:cTn>
                        </p:par>
                        <p:par>
                          <p:cTn id="81" fill="hold">
                            <p:stCondLst>
                              <p:cond delay="4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2" name="Am-thanh-phep-thuat-www_nhacchuongvui_com.wav"/>
                                        </p:tgtEl>
                                      </p:cMediaNode>
                                    </p:audio>
                                  </p:subTnLst>
                                </p:cTn>
                              </p:par>
                            </p:childTnLst>
                          </p:cTn>
                        </p:par>
                        <p:par>
                          <p:cTn id="88" fill="hold">
                            <p:stCondLst>
                              <p:cond delay="4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2000" fill="hold"/>
                                        <p:tgtEl>
                                          <p:spTgt spid="52"/>
                                        </p:tgtEl>
                                        <p:attrNameLst>
                                          <p:attrName>ppt_x</p:attrName>
                                          <p:attrName>ppt_y</p:attrName>
                                        </p:attrNameLst>
                                      </p:cBhvr>
                                      <p:rCtr x="3177" y="12986"/>
                                    </p:animMotion>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20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2000" fill="hold"/>
                                        <p:tgtEl>
                                          <p:spTgt spid="52"/>
                                        </p:tgtEl>
                                        <p:attrNameLst>
                                          <p:attrName>ppt_x</p:attrName>
                                          <p:attrName>ppt_y</p:attrName>
                                        </p:attrNameLst>
                                      </p:cBhvr>
                                      <p:rCtr x="-3268" y="324"/>
                                    </p:animMotion>
                                  </p:childTnLst>
                                </p:cTn>
                              </p:par>
                            </p:childTnLst>
                          </p:cTn>
                        </p:par>
                        <p:par>
                          <p:cTn id="104" fill="hold">
                            <p:stCondLst>
                              <p:cond delay="4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2" name="Am-thanh-phep-thuat-www_nhacchuongvui_com.wav"/>
                                        </p:tgtEl>
                                      </p:cMediaNode>
                                    </p:audio>
                                  </p:subTnLst>
                                </p:cTn>
                              </p:par>
                            </p:childTnLst>
                          </p:cTn>
                        </p:par>
                        <p:par>
                          <p:cTn id="111" fill="hold">
                            <p:stCondLst>
                              <p:cond delay="4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81829" y="353962"/>
            <a:ext cx="15751277" cy="37989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p:cNvSpPr txBox="1"/>
          <p:nvPr/>
        </p:nvSpPr>
        <p:spPr>
          <a:xfrm>
            <a:off x="1460092" y="619433"/>
            <a:ext cx="15264581" cy="2800767"/>
          </a:xfrm>
          <a:prstGeom prst="rect">
            <a:avLst/>
          </a:prstGeom>
          <a:noFill/>
        </p:spPr>
        <p:txBody>
          <a:bodyPr wrap="square" rtlCol="0">
            <a:spAutoFit/>
          </a:bodyPr>
          <a:lstStyle/>
          <a:p>
            <a:pPr algn="ctr" defTabSz="1371600"/>
            <a:r>
              <a:rPr lang="vi-VN" sz="8800" dirty="0">
                <a:solidFill>
                  <a:prstClr val="white"/>
                </a:solidFill>
                <a:latin typeface="Cambria" panose="02040503050406030204" pitchFamily="18" charset="0"/>
                <a:ea typeface="Cambria" panose="02040503050406030204" pitchFamily="18" charset="0"/>
              </a:rPr>
              <a:t>Kể tên các yếu tố của môi trường tự nhiên?</a:t>
            </a:r>
            <a:endParaRPr lang="en-US" sz="8800" dirty="0">
              <a:solidFill>
                <a:prstClr val="white"/>
              </a:solidFill>
              <a:latin typeface="Cambria" panose="02040503050406030204" pitchFamily="18" charset="0"/>
              <a:ea typeface="Cambria" panose="02040503050406030204" pitchFamily="18" charset="0"/>
            </a:endParaRPr>
          </a:p>
        </p:txBody>
      </p:sp>
      <p:sp>
        <p:nvSpPr>
          <p:cNvPr id="7" name="Rectangle 6"/>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vi-VN" sz="6600" dirty="0">
                <a:solidFill>
                  <a:prstClr val="white"/>
                </a:solidFill>
                <a:latin typeface="Cambria" panose="02040503050406030204" pitchFamily="18" charset="0"/>
                <a:ea typeface="Cambria" panose="02040503050406030204" pitchFamily="18" charset="0"/>
              </a:rPr>
              <a:t>Môi trường bao gồm các yếu tố như ánh sáng, không khí, nhiệt độ, đất, nước, động vật, thực vật,... </a:t>
            </a:r>
            <a:endParaRPr lang="en-US" sz="6600" dirty="0">
              <a:solidFill>
                <a:prstClr val="white"/>
              </a:solidFill>
              <a:latin typeface="Cambria" panose="02040503050406030204" pitchFamily="18" charset="0"/>
              <a:ea typeface="Cambria" panose="02040503050406030204" pitchFamily="18" charset="0"/>
            </a:endParaRPr>
          </a:p>
        </p:txBody>
      </p:sp>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40000" y="491490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04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0763D-1353-C2BA-B795-3F8200034BCC}"/>
              </a:ext>
            </a:extLst>
          </p:cNvPr>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 name="Picture 2">
            <a:extLst>
              <a:ext uri="{FF2B5EF4-FFF2-40B4-BE49-F238E27FC236}">
                <a16:creationId xmlns:a16="http://schemas.microsoft.com/office/drawing/2014/main" id="{EEF2E208-9573-9083-52F1-FE7D4B2257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B9098362-912C-55A6-E9A0-819E820689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487C4FF-89C1-5975-19EC-4AFF4F868A47}"/>
              </a:ext>
            </a:extLst>
          </p:cNvPr>
          <p:cNvSpPr/>
          <p:nvPr/>
        </p:nvSpPr>
        <p:spPr>
          <a:xfrm>
            <a:off x="1281829" y="353962"/>
            <a:ext cx="15751277" cy="37989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8E8B6-F5B9-8499-E2C0-21F3712197B0}"/>
              </a:ext>
            </a:extLst>
          </p:cNvPr>
          <p:cNvSpPr txBox="1"/>
          <p:nvPr/>
        </p:nvSpPr>
        <p:spPr>
          <a:xfrm>
            <a:off x="1460092" y="619433"/>
            <a:ext cx="15264581" cy="3416320"/>
          </a:xfrm>
          <a:prstGeom prst="rect">
            <a:avLst/>
          </a:prstGeom>
          <a:noFill/>
        </p:spPr>
        <p:txBody>
          <a:bodyPr wrap="square" rtlCol="0">
            <a:spAutoFit/>
          </a:bodyPr>
          <a:lstStyle/>
          <a:p>
            <a:pPr algn="ctr" defTabSz="1371600"/>
            <a:r>
              <a:rPr lang="vi-VN" sz="7200" dirty="0">
                <a:solidFill>
                  <a:prstClr val="white"/>
                </a:solidFill>
                <a:latin typeface="Cambria" panose="02040503050406030204" pitchFamily="18" charset="0"/>
                <a:ea typeface="Cambria" panose="02040503050406030204" pitchFamily="18" charset="0"/>
              </a:rPr>
              <a:t>Nêu ví dụ cho thấy môi trường cung cấp thức ăn, chỗ ở cho con người và sinh vật?</a:t>
            </a:r>
            <a:endParaRPr lang="en-US" sz="7200" dirty="0">
              <a:solidFill>
                <a:prstClr val="white"/>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19985FB0-05AB-7F59-3295-494BBB74175C}"/>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Con</a:t>
            </a:r>
            <a:r>
              <a:rPr lang="en-US" sz="6600" dirty="0">
                <a:solidFill>
                  <a:prstClr val="white"/>
                </a:solidFill>
                <a:latin typeface="Cambria" panose="02040503050406030204" pitchFamily="18" charset="0"/>
                <a:ea typeface="Cambria" panose="02040503050406030204" pitchFamily="18" charset="0"/>
              </a:rPr>
              <a:t> n</a:t>
            </a:r>
            <a:r>
              <a:rPr lang="vi-VN" sz="6600" dirty="0" err="1">
                <a:solidFill>
                  <a:prstClr val="white"/>
                </a:solidFill>
                <a:latin typeface="Cambria" panose="02040503050406030204" pitchFamily="18" charset="0"/>
                <a:ea typeface="Cambria" panose="02040503050406030204" pitchFamily="18" charset="0"/>
              </a:rPr>
              <a:t>gười</a:t>
            </a:r>
            <a:r>
              <a:rPr lang="vi-VN" sz="6600" dirty="0">
                <a:solidFill>
                  <a:prstClr val="white"/>
                </a:solidFill>
                <a:latin typeface="Cambria" panose="02040503050406030204" pitchFamily="18" charset="0"/>
                <a:ea typeface="Cambria" panose="02040503050406030204" pitchFamily="18" charset="0"/>
              </a:rPr>
              <a:t> lấy từ môi trường gạch đá, cát sỏi, gỗ,… để làm nhà.</a:t>
            </a:r>
            <a:endParaRPr lang="en-US" sz="6600" dirty="0">
              <a:solidFill>
                <a:prstClr val="white"/>
              </a:solidFill>
              <a:latin typeface="Cambria" panose="02040503050406030204" pitchFamily="18" charset="0"/>
              <a:ea typeface="Cambria" panose="02040503050406030204" pitchFamily="18" charset="0"/>
            </a:endParaRPr>
          </a:p>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Chim làm tổ trên cây ….</a:t>
            </a:r>
            <a:endParaRPr lang="en-US" sz="6600" dirty="0">
              <a:solidFill>
                <a:prstClr val="white"/>
              </a:solidFill>
              <a:latin typeface="Cambria" panose="02040503050406030204" pitchFamily="18" charset="0"/>
              <a:ea typeface="Cambria" panose="02040503050406030204" pitchFamily="18" charset="0"/>
            </a:endParaRPr>
          </a:p>
        </p:txBody>
      </p:sp>
      <p:pic>
        <p:nvPicPr>
          <p:cNvPr id="20" name="Picture 6" descr="Káº¿t quáº£ hÃ¬nh áº£nh cho right wrong tick icon">
            <a:extLst>
              <a:ext uri="{FF2B5EF4-FFF2-40B4-BE49-F238E27FC236}">
                <a16:creationId xmlns:a16="http://schemas.microsoft.com/office/drawing/2014/main" id="{AE20FF87-A23E-AD8C-3355-CE8348B16FF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73905" y="6349784"/>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B780D-5F6B-C42D-80C6-E64F3644D1F3}"/>
              </a:ext>
            </a:extLst>
          </p:cNvPr>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 name="Picture 2">
            <a:extLst>
              <a:ext uri="{FF2B5EF4-FFF2-40B4-BE49-F238E27FC236}">
                <a16:creationId xmlns:a16="http://schemas.microsoft.com/office/drawing/2014/main" id="{F9337576-7689-CE90-F979-7A3E0423C7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5F217D68-540A-E803-6A90-C8A7FA07A1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B2CFEF-DE63-08FC-C333-6A20A910A6D0}"/>
              </a:ext>
            </a:extLst>
          </p:cNvPr>
          <p:cNvSpPr/>
          <p:nvPr/>
        </p:nvSpPr>
        <p:spPr>
          <a:xfrm>
            <a:off x="1281829" y="353962"/>
            <a:ext cx="15751277" cy="37989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BF9C753-14E3-3BCD-DB31-CF8ACD4CBE42}"/>
              </a:ext>
            </a:extLst>
          </p:cNvPr>
          <p:cNvSpPr txBox="1"/>
          <p:nvPr/>
        </p:nvSpPr>
        <p:spPr>
          <a:xfrm>
            <a:off x="1460092" y="619433"/>
            <a:ext cx="15264581" cy="2308324"/>
          </a:xfrm>
          <a:prstGeom prst="rect">
            <a:avLst/>
          </a:prstGeom>
          <a:noFill/>
        </p:spPr>
        <p:txBody>
          <a:bodyPr wrap="square" rtlCol="0">
            <a:spAutoFit/>
          </a:bodyPr>
          <a:lstStyle/>
          <a:p>
            <a:pPr algn="ctr" defTabSz="1371600"/>
            <a:r>
              <a:rPr lang="vi-VN" sz="7200" dirty="0">
                <a:solidFill>
                  <a:prstClr val="white"/>
                </a:solidFill>
                <a:latin typeface="Cambria" panose="02040503050406030204" pitchFamily="18" charset="0"/>
                <a:ea typeface="Cambria" panose="02040503050406030204" pitchFamily="18" charset="0"/>
              </a:rPr>
              <a:t>Tầng khí quyển bảo vệ con người khỏi tia cực tím có tên là gì? </a:t>
            </a:r>
            <a:endParaRPr lang="en-US" sz="7200" dirty="0">
              <a:solidFill>
                <a:prstClr val="white"/>
              </a:solidFill>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B10A1C92-BA3D-CFB8-8AED-ABADF03B463E}"/>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Tầng ozone</a:t>
            </a:r>
            <a:endParaRPr lang="en-US" sz="6600" dirty="0">
              <a:solidFill>
                <a:prstClr val="white"/>
              </a:solidFill>
              <a:latin typeface="Cambria" panose="02040503050406030204" pitchFamily="18" charset="0"/>
              <a:ea typeface="Cambria" panose="02040503050406030204" pitchFamily="18" charset="0"/>
            </a:endParaRPr>
          </a:p>
        </p:txBody>
      </p:sp>
      <p:pic>
        <p:nvPicPr>
          <p:cNvPr id="20" name="Picture 6" descr="Káº¿t quáº£ hÃ¬nh áº£nh cho right wrong tick icon">
            <a:extLst>
              <a:ext uri="{FF2B5EF4-FFF2-40B4-BE49-F238E27FC236}">
                <a16:creationId xmlns:a16="http://schemas.microsoft.com/office/drawing/2014/main" id="{4CEA6A42-A9FD-B366-ECC3-41F99D7937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40000" y="491490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2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BF962-01B3-FEC9-76D3-9602AAB78563}"/>
              </a:ext>
            </a:extLst>
          </p:cNvPr>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 name="Picture 2">
            <a:extLst>
              <a:ext uri="{FF2B5EF4-FFF2-40B4-BE49-F238E27FC236}">
                <a16:creationId xmlns:a16="http://schemas.microsoft.com/office/drawing/2014/main" id="{F4AB8ED3-EDD2-DFCF-B952-4D89C4BCDA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58CFA007-9CB3-EAF2-6701-B4EA3F5225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4F68796-9F45-9DE4-6E16-70CAC2FBE435}"/>
              </a:ext>
            </a:extLst>
          </p:cNvPr>
          <p:cNvSpPr/>
          <p:nvPr/>
        </p:nvSpPr>
        <p:spPr>
          <a:xfrm>
            <a:off x="1281829" y="353962"/>
            <a:ext cx="15751277" cy="37989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71E9B70-B743-4704-A40A-76EAD2D05DD0}"/>
              </a:ext>
            </a:extLst>
          </p:cNvPr>
          <p:cNvSpPr txBox="1"/>
          <p:nvPr/>
        </p:nvSpPr>
        <p:spPr>
          <a:xfrm>
            <a:off x="1460092" y="619433"/>
            <a:ext cx="15264581" cy="2800767"/>
          </a:xfrm>
          <a:prstGeom prst="rect">
            <a:avLst/>
          </a:prstGeom>
          <a:noFill/>
        </p:spPr>
        <p:txBody>
          <a:bodyPr wrap="square" rtlCol="0">
            <a:spAutoFit/>
          </a:bodyPr>
          <a:lstStyle/>
          <a:p>
            <a:pPr algn="ctr" defTabSz="1371600"/>
            <a:r>
              <a:rPr lang="vi-VN" sz="8800" dirty="0">
                <a:solidFill>
                  <a:prstClr val="white"/>
                </a:solidFill>
                <a:latin typeface="Cambria" panose="02040503050406030204" pitchFamily="18" charset="0"/>
                <a:ea typeface="Cambria" panose="02040503050406030204" pitchFamily="18" charset="0"/>
              </a:rPr>
              <a:t>Nếu tầng ozone bị thủng</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điều</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gì</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sẽ</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xảy</a:t>
            </a:r>
            <a:r>
              <a:rPr lang="en-US" sz="8800" dirty="0">
                <a:solidFill>
                  <a:prstClr val="white"/>
                </a:solidFill>
                <a:latin typeface="Cambria" panose="02040503050406030204" pitchFamily="18" charset="0"/>
                <a:ea typeface="Cambria" panose="02040503050406030204" pitchFamily="18" charset="0"/>
              </a:rPr>
              <a:t> </a:t>
            </a:r>
            <a:r>
              <a:rPr lang="en-US" sz="8800" dirty="0" err="1">
                <a:solidFill>
                  <a:prstClr val="white"/>
                </a:solidFill>
                <a:latin typeface="Cambria" panose="02040503050406030204" pitchFamily="18" charset="0"/>
                <a:ea typeface="Cambria" panose="02040503050406030204" pitchFamily="18" charset="0"/>
              </a:rPr>
              <a:t>ra</a:t>
            </a:r>
            <a:r>
              <a:rPr lang="en-US" sz="8800" dirty="0">
                <a:solidFill>
                  <a:prstClr val="white"/>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1E86FD92-8A03-9D2D-6D34-37EA11B3FD38}"/>
              </a:ext>
            </a:extLst>
          </p:cNvPr>
          <p:cNvSpPr/>
          <p:nvPr/>
        </p:nvSpPr>
        <p:spPr>
          <a:xfrm>
            <a:off x="1600200" y="5143500"/>
            <a:ext cx="14706600" cy="4343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Nếu tầng ozone bị thủng, tia cực tím sẽ chiếu xuống bề mặt Trái Đất gây ảnh hưởng xấu cho sinh vật, con người.</a:t>
            </a:r>
            <a:endParaRPr lang="en-US" sz="6600" dirty="0">
              <a:solidFill>
                <a:prstClr val="white"/>
              </a:solidFill>
              <a:latin typeface="Cambria" panose="02040503050406030204" pitchFamily="18" charset="0"/>
              <a:ea typeface="Cambria" panose="02040503050406030204" pitchFamily="18" charset="0"/>
            </a:endParaRPr>
          </a:p>
        </p:txBody>
      </p:sp>
      <p:pic>
        <p:nvPicPr>
          <p:cNvPr id="20" name="Picture 6" descr="Káº¿t quáº£ hÃ¬nh áº£nh cho right wrong tick icon">
            <a:extLst>
              <a:ext uri="{FF2B5EF4-FFF2-40B4-BE49-F238E27FC236}">
                <a16:creationId xmlns:a16="http://schemas.microsoft.com/office/drawing/2014/main" id="{16276D46-6502-C354-9AA8-BE4FB9B6DD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21000" y="461010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24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3DA289-4EEA-A8FD-3C18-067A30FBF20A}"/>
              </a:ext>
            </a:extLst>
          </p:cNvPr>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 name="Picture 2">
            <a:extLst>
              <a:ext uri="{FF2B5EF4-FFF2-40B4-BE49-F238E27FC236}">
                <a16:creationId xmlns:a16="http://schemas.microsoft.com/office/drawing/2014/main" id="{E9BD0C46-8A06-E61B-2C89-02F649F05C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5F351D91-54B0-C69D-13A4-4DD8961C35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2D40B55-C79B-90FA-6DF9-AB8424D51D00}"/>
              </a:ext>
            </a:extLst>
          </p:cNvPr>
          <p:cNvSpPr/>
          <p:nvPr/>
        </p:nvSpPr>
        <p:spPr>
          <a:xfrm>
            <a:off x="1281829" y="353962"/>
            <a:ext cx="15751277" cy="21987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44345A-8FC2-922E-59DE-874EAE147981}"/>
              </a:ext>
            </a:extLst>
          </p:cNvPr>
          <p:cNvSpPr txBox="1"/>
          <p:nvPr/>
        </p:nvSpPr>
        <p:spPr>
          <a:xfrm>
            <a:off x="1460092" y="619433"/>
            <a:ext cx="15264581" cy="1200329"/>
          </a:xfrm>
          <a:prstGeom prst="rect">
            <a:avLst/>
          </a:prstGeom>
          <a:noFill/>
        </p:spPr>
        <p:txBody>
          <a:bodyPr wrap="square" rtlCol="0">
            <a:spAutoFit/>
          </a:bodyPr>
          <a:lstStyle/>
          <a:p>
            <a:pPr algn="ctr" defTabSz="1371600"/>
            <a:r>
              <a:rPr lang="vi-VN" sz="7200" dirty="0">
                <a:solidFill>
                  <a:prstClr val="white"/>
                </a:solidFill>
                <a:latin typeface="Cambria" panose="02040503050406030204" pitchFamily="18" charset="0"/>
                <a:ea typeface="Cambria" panose="02040503050406030204" pitchFamily="18" charset="0"/>
              </a:rPr>
              <a:t>Vì sao những chú chim cần xây tổ? </a:t>
            </a:r>
            <a:endParaRPr lang="en-US" sz="7200" dirty="0">
              <a:solidFill>
                <a:prstClr val="white"/>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9A574EC5-6116-6760-CDA6-D06055F5E1AA}"/>
              </a:ext>
            </a:extLst>
          </p:cNvPr>
          <p:cNvSpPr/>
          <p:nvPr/>
        </p:nvSpPr>
        <p:spPr>
          <a:xfrm>
            <a:off x="1600200" y="5295900"/>
            <a:ext cx="14706600" cy="32004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857250" indent="-857250" algn="just" defTabSz="1371600">
              <a:buFont typeface="Arial" panose="020B0604020202020204" pitchFamily="34" charset="0"/>
              <a:buChar char="•"/>
            </a:pPr>
            <a:r>
              <a:rPr lang="vi-VN" sz="6600" dirty="0">
                <a:solidFill>
                  <a:prstClr val="white"/>
                </a:solidFill>
                <a:latin typeface="Cambria" panose="02040503050406030204" pitchFamily="18" charset="0"/>
                <a:ea typeface="Cambria" panose="02040503050406030204" pitchFamily="18" charset="0"/>
              </a:rPr>
              <a:t>Vì những chú chim cần xây tổ để làm nơi ăn , ngủ, đẻ trứng,</a:t>
            </a:r>
            <a:r>
              <a:rPr lang="en-US" sz="6600" dirty="0">
                <a:solidFill>
                  <a:prstClr val="white"/>
                </a:solidFill>
                <a:latin typeface="Cambria" panose="02040503050406030204" pitchFamily="18" charset="0"/>
                <a:ea typeface="Cambria" panose="02040503050406030204" pitchFamily="18" charset="0"/>
              </a:rPr>
              <a:t> </a:t>
            </a:r>
            <a:r>
              <a:rPr lang="vi-VN" sz="6600" dirty="0">
                <a:solidFill>
                  <a:prstClr val="white"/>
                </a:solidFill>
                <a:latin typeface="Cambria" panose="02040503050406030204" pitchFamily="18" charset="0"/>
                <a:ea typeface="Cambria" panose="02040503050406030204" pitchFamily="18" charset="0"/>
              </a:rPr>
              <a:t>nuôi con,...</a:t>
            </a:r>
            <a:endParaRPr lang="en-US" sz="6600" dirty="0">
              <a:solidFill>
                <a:prstClr val="white"/>
              </a:solidFill>
              <a:latin typeface="Cambria" panose="02040503050406030204" pitchFamily="18" charset="0"/>
              <a:ea typeface="Cambria" panose="02040503050406030204" pitchFamily="18" charset="0"/>
            </a:endParaRPr>
          </a:p>
        </p:txBody>
      </p:sp>
      <p:pic>
        <p:nvPicPr>
          <p:cNvPr id="19" name="Picture 6" descr="Káº¿t quáº£ hÃ¬nh áº£nh cho right wrong tick icon">
            <a:extLst>
              <a:ext uri="{FF2B5EF4-FFF2-40B4-BE49-F238E27FC236}">
                <a16:creationId xmlns:a16="http://schemas.microsoft.com/office/drawing/2014/main" id="{DB5B0FD0-CBB1-846A-19E2-61A1D48651D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316200" y="4686300"/>
            <a:ext cx="2009397" cy="176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7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a:p>
        </p:txBody>
      </p:sp>
      <p:sp>
        <p:nvSpPr>
          <p:cNvPr id="4" name="Freeform 4"/>
          <p:cNvSpPr/>
          <p:nvPr/>
        </p:nvSpPr>
        <p:spPr>
          <a:xfrm rot="480260">
            <a:off x="-2661072" y="76634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a:p>
        </p:txBody>
      </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a:p>
        </p:txBody>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a:p>
        </p:txBody>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a:p>
        </p:txBody>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a:p>
        </p:txBody>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a:p>
        </p:txBody>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a:p>
        </p:txBody>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a:p>
        </p:txBody>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a:p>
        </p:txBody>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a:p>
        </p:txBody>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a:p>
        </p:txBody>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a:p>
        </p:txBody>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a:p>
        </p:txBody>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a:p>
        </p:txBody>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a:p>
        </p:txBody>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a:p>
        </p:txBody>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a:p>
        </p:txBody>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a:p>
        </p:txBody>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a:p>
        </p:txBody>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a:p>
        </p:txBody>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a:p>
        </p:txBody>
      </p:sp>
      <p:grpSp>
        <p:nvGrpSpPr>
          <p:cNvPr id="34" name="Group 33"/>
          <p:cNvGrpSpPr/>
          <p:nvPr/>
        </p:nvGrpSpPr>
        <p:grpSpPr>
          <a:xfrm>
            <a:off x="3327265" y="1562100"/>
            <a:ext cx="11785871" cy="6781800"/>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2" name="Picture 1">
            <a:extLst>
              <a:ext uri="{FF2B5EF4-FFF2-40B4-BE49-F238E27FC236}">
                <a16:creationId xmlns:a16="http://schemas.microsoft.com/office/drawing/2014/main" id="{4AD345BF-95AA-F8D5-BA4D-2904F156DFD2}"/>
              </a:ext>
            </a:extLst>
          </p:cNvPr>
          <p:cNvPicPr>
            <a:picLocks noChangeAspect="1"/>
          </p:cNvPicPr>
          <p:nvPr/>
        </p:nvPicPr>
        <p:blipFill>
          <a:blip r:embed="rId21"/>
          <a:stretch>
            <a:fillRect/>
          </a:stretch>
        </p:blipFill>
        <p:spPr>
          <a:xfrm>
            <a:off x="3657600" y="1714500"/>
            <a:ext cx="11034716" cy="5492972"/>
          </a:xfrm>
          <a:prstGeom prst="rect">
            <a:avLst/>
          </a:prstGeom>
        </p:spPr>
      </p:pic>
      <p:pic>
        <p:nvPicPr>
          <p:cNvPr id="31" name="Picture 30">
            <a:extLst>
              <a:ext uri="{FF2B5EF4-FFF2-40B4-BE49-F238E27FC236}">
                <a16:creationId xmlns:a16="http://schemas.microsoft.com/office/drawing/2014/main" id="{504D3012-35FA-04DD-A75C-842C54571FF5}"/>
              </a:ext>
            </a:extLst>
          </p:cNvPr>
          <p:cNvPicPr>
            <a:picLocks noChangeAspect="1"/>
          </p:cNvPicPr>
          <p:nvPr/>
        </p:nvPicPr>
        <p:blipFill>
          <a:blip r:embed="rId22"/>
          <a:stretch>
            <a:fillRect/>
          </a:stretch>
        </p:blipFill>
        <p:spPr>
          <a:xfrm>
            <a:off x="7696200" y="6286500"/>
            <a:ext cx="3267739" cy="16033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818</TotalTime>
  <Words>591</Words>
  <Application>Microsoft Office PowerPoint</Application>
  <PresentationFormat>Custom</PresentationFormat>
  <Paragraphs>50</Paragraphs>
  <Slides>26</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.VnBlack</vt:lpstr>
      <vt:lpstr>Arial</vt:lpstr>
      <vt:lpstr>Bungee Inline</vt:lpstr>
      <vt:lpstr>Calibri</vt:lpstr>
      <vt:lpstr>Calibri Light</vt:lpstr>
      <vt:lpstr>Cambria</vt:lpstr>
      <vt:lpstr>LNTH-Dinomiko</vt:lpstr>
      <vt:lpstr>MTD Summer Show</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Trần Thanh Hà</cp:lastModifiedBy>
  <cp:revision>262</cp:revision>
  <dcterms:created xsi:type="dcterms:W3CDTF">2006-08-16T00:00:00Z</dcterms:created>
  <dcterms:modified xsi:type="dcterms:W3CDTF">2025-04-03T09:46:19Z</dcterms:modified>
  <cp:category>9Slide.vn</cp:category>
  <dc:identifier>DAFsW2zh7hA</dc:identifier>
</cp:coreProperties>
</file>