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39"/>
  </p:notesMasterIdLst>
  <p:sldIdLst>
    <p:sldId id="8663" r:id="rId6"/>
    <p:sldId id="8665" r:id="rId7"/>
    <p:sldId id="8687" r:id="rId8"/>
    <p:sldId id="256" r:id="rId9"/>
    <p:sldId id="298" r:id="rId10"/>
    <p:sldId id="8667" r:id="rId11"/>
    <p:sldId id="8668" r:id="rId12"/>
    <p:sldId id="8671" r:id="rId13"/>
    <p:sldId id="268" r:id="rId14"/>
    <p:sldId id="273" r:id="rId15"/>
    <p:sldId id="274" r:id="rId16"/>
    <p:sldId id="8673" r:id="rId17"/>
    <p:sldId id="8675" r:id="rId18"/>
    <p:sldId id="8674" r:id="rId19"/>
    <p:sldId id="8678" r:id="rId20"/>
    <p:sldId id="8670" r:id="rId21"/>
    <p:sldId id="277" r:id="rId22"/>
    <p:sldId id="270" r:id="rId23"/>
    <p:sldId id="8679" r:id="rId24"/>
    <p:sldId id="8681" r:id="rId25"/>
    <p:sldId id="8682" r:id="rId26"/>
    <p:sldId id="8684" r:id="rId27"/>
    <p:sldId id="8690" r:id="rId28"/>
    <p:sldId id="8685" r:id="rId29"/>
    <p:sldId id="288" r:id="rId30"/>
    <p:sldId id="257" r:id="rId31"/>
    <p:sldId id="8688" r:id="rId32"/>
    <p:sldId id="8689" r:id="rId33"/>
    <p:sldId id="8691" r:id="rId34"/>
    <p:sldId id="8692" r:id="rId35"/>
    <p:sldId id="292" r:id="rId36"/>
    <p:sldId id="266" r:id="rId37"/>
    <p:sldId id="261"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7" autoAdjust="0"/>
  </p:normalViewPr>
  <p:slideViewPr>
    <p:cSldViewPr>
      <p:cViewPr varScale="1">
        <p:scale>
          <a:sx n="69" d="100"/>
          <a:sy n="69" d="100"/>
        </p:scale>
        <p:origin x="107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19</a:t>
            </a:fld>
            <a:endParaRPr lang="en-US"/>
          </a:p>
        </p:txBody>
      </p:sp>
    </p:spTree>
    <p:extLst>
      <p:ext uri="{BB962C8B-B14F-4D97-AF65-F5344CB8AC3E}">
        <p14:creationId xmlns:p14="http://schemas.microsoft.com/office/powerpoint/2010/main" val="373534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28</a:t>
            </a:fld>
            <a:endParaRPr lang="en-US"/>
          </a:p>
        </p:txBody>
      </p:sp>
    </p:spTree>
    <p:extLst>
      <p:ext uri="{BB962C8B-B14F-4D97-AF65-F5344CB8AC3E}">
        <p14:creationId xmlns:p14="http://schemas.microsoft.com/office/powerpoint/2010/main" val="1069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7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pic>
        <p:nvPicPr>
          <p:cNvPr id="3" name="Picture 2" descr="A round pink circle with white text and a black background&#10;&#10;Description automatically generated">
            <a:extLst>
              <a:ext uri="{FF2B5EF4-FFF2-40B4-BE49-F238E27FC236}">
                <a16:creationId xmlns:a16="http://schemas.microsoft.com/office/drawing/2014/main" id="{9393839A-1DB8-1087-47CB-A538D3B05AE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CA602FAD-7D73-7793-FA01-33739277123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50467A8B-E3FF-81DA-C224-568F028BC4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2025/4/4</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5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slideLayout" Target="../slideLayouts/slideLayout54.xml"/><Relationship Id="rId1" Type="http://schemas.openxmlformats.org/officeDocument/2006/relationships/control" Target="../activeX/activeX1.xml"/><Relationship Id="rId6" Type="http://schemas.openxmlformats.org/officeDocument/2006/relationships/image" Target="../media/image52.wmf"/><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5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69.png"/><Relationship Id="rId2" Type="http://schemas.openxmlformats.org/officeDocument/2006/relationships/image" Target="../media/image59.png"/><Relationship Id="rId16" Type="http://schemas.openxmlformats.org/officeDocument/2006/relationships/image" Target="../media/image68.sv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4.svg"/><Relationship Id="rId5" Type="http://schemas.openxmlformats.org/officeDocument/2006/relationships/image" Target="../media/image12.png"/><Relationship Id="rId15" Type="http://schemas.openxmlformats.org/officeDocument/2006/relationships/image" Target="../media/image67.png"/><Relationship Id="rId10" Type="http://schemas.openxmlformats.org/officeDocument/2006/relationships/image" Target="../media/image63.png"/><Relationship Id="rId19" Type="http://schemas.openxmlformats.org/officeDocument/2006/relationships/image" Target="../media/image71.svg"/><Relationship Id="rId4" Type="http://schemas.openxmlformats.org/officeDocument/2006/relationships/image" Target="../media/image61.svg"/><Relationship Id="rId9" Type="http://schemas.openxmlformats.org/officeDocument/2006/relationships/image" Target="../media/image62.png"/><Relationship Id="rId14" Type="http://schemas.openxmlformats.org/officeDocument/2006/relationships/image" Target="../media/image66.sv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73.png"/><Relationship Id="rId1" Type="http://schemas.openxmlformats.org/officeDocument/2006/relationships/slideLayout" Target="../slideLayouts/slideLayout25.xml"/><Relationship Id="rId6" Type="http://schemas.openxmlformats.org/officeDocument/2006/relationships/image" Target="../media/image74.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77.png"/><Relationship Id="rId9" Type="http://schemas.openxmlformats.org/officeDocument/2006/relationships/image" Target="../media/image17.sv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32.emf"/><Relationship Id="rId5" Type="http://schemas.openxmlformats.org/officeDocument/2006/relationships/image" Target="../media/image31.png"/><Relationship Id="rId10" Type="http://schemas.openxmlformats.org/officeDocument/2006/relationships/audio" Target="../media/audio1.wav"/><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0B22A54-0A33-5E98-6AE4-17881E0F5B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Trường</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Sơn</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đất</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nghèo</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áo</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nâu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sớm</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chiều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quân</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thù</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4">
            <a:extLst>
              <a:ext uri="{FF2B5EF4-FFF2-40B4-BE49-F238E27FC236}">
                <a16:creationId xmlns:a16="http://schemas.microsoft.com/office/drawing/2014/main" id="{B2E39F76-C8C5-4696-98BE-AEE85E7EAE21}"/>
              </a:ext>
            </a:extLst>
          </p:cNvPr>
          <p:cNvGrpSpPr/>
          <p:nvPr/>
        </p:nvGrpSpPr>
        <p:grpSpPr>
          <a:xfrm>
            <a:off x="9204939" y="4028768"/>
            <a:ext cx="8960169" cy="5515455"/>
            <a:chOff x="6051919" y="2685845"/>
            <a:chExt cx="5973446" cy="3676970"/>
          </a:xfrm>
        </p:grpSpPr>
        <p:pic>
          <p:nvPicPr>
            <p:cNvPr id="6" name="Picture 22">
              <a:extLst>
                <a:ext uri="{FF2B5EF4-FFF2-40B4-BE49-F238E27FC236}">
                  <a16:creationId xmlns:a16="http://schemas.microsoft.com/office/drawing/2014/main" id="{8002E87B-4387-451A-AF91-3D297235D9D3}"/>
                </a:ext>
              </a:extLst>
            </p:cNvPr>
            <p:cNvPicPr>
              <a:picLocks noChangeAspect="1"/>
            </p:cNvPicPr>
            <p:nvPr/>
          </p:nvPicPr>
          <p:blipFill>
            <a:blip r:embed="rId3"/>
            <a:srcRect/>
            <a:stretch>
              <a:fillRect/>
            </a:stretch>
          </p:blipFill>
          <p:spPr>
            <a:xfrm>
              <a:off x="10162813" y="2685845"/>
              <a:ext cx="1862552" cy="1671641"/>
            </a:xfrm>
            <a:prstGeom prst="rect">
              <a:avLst/>
            </a:prstGeom>
          </p:spPr>
        </p:pic>
        <p:grpSp>
          <p:nvGrpSpPr>
            <p:cNvPr id="7" name="Group 76">
              <a:extLst>
                <a:ext uri="{FF2B5EF4-FFF2-40B4-BE49-F238E27FC236}">
                  <a16:creationId xmlns:a16="http://schemas.microsoft.com/office/drawing/2014/main" id="{C1C9AB0B-CE04-41CA-A400-BAFDEC2EB2B4}"/>
                </a:ext>
              </a:extLst>
            </p:cNvPr>
            <p:cNvGrpSpPr/>
            <p:nvPr/>
          </p:nvGrpSpPr>
          <p:grpSpPr>
            <a:xfrm>
              <a:off x="6051919" y="3653086"/>
              <a:ext cx="5561110" cy="2709729"/>
              <a:chOff x="6096000" y="3244032"/>
              <a:chExt cx="5561110" cy="2709729"/>
            </a:xfrm>
          </p:grpSpPr>
          <p:sp>
            <p:nvSpPr>
              <p:cNvPr id="8" name="Rectangle: Rounded Corners 75">
                <a:extLst>
                  <a:ext uri="{FF2B5EF4-FFF2-40B4-BE49-F238E27FC236}">
                    <a16:creationId xmlns:a16="http://schemas.microsoft.com/office/drawing/2014/main" id="{FC40F243-2BCA-4DA0-8064-F736956D5C2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3. Ngắt, nghỉ đúng chỗ.</a:t>
                </a:r>
                <a:endParaRPr lang="vi-VN" sz="4800">
                  <a:solidFill>
                    <a:srgbClr val="000000"/>
                  </a:solidFill>
                  <a:latin typeface="Calibri" panose="020F0502020204030204" pitchFamily="34" charset="0"/>
                  <a:cs typeface="Calibri" panose="020F0502020204030204" pitchFamily="34" charset="0"/>
                </a:endParaRPr>
              </a:p>
            </p:txBody>
          </p:sp>
          <p:grpSp>
            <p:nvGrpSpPr>
              <p:cNvPr id="9" name="Group 66">
                <a:extLst>
                  <a:ext uri="{FF2B5EF4-FFF2-40B4-BE49-F238E27FC236}">
                    <a16:creationId xmlns:a16="http://schemas.microsoft.com/office/drawing/2014/main" id="{7A9DB436-6D57-47A0-BCE4-42F97EF6DF32}"/>
                  </a:ext>
                </a:extLst>
              </p:cNvPr>
              <p:cNvGrpSpPr/>
              <p:nvPr/>
            </p:nvGrpSpPr>
            <p:grpSpPr>
              <a:xfrm>
                <a:off x="8361444" y="4116552"/>
                <a:ext cx="1583311" cy="469963"/>
                <a:chOff x="3190408" y="4309039"/>
                <a:chExt cx="1583311" cy="469963"/>
              </a:xfrm>
            </p:grpSpPr>
            <p:pic>
              <p:nvPicPr>
                <p:cNvPr id="19" name="Picture 63">
                  <a:extLst>
                    <a:ext uri="{FF2B5EF4-FFF2-40B4-BE49-F238E27FC236}">
                      <a16:creationId xmlns:a16="http://schemas.microsoft.com/office/drawing/2014/main" id="{EE213418-029B-4EC8-9E57-1DB83453873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0" name="Picture 64">
                  <a:extLst>
                    <a:ext uri="{FF2B5EF4-FFF2-40B4-BE49-F238E27FC236}">
                      <a16:creationId xmlns:a16="http://schemas.microsoft.com/office/drawing/2014/main" id="{B1825C10-603C-4794-9C56-0F1441FFD15E}"/>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1" name="Picture 65">
                  <a:extLst>
                    <a:ext uri="{FF2B5EF4-FFF2-40B4-BE49-F238E27FC236}">
                      <a16:creationId xmlns:a16="http://schemas.microsoft.com/office/drawing/2014/main" id="{2DF03CD8-5BE5-46BA-83C9-132B4053EE58}"/>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0" name="Group 67">
                <a:extLst>
                  <a:ext uri="{FF2B5EF4-FFF2-40B4-BE49-F238E27FC236}">
                    <a16:creationId xmlns:a16="http://schemas.microsoft.com/office/drawing/2014/main" id="{775BD8F3-A04D-4965-8DA4-7DC340798B91}"/>
                  </a:ext>
                </a:extLst>
              </p:cNvPr>
              <p:cNvGrpSpPr/>
              <p:nvPr/>
            </p:nvGrpSpPr>
            <p:grpSpPr>
              <a:xfrm>
                <a:off x="8468135" y="4692277"/>
                <a:ext cx="1583311" cy="469963"/>
                <a:chOff x="3190408" y="4309039"/>
                <a:chExt cx="1583311" cy="469963"/>
              </a:xfrm>
            </p:grpSpPr>
            <p:pic>
              <p:nvPicPr>
                <p:cNvPr id="16" name="Picture 68">
                  <a:extLst>
                    <a:ext uri="{FF2B5EF4-FFF2-40B4-BE49-F238E27FC236}">
                      <a16:creationId xmlns:a16="http://schemas.microsoft.com/office/drawing/2014/main" id="{F531432F-ADD4-44CD-BFB8-49678E3B3B5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7" name="Picture 69">
                  <a:extLst>
                    <a:ext uri="{FF2B5EF4-FFF2-40B4-BE49-F238E27FC236}">
                      <a16:creationId xmlns:a16="http://schemas.microsoft.com/office/drawing/2014/main" id="{C46BC49A-9C06-4B68-A1C9-7702D04797E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8" name="Picture 70">
                  <a:extLst>
                    <a:ext uri="{FF2B5EF4-FFF2-40B4-BE49-F238E27FC236}">
                      <a16:creationId xmlns:a16="http://schemas.microsoft.com/office/drawing/2014/main" id="{C6502ABB-F02D-434D-A4CE-26AE2E645E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1" name="Group 71">
                <a:extLst>
                  <a:ext uri="{FF2B5EF4-FFF2-40B4-BE49-F238E27FC236}">
                    <a16:creationId xmlns:a16="http://schemas.microsoft.com/office/drawing/2014/main" id="{6D3B107E-A100-40A1-84AB-88CAD2979023}"/>
                  </a:ext>
                </a:extLst>
              </p:cNvPr>
              <p:cNvGrpSpPr/>
              <p:nvPr/>
            </p:nvGrpSpPr>
            <p:grpSpPr>
              <a:xfrm>
                <a:off x="9992519" y="5278162"/>
                <a:ext cx="1583311" cy="469963"/>
                <a:chOff x="3190408" y="4309039"/>
                <a:chExt cx="1583311" cy="469963"/>
              </a:xfrm>
            </p:grpSpPr>
            <p:pic>
              <p:nvPicPr>
                <p:cNvPr id="13" name="Picture 72">
                  <a:extLst>
                    <a:ext uri="{FF2B5EF4-FFF2-40B4-BE49-F238E27FC236}">
                      <a16:creationId xmlns:a16="http://schemas.microsoft.com/office/drawing/2014/main" id="{A3084565-0E3D-4F8C-89BD-CDA0A32F8904}"/>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4" name="Picture 73">
                  <a:extLst>
                    <a:ext uri="{FF2B5EF4-FFF2-40B4-BE49-F238E27FC236}">
                      <a16:creationId xmlns:a16="http://schemas.microsoft.com/office/drawing/2014/main" id="{836EF7F4-5D76-4346-A8C5-A81A99015038}"/>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5" name="Picture 74">
                  <a:extLst>
                    <a:ext uri="{FF2B5EF4-FFF2-40B4-BE49-F238E27FC236}">
                      <a16:creationId xmlns:a16="http://schemas.microsoft.com/office/drawing/2014/main" id="{D6E68542-AA26-4E5E-A4A2-7B3AB2F911E4}"/>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2" name="Rectangle: Rounded Corners 36">
                <a:extLst>
                  <a:ext uri="{FF2B5EF4-FFF2-40B4-BE49-F238E27FC236}">
                    <a16:creationId xmlns:a16="http://schemas.microsoft.com/office/drawing/2014/main" id="{C08B5759-D4CF-4F9F-B66D-FC416673AB0F}"/>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Tiêu</a:t>
                </a:r>
                <a:r>
                  <a:rPr lang="en-US" sz="66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chí đánh 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grpSp>
      </p:grpSp>
      <p:grpSp>
        <p:nvGrpSpPr>
          <p:cNvPr id="22" name="Group 83">
            <a:extLst>
              <a:ext uri="{FF2B5EF4-FFF2-40B4-BE49-F238E27FC236}">
                <a16:creationId xmlns:a16="http://schemas.microsoft.com/office/drawing/2014/main" id="{9C5982AE-883E-458B-BC11-E193D2EB4C9C}"/>
              </a:ext>
            </a:extLst>
          </p:cNvPr>
          <p:cNvGrpSpPr/>
          <p:nvPr/>
        </p:nvGrpSpPr>
        <p:grpSpPr>
          <a:xfrm>
            <a:off x="396018" y="4240640"/>
            <a:ext cx="8407764" cy="5303583"/>
            <a:chOff x="147132" y="2825189"/>
            <a:chExt cx="5605176" cy="3535722"/>
          </a:xfrm>
        </p:grpSpPr>
        <p:pic>
          <p:nvPicPr>
            <p:cNvPr id="23" name="Picture 21">
              <a:extLst>
                <a:ext uri="{FF2B5EF4-FFF2-40B4-BE49-F238E27FC236}">
                  <a16:creationId xmlns:a16="http://schemas.microsoft.com/office/drawing/2014/main" id="{728A3FF8-710C-4322-A5A5-CE475FE84ABF}"/>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24" name="Group 61">
              <a:extLst>
                <a:ext uri="{FF2B5EF4-FFF2-40B4-BE49-F238E27FC236}">
                  <a16:creationId xmlns:a16="http://schemas.microsoft.com/office/drawing/2014/main" id="{B185B856-3F75-4667-9104-9A7713040913}"/>
                </a:ext>
              </a:extLst>
            </p:cNvPr>
            <p:cNvGrpSpPr/>
            <p:nvPr/>
          </p:nvGrpSpPr>
          <p:grpSpPr>
            <a:xfrm>
              <a:off x="191198" y="3576378"/>
              <a:ext cx="5561110" cy="2784533"/>
              <a:chOff x="226098" y="3169228"/>
              <a:chExt cx="5561110" cy="2784533"/>
            </a:xfrm>
          </p:grpSpPr>
          <p:sp>
            <p:nvSpPr>
              <p:cNvPr id="25" name="Rectangle: Rounded Corners 37">
                <a:extLst>
                  <a:ext uri="{FF2B5EF4-FFF2-40B4-BE49-F238E27FC236}">
                    <a16:creationId xmlns:a16="http://schemas.microsoft.com/office/drawing/2014/main" id="{5799F843-BB7F-4988-B948-88681822EE2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Phân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công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theo</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đoạn</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Tất</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cả</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thành</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viên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đều</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Giải</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nghĩa</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từ</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cùng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nhau</a:t>
                </a:r>
                <a:r>
                  <a:rPr lang="en-US" sz="4800" dirty="0">
                    <a:solidFill>
                      <a:srgbClr val="000000"/>
                    </a:solidFill>
                    <a:latin typeface="Calibri" panose="020F0502020204030204" pitchFamily="34" charset="0"/>
                    <a:cs typeface="Calibri" panose="020F0502020204030204" pitchFamily="34" charset="0"/>
                  </a:rPr>
                  <a:t>. </a:t>
                </a:r>
                <a:endParaRPr lang="vi-VN" sz="4800" dirty="0">
                  <a:solidFill>
                    <a:srgbClr val="000000"/>
                  </a:solidFill>
                  <a:latin typeface="Calibri" panose="020F0502020204030204" pitchFamily="34" charset="0"/>
                  <a:cs typeface="Calibri" panose="020F0502020204030204" pitchFamily="34" charset="0"/>
                </a:endParaRPr>
              </a:p>
            </p:txBody>
          </p:sp>
          <p:sp>
            <p:nvSpPr>
              <p:cNvPr id="26" name="Rectangle: Rounded Corners 57">
                <a:extLst>
                  <a:ext uri="{FF2B5EF4-FFF2-40B4-BE49-F238E27FC236}">
                    <a16:creationId xmlns:a16="http://schemas.microsoft.com/office/drawing/2014/main" id="{0BD557E4-58A1-4BE7-8496-3AC346EA7D93}"/>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Yêu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Cầu</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pic>
            <p:nvPicPr>
              <p:cNvPr id="27" name="Picture 58">
                <a:extLst>
                  <a:ext uri="{FF2B5EF4-FFF2-40B4-BE49-F238E27FC236}">
                    <a16:creationId xmlns:a16="http://schemas.microsoft.com/office/drawing/2014/main" id="{DB5702C3-B3F5-4F8D-85DE-B3A3C1623C3C}"/>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28" name="Picture 59">
                <a:extLst>
                  <a:ext uri="{FF2B5EF4-FFF2-40B4-BE49-F238E27FC236}">
                    <a16:creationId xmlns:a16="http://schemas.microsoft.com/office/drawing/2014/main" id="{B11A7646-8011-49CB-90AB-B5DD5D1FE48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29" name="Picture 60">
                <a:extLst>
                  <a:ext uri="{FF2B5EF4-FFF2-40B4-BE49-F238E27FC236}">
                    <a16:creationId xmlns:a16="http://schemas.microsoft.com/office/drawing/2014/main" id="{53EC90EF-88C2-4F24-A5E7-5B076A635D9C}"/>
                  </a:ext>
                </a:extLst>
              </p:cNvPr>
              <p:cNvPicPr>
                <a:picLocks noChangeAspect="1"/>
              </p:cNvPicPr>
              <p:nvPr/>
            </p:nvPicPr>
            <p:blipFill>
              <a:blip r:embed="rId8"/>
              <a:stretch>
                <a:fillRect/>
              </a:stretch>
            </p:blipFill>
            <p:spPr>
              <a:xfrm flipH="1">
                <a:off x="324528" y="5242918"/>
                <a:ext cx="609091" cy="609091"/>
              </a:xfrm>
              <a:prstGeom prst="rect">
                <a:avLst/>
              </a:prstGeom>
            </p:spPr>
          </p:pic>
        </p:grpSp>
      </p:grpSp>
      <p:pic>
        <p:nvPicPr>
          <p:cNvPr id="33" name="Picture 32">
            <a:extLst>
              <a:ext uri="{FF2B5EF4-FFF2-40B4-BE49-F238E27FC236}">
                <a16:creationId xmlns:a16="http://schemas.microsoft.com/office/drawing/2014/main" id="{84488DF9-1195-446D-8373-B9B1E13E66F0}"/>
              </a:ext>
            </a:extLst>
          </p:cNvPr>
          <p:cNvPicPr>
            <a:picLocks noChangeAspect="1"/>
          </p:cNvPicPr>
          <p:nvPr/>
        </p:nvPicPr>
        <p:blipFill>
          <a:blip r:embed="rId9"/>
          <a:stretch>
            <a:fillRect/>
          </a:stretch>
        </p:blipFill>
        <p:spPr>
          <a:xfrm>
            <a:off x="1" y="-196096"/>
            <a:ext cx="18088400" cy="4901609"/>
          </a:xfrm>
          <a:prstGeom prst="rect">
            <a:avLst/>
          </a:prstGeom>
        </p:spPr>
      </p:pic>
    </p:spTree>
    <p:extLst>
      <p:ext uri="{BB962C8B-B14F-4D97-AF65-F5344CB8AC3E}">
        <p14:creationId xmlns:p14="http://schemas.microsoft.com/office/powerpoint/2010/main" val="1617197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F37774F0-D6BB-485D-8A19-FCD433A0D6C0}"/>
              </a:ext>
            </a:extLst>
          </p:cNvPr>
          <p:cNvGrpSpPr/>
          <p:nvPr/>
        </p:nvGrpSpPr>
        <p:grpSpPr>
          <a:xfrm>
            <a:off x="4215402" y="4042688"/>
            <a:ext cx="10181218" cy="5284193"/>
            <a:chOff x="6096000" y="3244032"/>
            <a:chExt cx="5743913" cy="2640970"/>
          </a:xfrm>
        </p:grpSpPr>
        <p:sp>
          <p:nvSpPr>
            <p:cNvPr id="3" name="Rectangle: Rounded Corners 75">
              <a:extLst>
                <a:ext uri="{FF2B5EF4-FFF2-40B4-BE49-F238E27FC236}">
                  <a16:creationId xmlns:a16="http://schemas.microsoft.com/office/drawing/2014/main" id="{15E45D3B-FF62-4D31-9314-C6A13E6F8E41}"/>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3. Ngắt, nghỉ đúng chỗ.</a:t>
              </a:r>
              <a:endParaRPr lang="vi-VN" sz="6000">
                <a:solidFill>
                  <a:srgbClr val="000000"/>
                </a:solidFill>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9E5F0EEB-ABC6-45B7-BAB3-B7F78E61E679}"/>
                </a:ext>
              </a:extLst>
            </p:cNvPr>
            <p:cNvGrpSpPr/>
            <p:nvPr/>
          </p:nvGrpSpPr>
          <p:grpSpPr>
            <a:xfrm>
              <a:off x="8317721" y="4072844"/>
              <a:ext cx="1628460" cy="469964"/>
              <a:chOff x="3146685" y="4265331"/>
              <a:chExt cx="1628460" cy="469964"/>
            </a:xfrm>
          </p:grpSpPr>
          <p:pic>
            <p:nvPicPr>
              <p:cNvPr id="14" name="Picture 63">
                <a:extLst>
                  <a:ext uri="{FF2B5EF4-FFF2-40B4-BE49-F238E27FC236}">
                    <a16:creationId xmlns:a16="http://schemas.microsoft.com/office/drawing/2014/main" id="{DF5EF98D-9CFF-4008-853A-9A9ED9DEA651}"/>
                  </a:ext>
                </a:extLst>
              </p:cNvPr>
              <p:cNvPicPr>
                <a:picLocks noChangeAspect="1"/>
              </p:cNvPicPr>
              <p:nvPr/>
            </p:nvPicPr>
            <p:blipFill>
              <a:blip r:embed="rId2"/>
              <a:stretch>
                <a:fillRect/>
              </a:stretch>
            </p:blipFill>
            <p:spPr>
              <a:xfrm>
                <a:off x="3703360" y="4265332"/>
                <a:ext cx="515110" cy="469963"/>
              </a:xfrm>
              <a:prstGeom prst="rect">
                <a:avLst/>
              </a:prstGeom>
            </p:spPr>
          </p:pic>
          <p:pic>
            <p:nvPicPr>
              <p:cNvPr id="15" name="Picture 64">
                <a:extLst>
                  <a:ext uri="{FF2B5EF4-FFF2-40B4-BE49-F238E27FC236}">
                    <a16:creationId xmlns:a16="http://schemas.microsoft.com/office/drawing/2014/main" id="{6EA937B8-8BE7-48F6-8543-1803B48E54D0}"/>
                  </a:ext>
                </a:extLst>
              </p:cNvPr>
              <p:cNvPicPr>
                <a:picLocks noChangeAspect="1"/>
              </p:cNvPicPr>
              <p:nvPr/>
            </p:nvPicPr>
            <p:blipFill>
              <a:blip r:embed="rId3"/>
              <a:stretch>
                <a:fillRect/>
              </a:stretch>
            </p:blipFill>
            <p:spPr>
              <a:xfrm>
                <a:off x="3146685" y="4265331"/>
                <a:ext cx="515110" cy="469963"/>
              </a:xfrm>
              <a:prstGeom prst="rect">
                <a:avLst/>
              </a:prstGeom>
            </p:spPr>
          </p:pic>
          <p:pic>
            <p:nvPicPr>
              <p:cNvPr id="16" name="Picture 65">
                <a:extLst>
                  <a:ext uri="{FF2B5EF4-FFF2-40B4-BE49-F238E27FC236}">
                    <a16:creationId xmlns:a16="http://schemas.microsoft.com/office/drawing/2014/main" id="{591AAADF-CB5B-45E1-A0CE-00F334E1D44C}"/>
                  </a:ext>
                </a:extLst>
              </p:cNvPr>
              <p:cNvPicPr>
                <a:picLocks noChangeAspect="1"/>
              </p:cNvPicPr>
              <p:nvPr/>
            </p:nvPicPr>
            <p:blipFill>
              <a:blip r:embed="rId4"/>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AB828ADF-F6FE-4EB8-983F-40A03A340475}"/>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F582A044-3487-40E0-A61A-5494CC31BB2F}"/>
                  </a:ext>
                </a:extLst>
              </p:cNvPr>
              <p:cNvPicPr>
                <a:picLocks noChangeAspect="1"/>
              </p:cNvPicPr>
              <p:nvPr/>
            </p:nvPicPr>
            <p:blipFill>
              <a:blip r:embed="rId2"/>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973EF64F-9268-4734-B65B-86C56E276789}"/>
                  </a:ext>
                </a:extLst>
              </p:cNvPr>
              <p:cNvPicPr>
                <a:picLocks noChangeAspect="1"/>
              </p:cNvPicPr>
              <p:nvPr/>
            </p:nvPicPr>
            <p:blipFill>
              <a:blip r:embed="rId3"/>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3358864D-AD4A-42FC-B1EF-001C72D62002}"/>
                  </a:ext>
                </a:extLst>
              </p:cNvPr>
              <p:cNvPicPr>
                <a:picLocks noChangeAspect="1"/>
              </p:cNvPicPr>
              <p:nvPr/>
            </p:nvPicPr>
            <p:blipFill>
              <a:blip r:embed="rId4"/>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3345767-F2B7-45D8-93A7-80ADFB3DB487}"/>
                </a:ext>
              </a:extLst>
            </p:cNvPr>
            <p:cNvGrpSpPr/>
            <p:nvPr/>
          </p:nvGrpSpPr>
          <p:grpSpPr>
            <a:xfrm>
              <a:off x="10256602" y="5127134"/>
              <a:ext cx="1583311" cy="469964"/>
              <a:chOff x="3454491" y="4158011"/>
              <a:chExt cx="1583311" cy="469964"/>
            </a:xfrm>
          </p:grpSpPr>
          <p:pic>
            <p:nvPicPr>
              <p:cNvPr id="8" name="Picture 72">
                <a:extLst>
                  <a:ext uri="{FF2B5EF4-FFF2-40B4-BE49-F238E27FC236}">
                    <a16:creationId xmlns:a16="http://schemas.microsoft.com/office/drawing/2014/main" id="{C045CB69-8177-4EBE-BB47-17CDA7B067E7}"/>
                  </a:ext>
                </a:extLst>
              </p:cNvPr>
              <p:cNvPicPr>
                <a:picLocks noChangeAspect="1"/>
              </p:cNvPicPr>
              <p:nvPr/>
            </p:nvPicPr>
            <p:blipFill>
              <a:blip r:embed="rId2"/>
              <a:stretch>
                <a:fillRect/>
              </a:stretch>
            </p:blipFill>
            <p:spPr>
              <a:xfrm>
                <a:off x="4011165" y="4158012"/>
                <a:ext cx="469963" cy="469963"/>
              </a:xfrm>
              <a:prstGeom prst="rect">
                <a:avLst/>
              </a:prstGeom>
            </p:spPr>
          </p:pic>
          <p:pic>
            <p:nvPicPr>
              <p:cNvPr id="9" name="Picture 73">
                <a:extLst>
                  <a:ext uri="{FF2B5EF4-FFF2-40B4-BE49-F238E27FC236}">
                    <a16:creationId xmlns:a16="http://schemas.microsoft.com/office/drawing/2014/main" id="{B1B0A039-D6C7-4DA8-9520-74273A8D5863}"/>
                  </a:ext>
                </a:extLst>
              </p:cNvPr>
              <p:cNvPicPr>
                <a:picLocks noChangeAspect="1"/>
              </p:cNvPicPr>
              <p:nvPr/>
            </p:nvPicPr>
            <p:blipFill>
              <a:blip r:embed="rId3"/>
              <a:stretch>
                <a:fillRect/>
              </a:stretch>
            </p:blipFill>
            <p:spPr>
              <a:xfrm>
                <a:off x="3454491" y="4158011"/>
                <a:ext cx="469963" cy="469963"/>
              </a:xfrm>
              <a:prstGeom prst="rect">
                <a:avLst/>
              </a:prstGeom>
            </p:spPr>
          </p:pic>
          <p:pic>
            <p:nvPicPr>
              <p:cNvPr id="10" name="Picture 74">
                <a:extLst>
                  <a:ext uri="{FF2B5EF4-FFF2-40B4-BE49-F238E27FC236}">
                    <a16:creationId xmlns:a16="http://schemas.microsoft.com/office/drawing/2014/main" id="{EA38D454-2647-41A0-A218-81F781547FF7}"/>
                  </a:ext>
                </a:extLst>
              </p:cNvPr>
              <p:cNvPicPr>
                <a:picLocks noChangeAspect="1"/>
              </p:cNvPicPr>
              <p:nvPr/>
            </p:nvPicPr>
            <p:blipFill>
              <a:blip r:embed="rId4"/>
              <a:stretch>
                <a:fillRect/>
              </a:stretch>
            </p:blipFill>
            <p:spPr>
              <a:xfrm>
                <a:off x="4567839" y="4158012"/>
                <a:ext cx="469963" cy="469963"/>
              </a:xfrm>
              <a:prstGeom prst="rect">
                <a:avLst/>
              </a:prstGeom>
            </p:spPr>
          </p:pic>
        </p:grpSp>
        <p:sp>
          <p:nvSpPr>
            <p:cNvPr id="7" name="Rectangle: Rounded Corners 36">
              <a:extLst>
                <a:ext uri="{FF2B5EF4-FFF2-40B4-BE49-F238E27FC236}">
                  <a16:creationId xmlns:a16="http://schemas.microsoft.com/office/drawing/2014/main" id="{0494750B-A5D6-41E1-A0B1-1DF86628D42C}"/>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000" b="1"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Tiêu</a:t>
              </a:r>
              <a:r>
                <a:rPr lang="en-US" sz="8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 chí đánh giá</a:t>
              </a:r>
              <a:endParaRPr lang="en-US" sz="8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endParaRPr>
            </a:p>
          </p:txBody>
        </p:sp>
      </p:grpSp>
      <p:pic>
        <p:nvPicPr>
          <p:cNvPr id="23" name="Picture 19">
            <a:extLst>
              <a:ext uri="{FF2B5EF4-FFF2-40B4-BE49-F238E27FC236}">
                <a16:creationId xmlns:a16="http://schemas.microsoft.com/office/drawing/2014/main" id="{410302C0-3878-41A0-A9C0-9C1C9F5FD3D7}"/>
              </a:ext>
            </a:extLst>
          </p:cNvPr>
          <p:cNvPicPr>
            <a:picLocks noChangeAspect="1"/>
          </p:cNvPicPr>
          <p:nvPr/>
        </p:nvPicPr>
        <p:blipFill>
          <a:blip r:embed="rId5"/>
          <a:srcRect/>
          <a:stretch>
            <a:fillRect/>
          </a:stretch>
        </p:blipFill>
        <p:spPr>
          <a:xfrm>
            <a:off x="15108553" y="3824863"/>
            <a:ext cx="2723366" cy="5763737"/>
          </a:xfrm>
          <a:prstGeom prst="rect">
            <a:avLst/>
          </a:prstGeom>
        </p:spPr>
      </p:pic>
      <p:pic>
        <p:nvPicPr>
          <p:cNvPr id="24" name="Picture 20">
            <a:extLst>
              <a:ext uri="{FF2B5EF4-FFF2-40B4-BE49-F238E27FC236}">
                <a16:creationId xmlns:a16="http://schemas.microsoft.com/office/drawing/2014/main" id="{67CA81A6-8227-4EC5-AF9A-90D4412EA972}"/>
              </a:ext>
            </a:extLst>
          </p:cNvPr>
          <p:cNvPicPr>
            <a:picLocks noChangeAspect="1"/>
          </p:cNvPicPr>
          <p:nvPr/>
        </p:nvPicPr>
        <p:blipFill>
          <a:blip r:embed="rId6"/>
          <a:srcRect/>
          <a:stretch>
            <a:fillRect/>
          </a:stretch>
        </p:blipFill>
        <p:spPr>
          <a:xfrm>
            <a:off x="791660" y="3824863"/>
            <a:ext cx="2246054" cy="5722430"/>
          </a:xfrm>
          <a:prstGeom prst="rect">
            <a:avLst/>
          </a:prstGeom>
        </p:spPr>
      </p:pic>
      <p:pic>
        <p:nvPicPr>
          <p:cNvPr id="25" name="Picture 24">
            <a:extLst>
              <a:ext uri="{FF2B5EF4-FFF2-40B4-BE49-F238E27FC236}">
                <a16:creationId xmlns:a16="http://schemas.microsoft.com/office/drawing/2014/main" id="{6184AAEA-3A78-4412-80EB-F3BFA307E1EB}"/>
              </a:ext>
            </a:extLst>
          </p:cNvPr>
          <p:cNvPicPr>
            <a:picLocks noChangeAspect="1"/>
          </p:cNvPicPr>
          <p:nvPr/>
        </p:nvPicPr>
        <p:blipFill>
          <a:blip r:embed="rId7"/>
          <a:stretch>
            <a:fillRect/>
          </a:stretch>
        </p:blipFill>
        <p:spPr>
          <a:xfrm>
            <a:off x="144677" y="-21067"/>
            <a:ext cx="18088400" cy="3694496"/>
          </a:xfrm>
          <a:prstGeom prst="rect">
            <a:avLst/>
          </a:prstGeom>
        </p:spPr>
      </p:pic>
    </p:spTree>
    <p:extLst>
      <p:ext uri="{BB962C8B-B14F-4D97-AF65-F5344CB8AC3E}">
        <p14:creationId xmlns:p14="http://schemas.microsoft.com/office/powerpoint/2010/main" val="40701606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9">
            <a:extLst>
              <a:ext uri="{FF2B5EF4-FFF2-40B4-BE49-F238E27FC236}">
                <a16:creationId xmlns:a16="http://schemas.microsoft.com/office/drawing/2014/main" id="{1D92FD3C-3DF9-4044-8512-8A935EC74F7F}"/>
              </a:ext>
            </a:extLst>
          </p:cNvPr>
          <p:cNvPicPr>
            <a:picLocks noChangeAspect="1"/>
          </p:cNvPicPr>
          <p:nvPr/>
        </p:nvPicPr>
        <p:blipFill>
          <a:blip r:embed="rId3"/>
          <a:stretch>
            <a:fillRect/>
          </a:stretch>
        </p:blipFill>
        <p:spPr>
          <a:xfrm flipV="1">
            <a:off x="11892098" y="1635863"/>
            <a:ext cx="3969738" cy="1530003"/>
          </a:xfrm>
          <a:prstGeom prst="rect">
            <a:avLst/>
          </a:prstGeom>
        </p:spPr>
      </p:pic>
      <p:pic>
        <p:nvPicPr>
          <p:cNvPr id="35" name="Picture 24">
            <a:extLst>
              <a:ext uri="{FF2B5EF4-FFF2-40B4-BE49-F238E27FC236}">
                <a16:creationId xmlns:a16="http://schemas.microsoft.com/office/drawing/2014/main" id="{F1BE30D1-6B8B-4783-AC36-1AD4ADF7511C}"/>
              </a:ext>
            </a:extLst>
          </p:cNvPr>
          <p:cNvPicPr>
            <a:picLocks noChangeAspect="1"/>
          </p:cNvPicPr>
          <p:nvPr/>
        </p:nvPicPr>
        <p:blipFill>
          <a:blip r:embed="rId3"/>
          <a:stretch>
            <a:fillRect/>
          </a:stretch>
        </p:blipFill>
        <p:spPr>
          <a:xfrm flipH="1" flipV="1">
            <a:off x="932277" y="1306752"/>
            <a:ext cx="3969738" cy="1530003"/>
          </a:xfrm>
          <a:prstGeom prst="rect">
            <a:avLst/>
          </a:prstGeom>
        </p:spPr>
      </p:pic>
      <p:pic>
        <p:nvPicPr>
          <p:cNvPr id="39" name="Hình ảnh 22" descr="Ảnh có chứa Phim hoạt hình, hình mẫu, phim hoạt hình&#10;&#10;Mô tả được tạo tự động">
            <a:extLst>
              <a:ext uri="{FF2B5EF4-FFF2-40B4-BE49-F238E27FC236}">
                <a16:creationId xmlns:a16="http://schemas.microsoft.com/office/drawing/2014/main" id="{8E6FEEC6-7A85-4358-8DAA-37CDFC646143}"/>
              </a:ext>
            </a:extLst>
          </p:cNvPr>
          <p:cNvPicPr>
            <a:picLocks noChangeAspect="1"/>
          </p:cNvPicPr>
          <p:nvPr/>
        </p:nvPicPr>
        <p:blipFill>
          <a:blip r:embed="rId4"/>
          <a:stretch>
            <a:fillRect/>
          </a:stretch>
        </p:blipFill>
        <p:spPr>
          <a:xfrm>
            <a:off x="932278" y="1306753"/>
            <a:ext cx="9472388" cy="9453443"/>
          </a:xfrm>
          <a:prstGeom prst="rect">
            <a:avLst/>
          </a:prstGeom>
        </p:spPr>
      </p:pic>
      <p:pic>
        <p:nvPicPr>
          <p:cNvPr id="41" name="Picture 40">
            <a:extLst>
              <a:ext uri="{FF2B5EF4-FFF2-40B4-BE49-F238E27FC236}">
                <a16:creationId xmlns:a16="http://schemas.microsoft.com/office/drawing/2014/main" id="{EC517453-D004-4B0D-8833-636C8469A5AA}"/>
              </a:ext>
            </a:extLst>
          </p:cNvPr>
          <p:cNvPicPr>
            <a:picLocks noChangeAspect="1"/>
          </p:cNvPicPr>
          <p:nvPr/>
        </p:nvPicPr>
        <p:blipFill>
          <a:blip r:embed="rId5"/>
          <a:stretch>
            <a:fillRect/>
          </a:stretch>
        </p:blipFill>
        <p:spPr>
          <a:xfrm>
            <a:off x="0" y="587047"/>
            <a:ext cx="18070110" cy="1947842"/>
          </a:xfrm>
          <a:prstGeom prst="rect">
            <a:avLst/>
          </a:prstGeom>
        </p:spPr>
      </p:pic>
    </p:spTree>
    <p:controls>
      <mc:AlternateContent xmlns:mc="http://schemas.openxmlformats.org/markup-compatibility/2006">
        <mc:Choice xmlns:v="urn:schemas-microsoft-com:vml" Requires="v">
          <p:control name="TextBox1" r:id="rId1" imgW="7277040" imgH="2095560"/>
        </mc:Choice>
        <mc:Fallback>
          <p:control name="TextBox1" r:id="rId1" imgW="7277040" imgH="2095560">
            <p:pic>
              <p:nvPicPr>
                <p:cNvPr id="40" name="TextBox1">
                  <a:extLst>
                    <a:ext uri="{FF2B5EF4-FFF2-40B4-BE49-F238E27FC236}">
                      <a16:creationId xmlns:a16="http://schemas.microsoft.com/office/drawing/2014/main" id="{317A13CA-D621-422C-B418-DBF6558F66CB}"/>
                    </a:ext>
                  </a:extLst>
                </p:cNvPr>
                <p:cNvPicPr>
                  <a:picLocks/>
                </p:cNvPicPr>
                <p:nvPr/>
              </p:nvPicPr>
              <p:blipFill>
                <a:blip r:embed="rId6"/>
                <a:stretch>
                  <a:fillRect/>
                </a:stretch>
              </p:blipFill>
              <p:spPr>
                <a:xfrm>
                  <a:off x="10515613" y="3315658"/>
                  <a:ext cx="7275917" cy="2091212"/>
                </a:xfrm>
                <a:prstGeom prst="rect">
                  <a:avLst/>
                </a:prstGeom>
              </p:spPr>
            </p:pic>
          </p:control>
        </mc:Fallback>
      </mc:AlternateContent>
    </p:controls>
    <p:extLst>
      <p:ext uri="{BB962C8B-B14F-4D97-AF65-F5344CB8AC3E}">
        <p14:creationId xmlns:p14="http://schemas.microsoft.com/office/powerpoint/2010/main" val="65753149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3A37E3F-908F-D2CC-102A-DAA01D25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0595868-6146-2D75-1BE1-C22CC0A5EAFD}"/>
              </a:ext>
            </a:extLst>
          </p:cNvPr>
          <p:cNvSpPr/>
          <p:nvPr/>
        </p:nvSpPr>
        <p:spPr>
          <a:xfrm>
            <a:off x="1447800" y="26289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1295400" y="57531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621688"/>
            <a:chOff x="-10886" y="3843650"/>
            <a:chExt cx="18109790" cy="1621688"/>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1" cy="1569660"/>
            </a:xfrm>
            <a:prstGeom prst="rect">
              <a:avLst/>
            </a:prstGeom>
            <a:noFill/>
          </p:spPr>
          <p:txBody>
            <a:bodyPr wrap="square">
              <a:spAutoFit/>
            </a:bodyPr>
            <a:lstStyle/>
            <a:p>
              <a:pPr algn="just"/>
              <a:r>
                <a:rPr lang="vi-VN" sz="4800" i="0" dirty="0">
                  <a:solidFill>
                    <a:srgbClr val="000000"/>
                  </a:solidFill>
                  <a:effectLst/>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619500"/>
            <a:ext cx="9144000" cy="6001643"/>
          </a:xfrm>
          <a:prstGeom prst="rect">
            <a:avLst/>
          </a:prstGeom>
          <a:noFill/>
        </p:spPr>
        <p:txBody>
          <a:bodyPr wrap="square">
            <a:spAutoFit/>
          </a:bodyPr>
          <a:lstStyle/>
          <a:p>
            <a:pPr algn="just"/>
            <a:r>
              <a:rPr lang="vi-VN" sz="48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a:t>
            </a:r>
            <a:r>
              <a:rPr lang="en-US" sz="4800" dirty="0">
                <a:solidFill>
                  <a:srgbClr val="C00000"/>
                </a:solidFill>
                <a:latin typeface="Cambria" panose="02040503050406030204" pitchFamily="18" charset="0"/>
                <a:ea typeface="Cambria" panose="02040503050406030204" pitchFamily="18" charset="0"/>
              </a:rPr>
              <a:t>r</a:t>
            </a:r>
            <a:r>
              <a:rPr lang="vi-VN" sz="4800" dirty="0">
                <a:solidFill>
                  <a:srgbClr val="C00000"/>
                </a:solidFill>
                <a:latin typeface="Cambria" panose="02040503050406030204" pitchFamily="18" charset="0"/>
                <a:ea typeface="Cambria" panose="02040503050406030204" pitchFamily="18" charset="0"/>
              </a:rPr>
              <a:t>ập </a:t>
            </a:r>
            <a:r>
              <a:rPr lang="en-US" sz="4800" dirty="0">
                <a:solidFill>
                  <a:srgbClr val="C00000"/>
                </a:solidFill>
                <a:latin typeface="Cambria" panose="02040503050406030204" pitchFamily="18" charset="0"/>
                <a:ea typeface="Cambria" panose="02040503050406030204" pitchFamily="18" charset="0"/>
              </a:rPr>
              <a:t>r</a:t>
            </a:r>
            <a:r>
              <a:rPr lang="vi-VN" sz="4800" dirty="0">
                <a:solidFill>
                  <a:srgbClr val="C00000"/>
                </a:solidFill>
                <a:latin typeface="Cambria" panose="02040503050406030204" pitchFamily="18" charset="0"/>
                <a:ea typeface="Cambria" panose="02040503050406030204" pitchFamily="18" charset="0"/>
              </a:rPr>
              <a:t>ờn, nhìn ra xa mây che mờ thoáng đỉnh Trường Sơn mỗi sớm mai và khi chiều tà. Cảnh sắc thiên nhiên thật non nước hữu tình. </a:t>
            </a:r>
            <a:endParaRPr lang="en-US" sz="48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4305300"/>
            <a:ext cx="722862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162300"/>
            <a:ext cx="16029844" cy="5632311"/>
          </a:xfrm>
          <a:prstGeom prst="rect">
            <a:avLst/>
          </a:prstGeom>
          <a:noFill/>
        </p:spPr>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324100"/>
            <a:ext cx="9265620" cy="4524315"/>
          </a:xfrm>
          <a:prstGeom prst="rect">
            <a:avLst/>
          </a:prstGeom>
          <a:noFill/>
        </p:spPr>
        <p:txBody>
          <a:bodyPr wrap="square">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47362"/>
            <a:chOff x="-10886" y="3843650"/>
            <a:chExt cx="18109790" cy="1647362"/>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3</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43000" y="3619500"/>
            <a:ext cx="16029844" cy="4524315"/>
          </a:xfrm>
          <a:prstGeom prst="rect">
            <a:avLst/>
          </a:prstGeom>
          <a:noFill/>
        </p:spPr>
        <p:txBody>
          <a:bodyPr wrap="square">
            <a:spAutoFit/>
          </a:bodyPr>
          <a:lstStyle/>
          <a:p>
            <a:pPr lvl="0" algn="just"/>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48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67239"/>
            <a:chOff x="-10886" y="3843650"/>
            <a:chExt cx="18109790" cy="166723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4</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086100"/>
            <a:ext cx="16029844" cy="6247864"/>
          </a:xfrm>
          <a:prstGeom prst="rect">
            <a:avLst/>
          </a:prstGeom>
          <a:noFill/>
        </p:spPr>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rPr>
              <a:t>+ Tha thiết, gần gũi, gắn bó </a:t>
            </a:r>
            <a:r>
              <a:rPr lang="vi-VN" sz="4000"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4000" b="1" dirty="0">
                <a:solidFill>
                  <a:srgbClr val="FF0000"/>
                </a:solidFill>
                <a:latin typeface="Cambria" panose="02040503050406030204" pitchFamily="18" charset="0"/>
                <a:ea typeface="Cambria" panose="02040503050406030204" pitchFamily="18" charset="0"/>
              </a:rPr>
              <a:t>+ Tự hào </a:t>
            </a:r>
            <a:r>
              <a:rPr lang="vi-VN" sz="4000"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4000" b="1" dirty="0">
                <a:solidFill>
                  <a:srgbClr val="FF0000"/>
                </a:solidFill>
                <a:latin typeface="Cambria" panose="02040503050406030204" pitchFamily="18" charset="0"/>
                <a:ea typeface="Cambria" panose="02040503050406030204" pitchFamily="18" charset="0"/>
              </a:rPr>
              <a:t>+ Yêu </a:t>
            </a:r>
            <a:r>
              <a:rPr lang="vi-VN" sz="4000" dirty="0">
                <a:solidFill>
                  <a:srgbClr val="FF0000"/>
                </a:solidFill>
                <a:latin typeface="Cambria" panose="02040503050406030204" pitchFamily="18" charset="0"/>
                <a:ea typeface="Cambria" panose="02040503050406030204" pitchFamily="18" charset="0"/>
              </a:rPr>
              <a:t>(Quê hương biết mấy thân yêu) và </a:t>
            </a:r>
            <a:r>
              <a:rPr lang="vi-VN" sz="4000" b="1" dirty="0">
                <a:solidFill>
                  <a:srgbClr val="FF0000"/>
                </a:solidFill>
                <a:latin typeface="Cambria" panose="02040503050406030204" pitchFamily="18" charset="0"/>
                <a:ea typeface="Cambria" panose="02040503050406030204" pitchFamily="18" charset="0"/>
              </a:rPr>
              <a:t>thương</a:t>
            </a:r>
            <a:r>
              <a:rPr lang="vi-VN" sz="4000"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4000" b="1" dirty="0">
                <a:solidFill>
                  <a:srgbClr val="FF0000"/>
                </a:solidFill>
                <a:latin typeface="Cambria" panose="02040503050406030204" pitchFamily="18" charset="0"/>
                <a:ea typeface="Cambria" panose="02040503050406030204" pitchFamily="18" charset="0"/>
              </a:rPr>
              <a:t>đồng cảm </a:t>
            </a:r>
            <a:r>
              <a:rPr lang="vi-VN" sz="4000"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Khâm phục </a:t>
            </a:r>
            <a:r>
              <a:rPr lang="vi-VN" sz="4000" dirty="0">
                <a:solidFill>
                  <a:srgbClr val="FF0000"/>
                </a:solidFill>
                <a:latin typeface="Cambria" panose="02040503050406030204" pitchFamily="18" charset="0"/>
                <a:ea typeface="Cambria" panose="02040503050406030204" pitchFamily="18" charset="0"/>
              </a:rPr>
              <a:t>và </a:t>
            </a:r>
            <a:r>
              <a:rPr lang="vi-VN" sz="4000" b="1" dirty="0">
                <a:solidFill>
                  <a:srgbClr val="FF0000"/>
                </a:solidFill>
                <a:latin typeface="Cambria" panose="02040503050406030204" pitchFamily="18" charset="0"/>
                <a:ea typeface="Cambria" panose="02040503050406030204" pitchFamily="18" charset="0"/>
              </a:rPr>
              <a:t>ngưỡng mộ </a:t>
            </a:r>
            <a:r>
              <a:rPr lang="vi-VN" sz="4000"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007875"/>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64682" y="2844857"/>
            <a:ext cx="16029844" cy="6672276"/>
          </a:xfrm>
          <a:prstGeom prst="rect">
            <a:avLst/>
          </a:prstGeom>
          <a:noFill/>
        </p:spPr>
        <p:txBody>
          <a:bodyPr wrap="square">
            <a:spAutoFit/>
          </a:bodyPr>
          <a:lstStyle/>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Những câu thơ trong bài mà em thích là:</a:t>
            </a:r>
          </a:p>
          <a:p>
            <a:pPr lvl="0" algn="just">
              <a:lnSpc>
                <a:spcPct val="120000"/>
              </a:lnSpc>
            </a:pPr>
            <a:r>
              <a:rPr lang="en-US" sz="4000" dirty="0">
                <a:solidFill>
                  <a:srgbClr val="7030A0"/>
                </a:solidFill>
                <a:latin typeface="Cambria" panose="02040503050406030204" pitchFamily="18" charset="0"/>
                <a:ea typeface="Cambria" panose="02040503050406030204" pitchFamily="18" charset="0"/>
              </a:rPr>
              <a:t>“</a:t>
            </a:r>
            <a:r>
              <a:rPr lang="vi-VN" sz="4000" dirty="0">
                <a:solidFill>
                  <a:srgbClr val="7030A0"/>
                </a:solidFill>
                <a:latin typeface="Cambria" panose="02040503050406030204" pitchFamily="18" charset="0"/>
                <a:ea typeface="Cambria" panose="02040503050406030204" pitchFamily="18" charset="0"/>
              </a:rPr>
              <a:t>Đất nghèo nuôi những anh hùng</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Chìm trong máu lửa lại vùng đứng lên</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Đạp quân thù xuống đất đen</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Súng gươm vứt bỏ lại hiền như xưa.</a:t>
            </a:r>
            <a:r>
              <a:rPr lang="en-US" sz="4000" dirty="0">
                <a:solidFill>
                  <a:srgbClr val="7030A0"/>
                </a:solidFill>
                <a:latin typeface="Cambria" panose="02040503050406030204" pitchFamily="18" charset="0"/>
                <a:ea typeface="Cambria" panose="02040503050406030204" pitchFamily="18" charset="0"/>
              </a:rPr>
              <a:t>”</a:t>
            </a:r>
            <a:endParaRPr lang="vi-VN" sz="4000" dirty="0">
              <a:solidFill>
                <a:srgbClr val="7030A0"/>
              </a:solidFill>
              <a:latin typeface="Cambria" panose="02040503050406030204" pitchFamily="18" charset="0"/>
              <a:ea typeface="Cambria" panose="02040503050406030204" pitchFamily="18" charset="0"/>
            </a:endParaRPr>
          </a:p>
          <a:p>
            <a:pPr lvl="0" algn="just">
              <a:lnSpc>
                <a:spcPct val="120000"/>
              </a:lnSpc>
            </a:pPr>
            <a:r>
              <a:rPr lang="en-US" sz="4000" dirty="0">
                <a:solidFill>
                  <a:srgbClr val="7030A0"/>
                </a:solidFill>
                <a:latin typeface="Cambria" panose="02040503050406030204" pitchFamily="18" charset="0"/>
                <a:ea typeface="Cambria" panose="02040503050406030204" pitchFamily="18" charset="0"/>
              </a:rPr>
              <a:t>    </a:t>
            </a:r>
            <a:r>
              <a:rPr lang="vi-VN" sz="4000"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857500"/>
            <a:ext cx="92656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Học</a:t>
            </a:r>
            <a:r>
              <a:rPr kumimoji="0" lang="en-US"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thuộc</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lòng</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3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khổ</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thơ</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đầu</a:t>
            </a:r>
            <a:endParaRPr kumimoji="0" lang="vi-VN"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003232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F9931-2292-E640-EB58-0572801101D5}"/>
              </a:ext>
            </a:extLst>
          </p:cNvPr>
          <p:cNvPicPr>
            <a:picLocks noChangeAspect="1"/>
          </p:cNvPicPr>
          <p:nvPr/>
        </p:nvPicPr>
        <p:blipFill>
          <a:blip r:embed="rId2"/>
          <a:stretch>
            <a:fillRect/>
          </a:stretch>
        </p:blipFill>
        <p:spPr>
          <a:xfrm>
            <a:off x="0" y="1866900"/>
            <a:ext cx="12272312" cy="4834547"/>
          </a:xfrm>
          <a:prstGeom prst="rect">
            <a:avLst/>
          </a:prstGeom>
        </p:spPr>
      </p:pic>
    </p:spTree>
    <p:extLst>
      <p:ext uri="{BB962C8B-B14F-4D97-AF65-F5344CB8AC3E}">
        <p14:creationId xmlns:p14="http://schemas.microsoft.com/office/powerpoint/2010/main" val="171767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5732734" y="4022498"/>
            <a:ext cx="6822532" cy="682253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a:off x="-154585" y="6339752"/>
            <a:ext cx="18839537" cy="3082833"/>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8" name="Freeform 8"/>
          <p:cNvSpPr/>
          <p:nvPr/>
        </p:nvSpPr>
        <p:spPr>
          <a:xfrm>
            <a:off x="3684859" y="8999307"/>
            <a:ext cx="1338429" cy="846557"/>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260326" y="8306978"/>
            <a:ext cx="1424533" cy="1525604"/>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1490497" y="5143500"/>
            <a:ext cx="4924333" cy="4795069"/>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flipH="1">
            <a:off x="15317839" y="5535085"/>
            <a:ext cx="3882921" cy="4946397"/>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7"/>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18" name="Group 18"/>
          <p:cNvGrpSpPr/>
          <p:nvPr/>
        </p:nvGrpSpPr>
        <p:grpSpPr>
          <a:xfrm>
            <a:off x="5230301" y="1707833"/>
            <a:ext cx="662940" cy="538162"/>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0" name="Group 20"/>
          <p:cNvGrpSpPr/>
          <p:nvPr/>
        </p:nvGrpSpPr>
        <p:grpSpPr>
          <a:xfrm>
            <a:off x="5335076" y="2238375"/>
            <a:ext cx="453390" cy="258128"/>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2" name="Group 22"/>
          <p:cNvGrpSpPr/>
          <p:nvPr/>
        </p:nvGrpSpPr>
        <p:grpSpPr>
          <a:xfrm>
            <a:off x="5868476" y="1633538"/>
            <a:ext cx="382905" cy="50292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4" name="Group 24"/>
          <p:cNvGrpSpPr/>
          <p:nvPr/>
        </p:nvGrpSpPr>
        <p:grpSpPr>
          <a:xfrm>
            <a:off x="12143922" y="1654492"/>
            <a:ext cx="661988" cy="680085"/>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6" name="Group 26"/>
          <p:cNvGrpSpPr/>
          <p:nvPr/>
        </p:nvGrpSpPr>
        <p:grpSpPr>
          <a:xfrm>
            <a:off x="11912464" y="1633538"/>
            <a:ext cx="309562" cy="595312"/>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8" name="Group 28"/>
          <p:cNvGrpSpPr/>
          <p:nvPr/>
        </p:nvGrpSpPr>
        <p:grpSpPr>
          <a:xfrm>
            <a:off x="12338232" y="2326005"/>
            <a:ext cx="383858" cy="242888"/>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0" name="Group 30"/>
          <p:cNvGrpSpPr/>
          <p:nvPr/>
        </p:nvGrpSpPr>
        <p:grpSpPr>
          <a:xfrm>
            <a:off x="4471988" y="3112770"/>
            <a:ext cx="879157" cy="23622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2" name="Group 32"/>
          <p:cNvGrpSpPr/>
          <p:nvPr/>
        </p:nvGrpSpPr>
        <p:grpSpPr>
          <a:xfrm>
            <a:off x="12765405" y="3102292"/>
            <a:ext cx="970598" cy="226695"/>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sp>
        <p:nvSpPr>
          <p:cNvPr id="34" name="TextBox 34"/>
          <p:cNvSpPr txBox="1"/>
          <p:nvPr/>
        </p:nvSpPr>
        <p:spPr>
          <a:xfrm>
            <a:off x="5306314" y="2581468"/>
            <a:ext cx="7675373" cy="3380734"/>
          </a:xfrm>
          <a:prstGeom prst="rect">
            <a:avLst/>
          </a:prstGeom>
        </p:spPr>
        <p:txBody>
          <a:bodyPr lIns="0" tIns="0" rIns="0" bIns="0" rtlCol="0" anchor="t">
            <a:spAutoFit/>
          </a:bodyPr>
          <a:lstStyle/>
          <a:p>
            <a:pPr algn="ctr">
              <a:lnSpc>
                <a:spcPts val="13026"/>
              </a:lnSpc>
            </a:pPr>
            <a:r>
              <a:rPr lang="en-US" sz="15886">
                <a:solidFill>
                  <a:srgbClr val="ED4932"/>
                </a:solidFill>
                <a:latin typeface="Cambria" panose="02040503050406030204" pitchFamily="18" charset="0"/>
                <a:ea typeface="Cambria" panose="02040503050406030204" pitchFamily="18" charset="0"/>
                <a:cs typeface="Checkin"/>
                <a:sym typeface="Checkin"/>
              </a:rPr>
              <a:t>SUMMER</a:t>
            </a:r>
          </a:p>
        </p:txBody>
      </p:sp>
      <p:sp>
        <p:nvSpPr>
          <p:cNvPr id="35" name="TextBox 35"/>
          <p:cNvSpPr txBox="1"/>
          <p:nvPr/>
        </p:nvSpPr>
        <p:spPr>
          <a:xfrm>
            <a:off x="6641906" y="1402964"/>
            <a:ext cx="5004187" cy="2209644"/>
          </a:xfrm>
          <a:prstGeom prst="rect">
            <a:avLst/>
          </a:prstGeom>
        </p:spPr>
        <p:txBody>
          <a:bodyPr lIns="0" tIns="0" rIns="0" bIns="0" rtlCol="0" anchor="t">
            <a:spAutoFit/>
          </a:bodyPr>
          <a:lstStyle/>
          <a:p>
            <a:pPr algn="ctr">
              <a:lnSpc>
                <a:spcPts val="8493"/>
              </a:lnSpc>
            </a:pPr>
            <a:r>
              <a:rPr lang="en-US" sz="10357" dirty="0">
                <a:solidFill>
                  <a:srgbClr val="ED4932"/>
                </a:solidFill>
                <a:latin typeface="Cambria" panose="02040503050406030204" pitchFamily="18" charset="0"/>
                <a:ea typeface="Cambria" panose="02040503050406030204" pitchFamily="18" charset="0"/>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2" name="Freeform 12"/>
          <p:cNvSpPr/>
          <p:nvPr/>
        </p:nvSpPr>
        <p:spPr>
          <a:xfrm flipH="1">
            <a:off x="13521472" y="1823121"/>
            <a:ext cx="6460236" cy="82296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rot="282757">
            <a:off x="-2501661" y="55527"/>
            <a:ext cx="5786862" cy="7371799"/>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374970" y="8379904"/>
            <a:ext cx="19037939" cy="1796835"/>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r:embed="rId16"/>
                </a:ext>
              </a:extLst>
            </a:blip>
            <a:stretch>
              <a:fillRect b="-264212"/>
            </a:stretch>
          </a:blipFill>
        </p:spPr>
        <p:txBody>
          <a:bodyPr/>
          <a:lstStyle/>
          <a:p>
            <a:endParaRPr lang="en-US">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A017458D-F17A-C544-D34B-6FB01D3FDA53}"/>
              </a:ext>
            </a:extLst>
          </p:cNvPr>
          <p:cNvSpPr txBox="1"/>
          <p:nvPr/>
        </p:nvSpPr>
        <p:spPr>
          <a:xfrm>
            <a:off x="5715000" y="2857500"/>
            <a:ext cx="4870244" cy="1107996"/>
          </a:xfrm>
          <a:prstGeom prst="rect">
            <a:avLst/>
          </a:prstGeom>
          <a:noFill/>
        </p:spPr>
        <p:txBody>
          <a:bodyPr wrap="none" rtlCol="0">
            <a:spAutoFit/>
          </a:bodyPr>
          <a:lstStyle/>
          <a:p>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Tiêu</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chí</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đọc</a:t>
            </a:r>
            <a:endPar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1981200" y="4381500"/>
            <a:ext cx="12268925" cy="3477875"/>
          </a:xfrm>
          <a:prstGeom prst="rect">
            <a:avLst/>
          </a:prstGeom>
          <a:noFill/>
        </p:spPr>
        <p:txBody>
          <a:bodyPr wrap="square" rtlCol="0">
            <a:spAutoFit/>
          </a:bodyPr>
          <a:lstStyle/>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chậm, trầm rõ rang</a:t>
            </a:r>
            <a:r>
              <a:rPr lang="en-US" sz="4400" dirty="0">
                <a:latin typeface="Cambria" panose="02040503050406030204" pitchFamily="18" charset="0"/>
                <a:ea typeface="Cambria" panose="02040503050406030204" pitchFamily="18" charset="0"/>
                <a:cs typeface="Open Sans" panose="020B0606030504020204" pitchFamily="34" charset="0"/>
              </a:rPr>
              <a:t> </a:t>
            </a:r>
            <a:r>
              <a:rPr lang="vi-VN" sz="4400" dirty="0">
                <a:latin typeface="Cambria" panose="02040503050406030204" pitchFamily="18" charset="0"/>
                <a:ea typeface="Cambria" panose="02040503050406030204" pitchFamily="18" charset="0"/>
                <a:cs typeface="Open Sans" panose="020B0606030504020204" pitchFamily="34" charset="0"/>
              </a:rPr>
              <a:t>với giọng kể chuyện thể hiện xót xa biết ơn</a:t>
            </a:r>
            <a:r>
              <a:rPr lang="en-US" sz="4400" dirty="0">
                <a:latin typeface="Cambria" panose="02040503050406030204" pitchFamily="18" charset="0"/>
                <a:ea typeface="Cambria" panose="02040503050406030204" pitchFamily="18" charset="0"/>
                <a:cs typeface="Open Sans" panose="020B0606030504020204" pitchFamily="34" charset="0"/>
              </a:rPr>
              <a:t>.</a:t>
            </a:r>
            <a:endParaRPr lang="vi-VN" sz="4400" dirty="0">
              <a:latin typeface="Cambria" panose="02040503050406030204" pitchFamily="18" charset="0"/>
              <a:ea typeface="Cambria" panose="02040503050406030204" pitchFamily="18" charset="0"/>
              <a:cs typeface="Open Sans" panose="020B0606030504020204" pitchFamily="34" charset="0"/>
            </a:endParaRP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nhanh, vui tươi thể hiện tâm trạng tự hào, anh dũng, mãnh liệt.</a:t>
            </a: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Biết đổi giọng phù hợp nội dung từng khổ thơ</a:t>
            </a:r>
          </a:p>
        </p:txBody>
      </p:sp>
      <p:sp>
        <p:nvSpPr>
          <p:cNvPr id="6" name="Freeform 6"/>
          <p:cNvSpPr/>
          <p:nvPr/>
        </p:nvSpPr>
        <p:spPr>
          <a:xfrm>
            <a:off x="13028052" y="8306978"/>
            <a:ext cx="3074980" cy="1902644"/>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24499" y="7394936"/>
            <a:ext cx="1956963" cy="2892064"/>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4544452" y="90819"/>
            <a:ext cx="9705673" cy="2085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3" name="Picture 2" descr="A black and orange text&#10;&#10;Description automatically generated">
            <a:extLst>
              <a:ext uri="{FF2B5EF4-FFF2-40B4-BE49-F238E27FC236}">
                <a16:creationId xmlns:a16="http://schemas.microsoft.com/office/drawing/2014/main" id="{8C36EC5C-0076-07DF-3750-0D4A0F02E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467100"/>
            <a:ext cx="16131414" cy="3889585"/>
          </a:xfrm>
          <a:prstGeom prst="rect">
            <a:avLst/>
          </a:prstGeom>
        </p:spPr>
      </p:pic>
    </p:spTree>
    <p:extLst>
      <p:ext uri="{BB962C8B-B14F-4D97-AF65-F5344CB8AC3E}">
        <p14:creationId xmlns:p14="http://schemas.microsoft.com/office/powerpoint/2010/main" val="42546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3046988"/>
          </a:xfrm>
          <a:prstGeom prst="rect">
            <a:avLst/>
          </a:prstGeom>
          <a:noFill/>
        </p:spPr>
        <p:txBody>
          <a:bodyPr wrap="square">
            <a:spAutoFit/>
          </a:bodyPr>
          <a:lstStyle/>
          <a:p>
            <a:pPr algn="ctr"/>
            <a:r>
              <a:rPr lang="en-US" sz="4800" b="1" dirty="0">
                <a:latin typeface="Cambria" panose="02040503050406030204" pitchFamily="18" charset="0"/>
                <a:ea typeface="Cambria" panose="02040503050406030204" pitchFamily="18" charset="0"/>
              </a:rPr>
              <a:t>1. </a:t>
            </a:r>
            <a:r>
              <a:rPr lang="vi-VN" sz="4800" b="1" dirty="0">
                <a:latin typeface="Cambria" panose="02040503050406030204" pitchFamily="18" charset="0"/>
                <a:ea typeface="Cambria" panose="02040503050406030204" pitchFamily="18" charset="0"/>
              </a:rPr>
              <a:t>Mỗi từ in đậm trong hai dòng thơ dưới đây có được dùng với nghĩa gốc không? Vì sao?</a:t>
            </a:r>
          </a:p>
          <a:p>
            <a:pPr algn="ctr"/>
            <a:r>
              <a:rPr lang="vi-VN" sz="4800" b="1" dirty="0">
                <a:latin typeface="Cambria" panose="02040503050406030204" pitchFamily="18" charset="0"/>
                <a:ea typeface="Cambria" panose="02040503050406030204" pitchFamily="18" charset="0"/>
              </a:rPr>
              <a:t>Tay</a:t>
            </a:r>
            <a:r>
              <a:rPr lang="vi-VN" sz="4800" dirty="0">
                <a:latin typeface="Cambria" panose="02040503050406030204" pitchFamily="18" charset="0"/>
                <a:ea typeface="Cambria" panose="02040503050406030204" pitchFamily="18" charset="0"/>
              </a:rPr>
              <a:t> người như có phép tiên</a:t>
            </a:r>
          </a:p>
          <a:p>
            <a:pPr algn="ctr"/>
            <a:r>
              <a:rPr lang="vi-VN" sz="4800" dirty="0">
                <a:latin typeface="Cambria" panose="02040503050406030204" pitchFamily="18" charset="0"/>
                <a:ea typeface="Cambria" panose="02040503050406030204" pitchFamily="18" charset="0"/>
              </a:rPr>
              <a:t>Trên tre lá cũng </a:t>
            </a:r>
            <a:r>
              <a:rPr lang="vi-VN" sz="4800" b="1" dirty="0">
                <a:latin typeface="Cambria" panose="02040503050406030204" pitchFamily="18" charset="0"/>
                <a:ea typeface="Cambria" panose="02040503050406030204" pitchFamily="18" charset="0"/>
              </a:rPr>
              <a:t>dệt</a:t>
            </a:r>
            <a:r>
              <a:rPr lang="vi-VN" sz="4800" dirty="0">
                <a:latin typeface="Cambria" panose="02040503050406030204" pitchFamily="18" charset="0"/>
                <a:ea typeface="Cambria" panose="02040503050406030204" pitchFamily="18" charset="0"/>
              </a:rPr>
              <a:t> nghìn bài thơ.</a:t>
            </a: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51816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in đậm </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tay</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được dùng với nghĩa gốc. Từ “tay” được dùng với nghĩa gốc, vì “tay người” chỉ bộ phận cơ thể người (nghĩa thứ nhất trong từ điển).</a:t>
            </a:r>
            <a:endPar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“dệt” </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dùng với nghĩa gốc, vì nghĩa gốc của từ “dệt” trong từ điển là “làm cho sợi kết vào nhau thành tấm theo những quy cách nhất định để tạo ra vải, chiếu,...”. Còn trong bài thơ, “dệt nghìn bài thơ” là cách chuyển nghĩa (từ dệt được dùng với nghĩa chuyển) để nói về sự sáng tạo, tài hoa của con người Việt Nam.</a:t>
            </a:r>
          </a:p>
        </p:txBody>
      </p:sp>
    </p:spTree>
    <p:extLst>
      <p:ext uri="{BB962C8B-B14F-4D97-AF65-F5344CB8AC3E}">
        <p14:creationId xmlns:p14="http://schemas.microsoft.com/office/powerpoint/2010/main" val="39615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938992"/>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2. </a:t>
            </a:r>
            <a:r>
              <a:rPr lang="vi-VN" sz="6000" b="1" dirty="0">
                <a:solidFill>
                  <a:prstClr val="black"/>
                </a:solidFill>
                <a:latin typeface="Cambria" panose="02040503050406030204" pitchFamily="18" charset="0"/>
                <a:ea typeface="Cambria" panose="02040503050406030204" pitchFamily="18" charset="0"/>
              </a:rPr>
              <a:t>Tìm các từ đồng nghĩa với mỗi từ </a:t>
            </a:r>
            <a:r>
              <a:rPr lang="vi-VN" sz="6000" b="1" i="1" dirty="0">
                <a:solidFill>
                  <a:prstClr val="black"/>
                </a:solidFill>
                <a:latin typeface="Cambria" panose="02040503050406030204" pitchFamily="18" charset="0"/>
                <a:ea typeface="Cambria" panose="02040503050406030204" pitchFamily="18" charset="0"/>
              </a:rPr>
              <a:t>thân yêu, vất vả</a:t>
            </a:r>
            <a:r>
              <a:rPr lang="vi-VN" sz="6000" b="1" dirty="0">
                <a:solidFill>
                  <a:prstClr val="black"/>
                </a:solidFill>
                <a:latin typeface="Cambria" panose="02040503050406030204" pitchFamily="18" charset="0"/>
                <a:ea typeface="Cambria" panose="02040503050406030204" pitchFamily="18" charset="0"/>
              </a:rPr>
              <a:t> trong bài thơ.</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27432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hân yêu: thân thương, thương yêu, yêu thương,...</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ất vả: khó nhọc, nhọc nhằn,...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8122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299C7D8-B9B3-777E-6487-3EF5E9CD4402}"/>
              </a:ext>
            </a:extLst>
          </p:cNvPr>
          <p:cNvSpPr>
            <a:spLocks noGrp="1"/>
          </p:cNvSpPr>
          <p:nvPr>
            <p:ph type="title"/>
          </p:nvPr>
        </p:nvSpPr>
        <p:spPr>
          <a:xfrm>
            <a:off x="457200" y="274638"/>
            <a:ext cx="8229600" cy="1143000"/>
          </a:xfrm>
        </p:spPr>
        <p:txBody>
          <a:bodyPr/>
          <a:lstStyle/>
          <a:p>
            <a:endParaRPr lang="en-US"/>
          </a:p>
        </p:txBody>
      </p:sp>
      <p:pic>
        <p:nvPicPr>
          <p:cNvPr id="2" name="Cảnh đẹp Việt Nam">
            <a:hlinkClick r:id="" action="ppaction://media"/>
            <a:extLst>
              <a:ext uri="{FF2B5EF4-FFF2-40B4-BE49-F238E27FC236}">
                <a16:creationId xmlns:a16="http://schemas.microsoft.com/office/drawing/2014/main" id="{D44722A9-6F47-033C-588B-CFF3DDF79A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41" y="0"/>
            <a:ext cx="18288004" cy="10287000"/>
          </a:xfrm>
          <a:prstGeom prst="rect">
            <a:avLst/>
          </a:prstGeom>
          <a:noFill/>
        </p:spPr>
      </p:pic>
    </p:spTree>
    <p:extLst>
      <p:ext uri="{BB962C8B-B14F-4D97-AF65-F5344CB8AC3E}">
        <p14:creationId xmlns:p14="http://schemas.microsoft.com/office/powerpoint/2010/main" val="301111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015663"/>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3. </a:t>
            </a:r>
            <a:r>
              <a:rPr lang="vi-VN" sz="6000" b="1" dirty="0">
                <a:solidFill>
                  <a:prstClr val="black"/>
                </a:solidFill>
                <a:latin typeface="Cambria" panose="02040503050406030204" pitchFamily="18" charset="0"/>
                <a:ea typeface="Cambria" panose="02040503050406030204" pitchFamily="18" charset="0"/>
              </a:rPr>
              <a:t>Đặt câu với 1 – 2 từ tìm được ở bài tập 2.</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3543300"/>
            <a:ext cx="15773400" cy="49530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Đôi bàn tay ông nội chai sần, ghi dấu những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nhọc nhằn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của một thời tuổi trẻ .</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Áp đôi bàn tay của ông nội vào má, dù ram ráp, khô cứng chứ chẳng mềm mại, nhẹ nhàng, nhưng em thấy vô cùng ấm áp,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thân thương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6265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10F59-CFB2-2526-AA21-E30BCF6FDF7D}"/>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321938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2862322"/>
          </a:xfrm>
          <a:prstGeom prst="rect">
            <a:avLst/>
          </a:prstGeom>
          <a:noFill/>
        </p:spPr>
        <p:txBody>
          <a:bodyPr wrap="square">
            <a:spAutoFit/>
          </a:bodyPr>
          <a:lstStyle/>
          <a:p>
            <a:pPr algn="ct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suy</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nghĩ</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cá</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nhân</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cảm</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xúc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mình</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sau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khi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học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xong</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6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3">
            <a:hlinkClick r:id="" action="ppaction://media"/>
            <a:extLst>
              <a:ext uri="{FF2B5EF4-FFF2-40B4-BE49-F238E27FC236}">
                <a16:creationId xmlns:a16="http://schemas.microsoft.com/office/drawing/2014/main" id="{6F68378A-0477-49BA-858F-A7593B0B136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84" b="384"/>
          <a:stretch>
            <a:fillRect/>
          </a:stretch>
        </p:blipFill>
        <p:spPr>
          <a:xfrm>
            <a:off x="0" y="0"/>
            <a:ext cx="18288000" cy="10241516"/>
          </a:xfrm>
          <a:prstGeom prst="rect">
            <a:avLst/>
          </a:prstGeom>
        </p:spPr>
      </p:pic>
      <p:pic>
        <p:nvPicPr>
          <p:cNvPr id="31" name="Picture 30">
            <a:extLst>
              <a:ext uri="{FF2B5EF4-FFF2-40B4-BE49-F238E27FC236}">
                <a16:creationId xmlns:a16="http://schemas.microsoft.com/office/drawing/2014/main" id="{FDA6D7E3-253C-40A1-8E6E-FAC130E91E30}"/>
              </a:ext>
            </a:extLst>
          </p:cNvPr>
          <p:cNvPicPr>
            <a:picLocks noChangeAspect="1"/>
          </p:cNvPicPr>
          <p:nvPr/>
        </p:nvPicPr>
        <p:blipFill>
          <a:blip r:embed="rId5"/>
          <a:stretch>
            <a:fillRect/>
          </a:stretch>
        </p:blipFill>
        <p:spPr>
          <a:xfrm>
            <a:off x="5562600" y="952500"/>
            <a:ext cx="6401355" cy="3868248"/>
          </a:xfrm>
          <a:prstGeom prst="rect">
            <a:avLst/>
          </a:prstGeom>
        </p:spPr>
      </p:pic>
      <p:pic>
        <p:nvPicPr>
          <p:cNvPr id="6" name="Picture 5">
            <a:extLst>
              <a:ext uri="{FF2B5EF4-FFF2-40B4-BE49-F238E27FC236}">
                <a16:creationId xmlns:a16="http://schemas.microsoft.com/office/drawing/2014/main" id="{8C634F02-B745-061F-6B81-6BBC3B3E64CB}"/>
              </a:ext>
            </a:extLst>
          </p:cNvPr>
          <p:cNvPicPr>
            <a:picLocks noChangeAspect="1"/>
          </p:cNvPicPr>
          <p:nvPr/>
        </p:nvPicPr>
        <p:blipFill>
          <a:blip r:embed="rId6"/>
          <a:stretch>
            <a:fillRect/>
          </a:stretch>
        </p:blipFill>
        <p:spPr>
          <a:xfrm>
            <a:off x="2895600" y="3390900"/>
            <a:ext cx="12193057" cy="4413887"/>
          </a:xfrm>
          <a:prstGeom prst="rect">
            <a:avLst/>
          </a:prstGeom>
        </p:spPr>
      </p:pic>
    </p:spTree>
    <p:extLst>
      <p:ext uri="{BB962C8B-B14F-4D97-AF65-F5344CB8AC3E}">
        <p14:creationId xmlns:p14="http://schemas.microsoft.com/office/powerpoint/2010/main" val="18933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2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794A7974-D63B-460F-A1D5-7ABA71FED408}"/>
              </a:ext>
            </a:extLst>
          </p:cNvPr>
          <p:cNvSpPr/>
          <p:nvPr/>
        </p:nvSpPr>
        <p:spPr>
          <a:xfrm>
            <a:off x="245129" y="949569"/>
            <a:ext cx="17673453" cy="8356209"/>
          </a:xfrm>
          <a:prstGeom prst="roundRect">
            <a:avLst>
              <a:gd name="adj" fmla="val 11589"/>
            </a:avLst>
          </a:prstGeom>
          <a:solidFill>
            <a:sysClr val="window" lastClr="FFFFFF">
              <a:alpha val="91000"/>
            </a:sysClr>
          </a:solidFill>
          <a:ln w="76200" cap="flat" cmpd="sng" algn="ctr">
            <a:solidFill>
              <a:srgbClr val="4472C4">
                <a:lumMod val="50000"/>
              </a:srgbClr>
            </a:solidFill>
            <a:prstDash val="dash"/>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38">
            <a:extLst>
              <a:ext uri="{FF2B5EF4-FFF2-40B4-BE49-F238E27FC236}">
                <a16:creationId xmlns:a16="http://schemas.microsoft.com/office/drawing/2014/main" id="{0F3E3C92-2EF4-4C00-99A9-BD809E013F27}"/>
              </a:ext>
            </a:extLst>
          </p:cNvPr>
          <p:cNvGrpSpPr/>
          <p:nvPr/>
        </p:nvGrpSpPr>
        <p:grpSpPr>
          <a:xfrm>
            <a:off x="-388908" y="2016119"/>
            <a:ext cx="17794632" cy="6249963"/>
            <a:chOff x="-259271" y="738317"/>
            <a:chExt cx="11863088" cy="4166642"/>
          </a:xfrm>
        </p:grpSpPr>
        <p:sp>
          <p:nvSpPr>
            <p:cNvPr id="4" name="TextBox 27">
              <a:extLst>
                <a:ext uri="{FF2B5EF4-FFF2-40B4-BE49-F238E27FC236}">
                  <a16:creationId xmlns:a16="http://schemas.microsoft.com/office/drawing/2014/main" id="{678561FC-E39C-414F-9E2C-DDACAC56BFA9}"/>
                </a:ext>
              </a:extLst>
            </p:cNvPr>
            <p:cNvSpPr txBox="1"/>
            <p:nvPr/>
          </p:nvSpPr>
          <p:spPr>
            <a:xfrm>
              <a:off x="1063786" y="1150085"/>
              <a:ext cx="10540031" cy="375487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đúng và đọc diễn cảm, học thuộc lòng bài thơ “Việt Nam quê hương ta” biết đọc diễn cảm phù hợp nhấn giọng vào  những từ ngữ thể hiện cảm xúc yêu thương. Tự hào của tác giả đối vói quê hương.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hiểu: Nhận biết được các sự việc, cảnh vật qua lời kể tả của tác giả. Hiểu suy nghĩ, cảm xúc của tác giả đối với quê hương, đất nước. Hiểu các giá trị nghệ thuật của bài thơ dựa vào cách sử dụng từ ngữ, các biện pháp nghệ thuật so sánh nhân hóa trong bài thơ, từ đó thấy được hình ảnh đất nước Việt Nam tươi đẹp, thơ mộng và tràn đầy sức sống trong truyền thống và hiện tại. Hình ảnh con người Việt Nam dũng cảm, kiên cường, khéo léo và thủy chung. Nhận biết được hình ảnh thơ, thời gian, không gian được thể hiện trong bài thơ lục bát.</a:t>
              </a:r>
            </a:p>
          </p:txBody>
        </p:sp>
        <p:pic>
          <p:nvPicPr>
            <p:cNvPr id="5" name="Picture 36">
              <a:extLst>
                <a:ext uri="{FF2B5EF4-FFF2-40B4-BE49-F238E27FC236}">
                  <a16:creationId xmlns:a16="http://schemas.microsoft.com/office/drawing/2014/main" id="{0322F4A7-D62A-4E51-A6CA-EBC18C30A8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6" name="Picture 37">
            <a:extLst>
              <a:ext uri="{FF2B5EF4-FFF2-40B4-BE49-F238E27FC236}">
                <a16:creationId xmlns:a16="http://schemas.microsoft.com/office/drawing/2014/main" id="{AC0540DD-0529-4864-9DE6-742DB7FD0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90" t="5684" r="-18070" b="-5684"/>
          <a:stretch/>
        </p:blipFill>
        <p:spPr>
          <a:xfrm>
            <a:off x="381000" y="3543300"/>
            <a:ext cx="2215236" cy="1961543"/>
          </a:xfrm>
          <a:prstGeom prst="rect">
            <a:avLst/>
          </a:prstGeom>
        </p:spPr>
      </p:pic>
      <p:pic>
        <p:nvPicPr>
          <p:cNvPr id="7" name="Picture 6">
            <a:extLst>
              <a:ext uri="{FF2B5EF4-FFF2-40B4-BE49-F238E27FC236}">
                <a16:creationId xmlns:a16="http://schemas.microsoft.com/office/drawing/2014/main" id="{E7D38D39-4A99-4A29-B309-3270C7A76E3B}"/>
              </a:ext>
            </a:extLst>
          </p:cNvPr>
          <p:cNvPicPr>
            <a:picLocks noChangeAspect="1"/>
          </p:cNvPicPr>
          <p:nvPr/>
        </p:nvPicPr>
        <p:blipFill>
          <a:blip r:embed="rId3"/>
          <a:stretch>
            <a:fillRect/>
          </a:stretch>
        </p:blipFill>
        <p:spPr>
          <a:xfrm>
            <a:off x="1" y="947695"/>
            <a:ext cx="17731754" cy="1892972"/>
          </a:xfrm>
          <a:prstGeom prst="rect">
            <a:avLst/>
          </a:prstGeom>
        </p:spPr>
      </p:pic>
    </p:spTree>
    <p:extLst>
      <p:ext uri="{BB962C8B-B14F-4D97-AF65-F5344CB8AC3E}">
        <p14:creationId xmlns:p14="http://schemas.microsoft.com/office/powerpoint/2010/main" val="66772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990600" y="4457700"/>
            <a:ext cx="16359756" cy="335280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FFA98526-0C56-A5B6-5088-20F8DB43C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AE6E23-ED37-4605-96C5-59A9FAB1FA16}"/>
              </a:ext>
            </a:extLst>
          </p:cNvPr>
          <p:cNvGrpSpPr/>
          <p:nvPr/>
        </p:nvGrpSpPr>
        <p:grpSpPr>
          <a:xfrm>
            <a:off x="1374669" y="2684389"/>
            <a:ext cx="4758612" cy="2454143"/>
            <a:chOff x="139959" y="1387023"/>
            <a:chExt cx="3172408" cy="1636095"/>
          </a:xfrm>
        </p:grpSpPr>
        <p:sp>
          <p:nvSpPr>
            <p:cNvPr id="9" name="Rectangle: Rounded Corners 14">
              <a:extLst>
                <a:ext uri="{FF2B5EF4-FFF2-40B4-BE49-F238E27FC236}">
                  <a16:creationId xmlns:a16="http://schemas.microsoft.com/office/drawing/2014/main" id="{6AAA5D7D-3769-4AF9-B363-D69AB5B57AB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solidFill>
                    <a:srgbClr val="002060"/>
                  </a:solidFill>
                  <a:latin typeface="Cambria" panose="02040503050406030204" pitchFamily="18" charset="0"/>
                  <a:ea typeface="Cambria" panose="02040503050406030204" pitchFamily="18" charset="0"/>
                </a:rPr>
                <a:t>Mắt</a:t>
              </a:r>
              <a:r>
                <a:rPr lang="en-US" sz="7200" b="1" dirty="0">
                  <a:solidFill>
                    <a:srgbClr val="002060"/>
                  </a:solidFill>
                  <a:latin typeface="Cambria" panose="02040503050406030204" pitchFamily="18" charset="0"/>
                  <a:ea typeface="Cambria" panose="02040503050406030204" pitchFamily="18" charset="0"/>
                </a:rPr>
                <a:t> </a:t>
              </a:r>
              <a:r>
                <a:rPr lang="en-US" sz="7200" b="1" dirty="0" err="1">
                  <a:solidFill>
                    <a:srgbClr val="002060"/>
                  </a:solidFill>
                  <a:latin typeface="Cambria" panose="02040503050406030204" pitchFamily="18" charset="0"/>
                  <a:ea typeface="Cambria" panose="02040503050406030204" pitchFamily="18" charset="0"/>
                </a:rPr>
                <a:t>dõi</a:t>
              </a:r>
              <a:endParaRPr lang="en-US" sz="7200" b="1" dirty="0">
                <a:solidFill>
                  <a:srgbClr val="002060"/>
                </a:solidFill>
                <a:latin typeface="Cambria" panose="02040503050406030204" pitchFamily="18" charset="0"/>
                <a:ea typeface="Cambria" panose="02040503050406030204" pitchFamily="18" charset="0"/>
              </a:endParaRPr>
            </a:p>
          </p:txBody>
        </p:sp>
        <p:pic>
          <p:nvPicPr>
            <p:cNvPr id="10" name="Picture 10">
              <a:extLst>
                <a:ext uri="{FF2B5EF4-FFF2-40B4-BE49-F238E27FC236}">
                  <a16:creationId xmlns:a16="http://schemas.microsoft.com/office/drawing/2014/main" id="{28E63553-4CD1-42D8-A474-1697F6A6C0FB}"/>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F64EC38D-0672-47ED-8702-7294B4A58952}"/>
              </a:ext>
            </a:extLst>
          </p:cNvPr>
          <p:cNvGrpSpPr/>
          <p:nvPr/>
        </p:nvGrpSpPr>
        <p:grpSpPr>
          <a:xfrm>
            <a:off x="6347225" y="2799344"/>
            <a:ext cx="5096151" cy="2339187"/>
            <a:chOff x="4424729" y="3902060"/>
            <a:chExt cx="3397434" cy="1559458"/>
          </a:xfrm>
        </p:grpSpPr>
        <p:sp>
          <p:nvSpPr>
            <p:cNvPr id="12" name="Rectangle: Rounded Corners 20">
              <a:extLst>
                <a:ext uri="{FF2B5EF4-FFF2-40B4-BE49-F238E27FC236}">
                  <a16:creationId xmlns:a16="http://schemas.microsoft.com/office/drawing/2014/main" id="{EE5D6096-28EF-4209-A0E6-26800B16FDE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Tai </a:t>
              </a:r>
              <a:r>
                <a:rPr lang="en-US" sz="7200" b="1" dirty="0" err="1">
                  <a:solidFill>
                    <a:srgbClr val="002060"/>
                  </a:solidFill>
                  <a:latin typeface="Cambria" panose="02040503050406030204" pitchFamily="18" charset="0"/>
                  <a:ea typeface="Cambria" panose="02040503050406030204" pitchFamily="18" charset="0"/>
                </a:rPr>
                <a:t>nghe</a:t>
              </a:r>
              <a:endParaRPr lang="en-US" sz="7200" b="1" dirty="0">
                <a:solidFill>
                  <a:srgbClr val="002060"/>
                </a:solidFill>
                <a:latin typeface="Cambria" panose="02040503050406030204" pitchFamily="18" charset="0"/>
                <a:ea typeface="Cambria" panose="02040503050406030204" pitchFamily="18" charset="0"/>
              </a:endParaRPr>
            </a:p>
          </p:txBody>
        </p:sp>
        <p:pic>
          <p:nvPicPr>
            <p:cNvPr id="13" name="Picture 13">
              <a:extLst>
                <a:ext uri="{FF2B5EF4-FFF2-40B4-BE49-F238E27FC236}">
                  <a16:creationId xmlns:a16="http://schemas.microsoft.com/office/drawing/2014/main" id="{E8430F7D-527C-46AF-A609-690B7A2C10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BFA5B4A-3FC8-4ACF-ACD4-8908EFFDF806}"/>
              </a:ext>
            </a:extLst>
          </p:cNvPr>
          <p:cNvGrpSpPr/>
          <p:nvPr/>
        </p:nvGrpSpPr>
        <p:grpSpPr>
          <a:xfrm>
            <a:off x="11747817" y="3076214"/>
            <a:ext cx="4993746" cy="2057519"/>
            <a:chOff x="8110962" y="1828720"/>
            <a:chExt cx="3329164" cy="1371679"/>
          </a:xfrm>
        </p:grpSpPr>
        <p:sp>
          <p:nvSpPr>
            <p:cNvPr id="15" name="Rectangle: Rounded Corners 26">
              <a:extLst>
                <a:ext uri="{FF2B5EF4-FFF2-40B4-BE49-F238E27FC236}">
                  <a16:creationId xmlns:a16="http://schemas.microsoft.com/office/drawing/2014/main" id="{CBBD87D8-168C-430B-A616-B284545B71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Tay </a:t>
              </a:r>
              <a:r>
                <a:rPr lang="en-US" sz="7200" b="1" dirty="0" err="1">
                  <a:solidFill>
                    <a:srgbClr val="002060"/>
                  </a:solidFill>
                  <a:latin typeface="Cambria" panose="02040503050406030204" pitchFamily="18" charset="0"/>
                  <a:ea typeface="Cambria" panose="02040503050406030204" pitchFamily="18" charset="0"/>
                </a:rPr>
                <a:t>dò</a:t>
              </a:r>
              <a:endParaRPr lang="en-US" sz="7200" b="1" dirty="0">
                <a:solidFill>
                  <a:srgbClr val="002060"/>
                </a:solidFill>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F7C9599E-D875-4A76-8EAD-AAA67973E48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7" name="Picture 18">
            <a:extLst>
              <a:ext uri="{FF2B5EF4-FFF2-40B4-BE49-F238E27FC236}">
                <a16:creationId xmlns:a16="http://schemas.microsoft.com/office/drawing/2014/main" id="{C27DE95A-DE64-43D4-816C-20E7459F59BB}"/>
              </a:ext>
            </a:extLst>
          </p:cNvPr>
          <p:cNvPicPr>
            <a:picLocks noChangeAspect="1"/>
          </p:cNvPicPr>
          <p:nvPr/>
        </p:nvPicPr>
        <p:blipFill>
          <a:blip r:embed="rId6"/>
          <a:stretch>
            <a:fillRect/>
          </a:stretch>
        </p:blipFill>
        <p:spPr>
          <a:xfrm>
            <a:off x="976064" y="652922"/>
            <a:ext cx="4876800" cy="1879601"/>
          </a:xfrm>
          <a:prstGeom prst="rect">
            <a:avLst/>
          </a:prstGeom>
        </p:spPr>
      </p:pic>
      <p:pic>
        <p:nvPicPr>
          <p:cNvPr id="18" name="Picture 19">
            <a:extLst>
              <a:ext uri="{FF2B5EF4-FFF2-40B4-BE49-F238E27FC236}">
                <a16:creationId xmlns:a16="http://schemas.microsoft.com/office/drawing/2014/main" id="{43B73F27-4CC0-4192-8C88-310DF25D9CC7}"/>
              </a:ext>
            </a:extLst>
          </p:cNvPr>
          <p:cNvPicPr>
            <a:picLocks noChangeAspect="1"/>
          </p:cNvPicPr>
          <p:nvPr/>
        </p:nvPicPr>
        <p:blipFill>
          <a:blip r:embed="rId6"/>
          <a:stretch>
            <a:fillRect/>
          </a:stretch>
        </p:blipFill>
        <p:spPr>
          <a:xfrm flipH="1" flipV="1">
            <a:off x="12484857" y="1122697"/>
            <a:ext cx="4876800" cy="1879601"/>
          </a:xfrm>
          <a:prstGeom prst="rect">
            <a:avLst/>
          </a:prstGeom>
        </p:spPr>
      </p:pic>
      <p:grpSp>
        <p:nvGrpSpPr>
          <p:cNvPr id="19" name="Group 35">
            <a:extLst>
              <a:ext uri="{FF2B5EF4-FFF2-40B4-BE49-F238E27FC236}">
                <a16:creationId xmlns:a16="http://schemas.microsoft.com/office/drawing/2014/main" id="{2EFFB478-1000-4040-98A1-85F80E137FBC}"/>
              </a:ext>
            </a:extLst>
          </p:cNvPr>
          <p:cNvGrpSpPr/>
          <p:nvPr/>
        </p:nvGrpSpPr>
        <p:grpSpPr>
          <a:xfrm>
            <a:off x="5905685" y="5058473"/>
            <a:ext cx="6900321" cy="5193543"/>
            <a:chOff x="3853543" y="4366486"/>
            <a:chExt cx="3728365" cy="2664818"/>
          </a:xfrm>
        </p:grpSpPr>
        <p:pic>
          <p:nvPicPr>
            <p:cNvPr id="20" name="Picture 23">
              <a:extLst>
                <a:ext uri="{FF2B5EF4-FFF2-40B4-BE49-F238E27FC236}">
                  <a16:creationId xmlns:a16="http://schemas.microsoft.com/office/drawing/2014/main" id="{B08170DD-7AB8-4271-AF4D-CDEA3302FD1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A955FA71-D2D8-4725-9ACB-683F4B101D52}"/>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2" name="Picture 21">
            <a:extLst>
              <a:ext uri="{FF2B5EF4-FFF2-40B4-BE49-F238E27FC236}">
                <a16:creationId xmlns:a16="http://schemas.microsoft.com/office/drawing/2014/main" id="{C78051D1-72FB-4D48-B340-27E5896B4555}"/>
              </a:ext>
            </a:extLst>
          </p:cNvPr>
          <p:cNvPicPr>
            <a:picLocks noChangeAspect="1"/>
          </p:cNvPicPr>
          <p:nvPr/>
        </p:nvPicPr>
        <p:blipFill>
          <a:blip r:embed="rId9"/>
          <a:stretch>
            <a:fillRect/>
          </a:stretch>
        </p:blipFill>
        <p:spPr>
          <a:xfrm>
            <a:off x="5808392" y="632486"/>
            <a:ext cx="6383066" cy="3520745"/>
          </a:xfrm>
          <a:prstGeom prst="rect">
            <a:avLst/>
          </a:prstGeom>
        </p:spPr>
      </p:pic>
    </p:spTree>
    <p:extLst>
      <p:ext uri="{BB962C8B-B14F-4D97-AF65-F5344CB8AC3E}">
        <p14:creationId xmlns:p14="http://schemas.microsoft.com/office/powerpoint/2010/main" val="10494161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703771" y="2497189"/>
            <a:ext cx="16880459" cy="7023800"/>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659569" y="1988146"/>
              <a:ext cx="10742791" cy="1908215"/>
              <a:chOff x="-96562" y="2106384"/>
              <a:chExt cx="10742791" cy="1908215"/>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08215"/>
              </a:xfrm>
              <a:prstGeom prst="rect">
                <a:avLst/>
              </a:prstGeom>
              <a:noFill/>
            </p:spPr>
            <p:txBody>
              <a:bodyPr wrap="square" rtlCol="0">
                <a:spAutoFit/>
              </a:bodyPr>
              <a:lstStyle/>
              <a:p>
                <a:pPr algn="just" defTabSz="1371600">
                  <a:defRPr/>
                </a:pPr>
                <a:r>
                  <a:rPr lang="vi-VN" sz="6000" dirty="0">
                    <a:solidFill>
                      <a:prstClr val="black"/>
                    </a:solidFill>
                    <a:latin typeface="Calibri" panose="020F0502020204030204"/>
                  </a:rPr>
                  <a:t>Đọc diễn cảm cả bài, cần biết đọc phù hợp thể hiện nhẹ nhàng, tr</a:t>
                </a:r>
                <a:r>
                  <a:rPr lang="en-US" sz="6000" dirty="0" err="1">
                    <a:solidFill>
                      <a:prstClr val="black"/>
                    </a:solidFill>
                    <a:latin typeface="Calibri" panose="020F0502020204030204"/>
                  </a:rPr>
                  <a:t>ìu</a:t>
                </a:r>
                <a:r>
                  <a:rPr lang="vi-VN" sz="6000" dirty="0">
                    <a:solidFill>
                      <a:prstClr val="black"/>
                    </a:solidFill>
                    <a:latin typeface="Calibri" panose="020F0502020204030204"/>
                  </a:rPr>
                  <a:t> mến, dũng cảm, xót xa, mạnh mẽ ,yêu quý, tự hào… </a:t>
                </a:r>
                <a:endParaRPr lang="vi-VN" sz="6000" dirty="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96562" y="2175637"/>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6347725" y="5707235"/>
            <a:ext cx="5592548" cy="3997227"/>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725351" y="-237184"/>
            <a:ext cx="16158849" cy="3209822"/>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769441"/>
          </a:xfrm>
          <a:prstGeom prst="rect">
            <a:avLst/>
          </a:prstGeom>
          <a:noFill/>
        </p:spPr>
        <p:txBody>
          <a:bodyPr wrap="square">
            <a:spAutoFit/>
          </a:bodyPr>
          <a:lstStyle/>
          <a:p>
            <a:pPr algn="ctr"/>
            <a:r>
              <a:rPr lang="en-US" sz="4400" dirty="0">
                <a:solidFill>
                  <a:srgbClr val="DC224A"/>
                </a:solidFill>
                <a:latin typeface="#9Slide03 AllRoundGothic" panose="020B0703020202020104" pitchFamily="34" charset="0"/>
              </a:rPr>
              <a:t>VIỆT NAM QUÊ HƯƠNG TA</a:t>
            </a:r>
            <a:endParaRPr lang="vi-VN" sz="4400" b="0" i="0" dirty="0">
              <a:solidFill>
                <a:srgbClr val="DC224A"/>
              </a:solidFill>
              <a:effectLst/>
              <a:latin typeface="#9Slide03 AllRoundGothic" panose="020B0703020202020104" pitchFamily="34" charset="0"/>
            </a:endParaRPr>
          </a:p>
        </p:txBody>
      </p:sp>
      <p:sp>
        <p:nvSpPr>
          <p:cNvPr id="2" name="TextBox 1">
            <a:extLst>
              <a:ext uri="{FF2B5EF4-FFF2-40B4-BE49-F238E27FC236}">
                <a16:creationId xmlns:a16="http://schemas.microsoft.com/office/drawing/2014/main" id="{5DCC32A2-5286-4FC4-BC96-B350B7751388}"/>
              </a:ext>
            </a:extLst>
          </p:cNvPr>
          <p:cNvSpPr txBox="1"/>
          <p:nvPr/>
        </p:nvSpPr>
        <p:spPr>
          <a:xfrm>
            <a:off x="762000" y="1714500"/>
            <a:ext cx="16764000" cy="707886"/>
          </a:xfrm>
          <a:prstGeom prst="rect">
            <a:avLst/>
          </a:prstGeom>
          <a:noFill/>
        </p:spPr>
        <p:txBody>
          <a:bodyPr wrap="square">
            <a:spAutoFit/>
          </a:bodyPr>
          <a:lstStyle/>
          <a:p>
            <a:pPr algn="ctr"/>
            <a:r>
              <a:rPr lang="en-US" sz="4000" dirty="0">
                <a:latin typeface="Cambria" panose="02040503050406030204" pitchFamily="18" charset="0"/>
                <a:ea typeface="Cambria" panose="02040503050406030204" pitchFamily="18" charset="0"/>
              </a:rPr>
              <a:t>(</a:t>
            </a:r>
            <a:r>
              <a:rPr lang="en-US" sz="4000" dirty="0" err="1">
                <a:latin typeface="Cambria" panose="02040503050406030204" pitchFamily="18" charset="0"/>
                <a:ea typeface="Cambria" panose="02040503050406030204" pitchFamily="18" charset="0"/>
              </a:rPr>
              <a:t>Trích</a:t>
            </a:r>
            <a:r>
              <a:rPr lang="en-US" sz="4000" dirty="0">
                <a:latin typeface="Cambria" panose="02040503050406030204" pitchFamily="18" charset="0"/>
                <a:ea typeface="Cambria" panose="02040503050406030204" pitchFamily="18" charset="0"/>
              </a:rPr>
              <a:t>)</a:t>
            </a:r>
            <a:endParaRPr lang="vi-VN" sz="8000" b="0" i="0" dirty="0">
              <a:solidFill>
                <a:srgbClr val="DC224A"/>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F466F9-EBA4-DC71-60F0-A9F3E0DA9C60}"/>
              </a:ext>
            </a:extLst>
          </p:cNvPr>
          <p:cNvSpPr txBox="1"/>
          <p:nvPr/>
        </p:nvSpPr>
        <p:spPr>
          <a:xfrm>
            <a:off x="533400" y="2476500"/>
            <a:ext cx="8458200" cy="747897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nước ta ơi</a:t>
            </a:r>
          </a:p>
          <a:p>
            <a:pPr algn="ctr"/>
            <a:r>
              <a:rPr lang="vi-VN" sz="3200" dirty="0">
                <a:latin typeface="Cambria" panose="02040503050406030204" pitchFamily="18" charset="0"/>
                <a:ea typeface="Cambria" panose="02040503050406030204" pitchFamily="18" charset="0"/>
              </a:rPr>
              <a:t>Mênh mông biển lúa đâu trời đẹp hơn</a:t>
            </a:r>
          </a:p>
          <a:p>
            <a:pPr algn="ctr"/>
            <a:r>
              <a:rPr lang="vi-VN" sz="3200" dirty="0">
                <a:latin typeface="Cambria" panose="02040503050406030204" pitchFamily="18" charset="0"/>
                <a:ea typeface="Cambria" panose="02040503050406030204" pitchFamily="18" charset="0"/>
              </a:rPr>
              <a:t>Cánh cò bay lả rập rờn</a:t>
            </a:r>
          </a:p>
          <a:p>
            <a:pPr algn="ctr"/>
            <a:r>
              <a:rPr lang="vi-VN" sz="3200" dirty="0">
                <a:latin typeface="Cambria" panose="02040503050406030204" pitchFamily="18" charset="0"/>
                <a:ea typeface="Cambria" panose="02040503050406030204" pitchFamily="18" charset="0"/>
              </a:rPr>
              <a:t>Mây mờ che đỉnh Trường Sơn sớm chiều.</a:t>
            </a:r>
          </a:p>
          <a:p>
            <a:pPr algn="ctr"/>
            <a:r>
              <a:rPr lang="vi-VN" sz="3200" dirty="0">
                <a:latin typeface="Cambria" panose="02040503050406030204" pitchFamily="18" charset="0"/>
                <a:ea typeface="Cambria" panose="02040503050406030204" pitchFamily="18" charset="0"/>
              </a:rPr>
              <a:t> </a:t>
            </a:r>
          </a:p>
          <a:p>
            <a:pPr algn="ctr"/>
            <a:r>
              <a:rPr lang="vi-VN" sz="3200" dirty="0">
                <a:latin typeface="Cambria" panose="02040503050406030204" pitchFamily="18" charset="0"/>
                <a:ea typeface="Cambria" panose="02040503050406030204" pitchFamily="18" charset="0"/>
              </a:rPr>
              <a:t>Quê hương biết mấy thân yêu</a:t>
            </a:r>
          </a:p>
          <a:p>
            <a:pPr algn="ctr"/>
            <a:r>
              <a:rPr lang="vi-VN" sz="3200" dirty="0">
                <a:latin typeface="Cambria" panose="02040503050406030204" pitchFamily="18" charset="0"/>
                <a:ea typeface="Cambria" panose="02040503050406030204" pitchFamily="18" charset="0"/>
              </a:rPr>
              <a:t>Bao nhiêu đời đã chịu nhiều thương đau</a:t>
            </a:r>
          </a:p>
          <a:p>
            <a:pPr algn="ctr"/>
            <a:r>
              <a:rPr lang="vi-VN" sz="3200" dirty="0">
                <a:latin typeface="Cambria" panose="02040503050406030204" pitchFamily="18" charset="0"/>
                <a:ea typeface="Cambria" panose="02040503050406030204" pitchFamily="18" charset="0"/>
              </a:rPr>
              <a:t>Mặt người vất vả in sâu</a:t>
            </a:r>
          </a:p>
          <a:p>
            <a:pPr algn="ctr"/>
            <a:r>
              <a:rPr lang="vi-VN" sz="3200" dirty="0">
                <a:latin typeface="Cambria" panose="02040503050406030204" pitchFamily="18" charset="0"/>
                <a:ea typeface="Cambria" panose="02040503050406030204" pitchFamily="18" charset="0"/>
              </a:rPr>
              <a:t>Gái trai cũng một áo nâu nhuộm bùn.</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nghèo nuôi những anh hùng</a:t>
            </a:r>
          </a:p>
          <a:p>
            <a:pPr algn="ctr"/>
            <a:r>
              <a:rPr lang="vi-VN" sz="3200" dirty="0">
                <a:latin typeface="Cambria" panose="02040503050406030204" pitchFamily="18" charset="0"/>
                <a:ea typeface="Cambria" panose="02040503050406030204" pitchFamily="18" charset="0"/>
              </a:rPr>
              <a:t>Chìm trong máu lửa lại vùng đứng lên</a:t>
            </a:r>
          </a:p>
          <a:p>
            <a:pPr algn="ctr"/>
            <a:r>
              <a:rPr lang="vi-VN" sz="3200" dirty="0">
                <a:latin typeface="Cambria" panose="02040503050406030204" pitchFamily="18" charset="0"/>
                <a:ea typeface="Cambria" panose="02040503050406030204" pitchFamily="18" charset="0"/>
              </a:rPr>
              <a:t>Đạp quân thù xuống đất đen</a:t>
            </a:r>
          </a:p>
          <a:p>
            <a:pPr algn="ctr"/>
            <a:r>
              <a:rPr lang="vi-VN" sz="3200" dirty="0">
                <a:latin typeface="Cambria" panose="02040503050406030204" pitchFamily="18" charset="0"/>
                <a:ea typeface="Cambria" panose="02040503050406030204" pitchFamily="18" charset="0"/>
              </a:rPr>
              <a:t>Súng gươm vứt bỏ lại hiền như xưa.</a:t>
            </a:r>
          </a:p>
          <a:p>
            <a:pPr algn="ctr"/>
            <a:endParaRPr lang="vi-VN" sz="3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FFE2FC-9E6E-0DC9-39F0-40FD6E29A5B6}"/>
              </a:ext>
            </a:extLst>
          </p:cNvPr>
          <p:cNvSpPr txBox="1"/>
          <p:nvPr/>
        </p:nvSpPr>
        <p:spPr>
          <a:xfrm>
            <a:off x="9296400" y="3009900"/>
            <a:ext cx="8001000" cy="5016758"/>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nắng chan hoà</a:t>
            </a:r>
          </a:p>
          <a:p>
            <a:pPr algn="ctr"/>
            <a:r>
              <a:rPr lang="vi-VN" sz="3200" dirty="0">
                <a:latin typeface="Cambria" panose="02040503050406030204" pitchFamily="18" charset="0"/>
                <a:ea typeface="Cambria" panose="02040503050406030204" pitchFamily="18" charset="0"/>
              </a:rPr>
              <a:t>Hoa thơm quả ngọt bốn mùa trời xanh</a:t>
            </a:r>
          </a:p>
          <a:p>
            <a:pPr algn="ctr"/>
            <a:r>
              <a:rPr lang="vi-VN" sz="3200" dirty="0">
                <a:latin typeface="Cambria" panose="02040503050406030204" pitchFamily="18" charset="0"/>
                <a:ea typeface="Cambria" panose="02040503050406030204" pitchFamily="18" charset="0"/>
              </a:rPr>
              <a:t>Mắt đen cô gái long lanh</a:t>
            </a:r>
          </a:p>
          <a:p>
            <a:pPr algn="ctr"/>
            <a:r>
              <a:rPr lang="vi-VN" sz="3200" dirty="0">
                <a:latin typeface="Cambria" panose="02040503050406030204" pitchFamily="18" charset="0"/>
                <a:ea typeface="Cambria" panose="02040503050406030204" pitchFamily="18" charset="0"/>
              </a:rPr>
              <a:t>Yêu ai yêu trọn tấm tình thuỷ chung.</a:t>
            </a:r>
            <a:endParaRPr lang="en-US" sz="3200" dirty="0">
              <a:latin typeface="Cambria" panose="02040503050406030204" pitchFamily="18" charset="0"/>
              <a:ea typeface="Cambria" panose="02040503050406030204" pitchFamily="18" charset="0"/>
            </a:endParaRPr>
          </a:p>
          <a:p>
            <a:pPr algn="ctr"/>
            <a:endParaRPr lang="vi-VN"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trăm nghề của trăm vùng</a:t>
            </a:r>
          </a:p>
          <a:p>
            <a:pPr algn="ctr"/>
            <a:r>
              <a:rPr lang="vi-VN" sz="3200" dirty="0">
                <a:latin typeface="Cambria" panose="02040503050406030204" pitchFamily="18" charset="0"/>
                <a:ea typeface="Cambria" panose="02040503050406030204" pitchFamily="18" charset="0"/>
              </a:rPr>
              <a:t>Khách phương xa tới lạ lùng tìm xem</a:t>
            </a:r>
          </a:p>
          <a:p>
            <a:pPr algn="ctr"/>
            <a:r>
              <a:rPr lang="vi-VN" sz="3200" dirty="0">
                <a:latin typeface="Cambria" panose="02040503050406030204" pitchFamily="18" charset="0"/>
                <a:ea typeface="Cambria" panose="02040503050406030204" pitchFamily="18" charset="0"/>
              </a:rPr>
              <a:t>Tay người như có phép tiên</a:t>
            </a:r>
          </a:p>
          <a:p>
            <a:pPr algn="ctr"/>
            <a:r>
              <a:rPr lang="vi-VN" sz="3200" dirty="0">
                <a:latin typeface="Cambria" panose="02040503050406030204" pitchFamily="18" charset="0"/>
                <a:ea typeface="Cambria" panose="02040503050406030204" pitchFamily="18" charset="0"/>
              </a:rPr>
              <a:t>Trên tre lá cũng dệt nghìn bài thơ.</a:t>
            </a:r>
          </a:p>
          <a:p>
            <a:pPr algn="r"/>
            <a:r>
              <a:rPr lang="vi-VN" sz="3200" dirty="0">
                <a:latin typeface="Cambria" panose="02040503050406030204" pitchFamily="18" charset="0"/>
                <a:ea typeface="Cambria" panose="02040503050406030204" pitchFamily="18" charset="0"/>
              </a:rPr>
              <a:t>(Nguyễn Đình Thi)</a:t>
            </a:r>
          </a:p>
        </p:txBody>
      </p:sp>
    </p:spTree>
    <p:extLst>
      <p:ext uri="{BB962C8B-B14F-4D97-AF65-F5344CB8AC3E}">
        <p14:creationId xmlns:p14="http://schemas.microsoft.com/office/powerpoint/2010/main" val="353505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1701</TotalTime>
  <Words>1601</Words>
  <Application>Microsoft Office PowerPoint</Application>
  <PresentationFormat>Custom</PresentationFormat>
  <Paragraphs>105</Paragraphs>
  <Slides>33</Slides>
  <Notes>4</Notes>
  <HiddenSlides>0</HiddenSlides>
  <MMClips>2</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33</vt:i4>
      </vt:variant>
    </vt:vector>
  </HeadingPairs>
  <TitlesOfParts>
    <vt:vector size="43" baseType="lpstr">
      <vt:lpstr>#9Slide03 AllRoundGothic</vt:lpstr>
      <vt:lpstr>Arial</vt:lpstr>
      <vt:lpstr>Calibri</vt:lpstr>
      <vt:lpstr>Cambria</vt:lpstr>
      <vt:lpstr>Wingdings</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SingPC</cp:lastModifiedBy>
  <cp:revision>34</cp:revision>
  <dcterms:created xsi:type="dcterms:W3CDTF">2006-08-16T00:00:00Z</dcterms:created>
  <dcterms:modified xsi:type="dcterms:W3CDTF">2025-04-04T02:13:44Z</dcterms:modified>
  <cp:category>9Slide.vn</cp:category>
  <dc:identifier>DAGPVnf4NPg</dc:identifier>
</cp:coreProperties>
</file>