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handoutMasterIdLst>
    <p:handoutMasterId r:id="rId16"/>
  </p:handoutMasterIdLst>
  <p:sldIdLst>
    <p:sldId id="256" r:id="rId3"/>
    <p:sldId id="11088774" r:id="rId4"/>
    <p:sldId id="11088762" r:id="rId5"/>
    <p:sldId id="11088766" r:id="rId6"/>
    <p:sldId id="276" r:id="rId7"/>
    <p:sldId id="11088768" r:id="rId8"/>
    <p:sldId id="11088769" r:id="rId9"/>
    <p:sldId id="798" r:id="rId10"/>
    <p:sldId id="11088763" r:id="rId12"/>
    <p:sldId id="11088770" r:id="rId13"/>
    <p:sldId id="11088772" r:id="rId14"/>
    <p:sldId id="11088765" r:id="rId15"/>
  </p:sldIdLst>
  <p:sldSz cx="12192000" cy="6858000"/>
  <p:notesSz cx="6858000" cy="9144000"/>
  <p:embeddedFontLst>
    <p:embeddedFont>
      <p:font typeface="#9Slide07 HoneyCream" pitchFamily="2" charset="0"/>
      <p:regular r:id="rId21"/>
    </p:embeddedFont>
    <p:embeddedFont>
      <p:font typeface="#9Slide07 Altus" pitchFamily="2" charset="0"/>
      <p:regular r:id="rId22"/>
    </p:embeddedFont>
    <p:embeddedFont>
      <p:font typeface="#9Slide05 Aphrodite Pro" panose="02000000000000000000" pitchFamily="2" charset="0"/>
      <p:regular r:id="rId23"/>
    </p:embeddedFont>
    <p:embeddedFont>
      <p:font typeface="Calibri" panose="020F0502020204030204"/>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9Slide07 SVNStick A Round" panose="02000503000000000000" pitchFamily="2" charset="0"/>
      <p:regular r:id="rId32"/>
    </p:embeddedFont>
    <p:embeddedFont>
      <p:font typeface="#9Slide07 IcielPony" panose="02000000000000000000" pitchFamily="2" charset="0"/>
      <p:regular r:id="rId33"/>
    </p:embeddedFont>
    <p:embeddedFont>
      <p:font typeface="#9Slide07 IcielBC Cubano Normal" panose="00000500000000000000" pitchFamily="2" charset="0"/>
      <p:regular r:id="rId34"/>
    </p:embeddedFont>
    <p:embeddedFont>
      <p:font typeface="SVN-Poky's" panose="020B0606040200020203" pitchFamily="34" charset="0"/>
      <p:regular r:id="rId35"/>
    </p:embeddedFont>
    <p:embeddedFont>
      <p:font typeface="等线" panose="02010600030101010101" charset="-122"/>
      <p:regular r:id="rId36"/>
    </p:embeddedFont>
    <p:embeddedFont>
      <p:font typeface="等线 Light" panose="02010600030101010101" charset="-122"/>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22BC"/>
    <a:srgbClr val="F59FA1"/>
    <a:srgbClr val="E7ADD0"/>
    <a:srgbClr val="660033"/>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7" d="100"/>
          <a:sy n="77" d="100"/>
        </p:scale>
        <p:origin x="542" y="-144"/>
      </p:cViewPr>
      <p:guideLst>
        <p:guide orient="horz" pos="2160"/>
        <p:guide pos="3840"/>
      </p:guideLst>
    </p:cSldViewPr>
  </p:slideViewPr>
  <p:notesTextViewPr>
    <p:cViewPr>
      <p:scale>
        <a:sx n="1" d="1"/>
        <a:sy n="1" d="1"/>
      </p:scale>
      <p:origin x="0" y="0"/>
    </p:cViewPr>
  </p:notesTextViewPr>
  <p:sorterViewPr>
    <p:cViewPr>
      <p:scale>
        <a:sx n="66" d="100"/>
        <a:sy n="66" d="100"/>
      </p:scale>
      <p:origin x="0" y="-7158"/>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font" Target="fonts/font17.fntdata"/><Relationship Id="rId36" Type="http://schemas.openxmlformats.org/officeDocument/2006/relationships/font" Target="fonts/font16.fntdata"/><Relationship Id="rId35" Type="http://schemas.openxmlformats.org/officeDocument/2006/relationships/font" Target="fonts/font15.fntdata"/><Relationship Id="rId34" Type="http://schemas.openxmlformats.org/officeDocument/2006/relationships/font" Target="fonts/font14.fntdata"/><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95A2D-5D3E-4B2D-A191-DB209F01AFE4}"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E2A6DE-F034-403C-9B2A-799AD031FA8B}"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a:fillRect/>
          </a:stretch>
        </p:blipFill>
        <p:spPr>
          <a:xfrm>
            <a:off x="-2" y="2741790"/>
            <a:ext cx="12192001" cy="4116210"/>
          </a:xfrm>
          <a:prstGeom prst="rect">
            <a:avLst/>
          </a:prstGeom>
        </p:spPr>
      </p:pic>
      <p:pic>
        <p:nvPicPr>
          <p:cNvPr id="16" name="图片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a:fillRect/>
          </a:stretch>
        </p:blipFill>
        <p:spPr>
          <a:xfrm>
            <a:off x="700839" y="6350"/>
            <a:ext cx="3467020" cy="1476375"/>
          </a:xfrm>
          <a:prstGeom prst="rect">
            <a:avLst/>
          </a:prstGeom>
        </p:spPr>
      </p:pic>
      <p:pic>
        <p:nvPicPr>
          <p:cNvPr id="22" name="图片 21"/>
          <p:cNvPicPr>
            <a:picLocks noChangeAspect="1"/>
          </p:cNvPicPr>
          <p:nvPr userDrawn="1"/>
        </p:nvPicPr>
        <p:blipFill rotWithShape="1">
          <a:blip r:embed="rId6">
            <a:extLst>
              <a:ext uri="{28A0092B-C50C-407E-A947-70E740481C1C}">
                <a14:useLocalDpi xmlns:a14="http://schemas.microsoft.com/office/drawing/2010/main" val="0"/>
              </a:ext>
            </a:extLst>
          </a:blip>
          <a:srcRect r="41775" b="29861"/>
          <a:stretch>
            <a:fillRect/>
          </a:stretch>
        </p:blipFill>
        <p:spPr>
          <a:xfrm>
            <a:off x="700839" y="-161925"/>
            <a:ext cx="2246085" cy="4810125"/>
          </a:xfrm>
          <a:prstGeom prst="rect">
            <a:avLst/>
          </a:prstGeom>
        </p:spPr>
      </p:pic>
      <p:pic>
        <p:nvPicPr>
          <p:cNvPr id="24" name="图片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p:cNvPicPr>
            <a:picLocks noChangeAspect="1"/>
          </p:cNvPicPr>
          <p:nvPr userDrawn="1"/>
        </p:nvPicPr>
        <p:blipFill rotWithShape="1">
          <a:blip r:embed="rId6">
            <a:extLst>
              <a:ext uri="{28A0092B-C50C-407E-A947-70E740481C1C}">
                <a14:useLocalDpi xmlns:a14="http://schemas.microsoft.com/office/drawing/2010/main" val="0"/>
              </a:ext>
            </a:extLst>
          </a:blip>
          <a:srcRect l="44832" t="22365"/>
          <a:stretch>
            <a:fillRect/>
          </a:stretch>
        </p:blipFill>
        <p:spPr>
          <a:xfrm>
            <a:off x="10205884" y="1533832"/>
            <a:ext cx="2128154" cy="53241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a:fillRect/>
          </a:stretch>
        </p:blipFill>
        <p:spPr>
          <a:xfrm>
            <a:off x="9267" y="0"/>
            <a:ext cx="2246085" cy="4810125"/>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a:fillRect/>
          </a:stretch>
        </p:blipFill>
        <p:spPr>
          <a:xfrm>
            <a:off x="10224420" y="4595966"/>
            <a:ext cx="1976849" cy="22620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a:fillRect/>
          </a:stretch>
        </p:blipFill>
        <p:spPr>
          <a:xfrm>
            <a:off x="-1" y="0"/>
            <a:ext cx="12192002" cy="685800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a:fillRect/>
          </a:stretch>
        </p:blipFill>
        <p:spPr>
          <a:xfrm>
            <a:off x="9267" y="0"/>
            <a:ext cx="2246085" cy="4810125"/>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a:fillRect/>
          </a:stretch>
        </p:blipFill>
        <p:spPr>
          <a:xfrm>
            <a:off x="10224420" y="4595966"/>
            <a:ext cx="1976849" cy="22620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hyperlink" Target="https://www.facebook.com/groups/629898828017053" TargetMode="External"/><Relationship Id="rId17" Type="http://schemas.openxmlformats.org/officeDocument/2006/relationships/image" Target="../media/image11.png"/><Relationship Id="rId16" Type="http://schemas.openxmlformats.org/officeDocument/2006/relationships/image" Target="../media/image10.png"/><Relationship Id="rId15" Type="http://schemas.openxmlformats.org/officeDocument/2006/relationships/image" Target="../media/image9.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29" name="Picture 28"/>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30"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endParaRPr lang="en-US" sz="1800" b="1" dirty="0">
              <a:solidFill>
                <a:srgbClr val="2C9430"/>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2.wdp"/><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7.xml"/><Relationship Id="rId3" Type="http://schemas.openxmlformats.org/officeDocument/2006/relationships/image" Target="../media/image24.png"/><Relationship Id="rId2" Type="http://schemas.openxmlformats.org/officeDocument/2006/relationships/tags" Target="../tags/tag6.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3200" y="-1255755"/>
            <a:ext cx="9659873" cy="7296192"/>
          </a:xfrm>
          <a:prstGeom prst="rect">
            <a:avLst/>
          </a:prstGeom>
        </p:spPr>
      </p:pic>
      <p:pic>
        <p:nvPicPr>
          <p:cNvPr id="14" name="Picture 13"/>
          <p:cNvPicPr>
            <a:picLocks noChangeAspect="1"/>
          </p:cNvPicPr>
          <p:nvPr/>
        </p:nvPicPr>
        <p:blipFill>
          <a:blip r:embed="rId2"/>
          <a:stretch>
            <a:fillRect/>
          </a:stretch>
        </p:blipFill>
        <p:spPr>
          <a:xfrm>
            <a:off x="-133914" y="-240669"/>
            <a:ext cx="1523956" cy="1508868"/>
          </a:xfrm>
          <a:prstGeom prst="rect">
            <a:avLst/>
          </a:prstGeom>
        </p:spPr>
      </p:pic>
      <p:pic>
        <p:nvPicPr>
          <p:cNvPr id="3" name="Picture 2"/>
          <p:cNvPicPr>
            <a:picLocks noChangeAspect="1"/>
          </p:cNvPicPr>
          <p:nvPr/>
        </p:nvPicPr>
        <p:blipFill>
          <a:blip r:embed="rId3"/>
          <a:stretch>
            <a:fillRect/>
          </a:stretch>
        </p:blipFill>
        <p:spPr>
          <a:xfrm>
            <a:off x="2360927" y="817563"/>
            <a:ext cx="8705843" cy="42797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133914" y="-240669"/>
            <a:ext cx="1523956" cy="1508868"/>
          </a:xfrm>
          <a:prstGeom prst="rect">
            <a:avLst/>
          </a:prstGeom>
        </p:spPr>
      </p:pic>
      <p:pic>
        <p:nvPicPr>
          <p:cNvPr id="6"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448" y="-754063"/>
            <a:ext cx="10532352" cy="6858000"/>
          </a:xfrm>
          <a:prstGeom prst="rect">
            <a:avLst/>
          </a:prstGeom>
        </p:spPr>
      </p:pic>
      <p:sp>
        <p:nvSpPr>
          <p:cNvPr id="2" name="TextBox 1"/>
          <p:cNvSpPr txBox="1"/>
          <p:nvPr/>
        </p:nvSpPr>
        <p:spPr>
          <a:xfrm>
            <a:off x="3263899" y="1936273"/>
            <a:ext cx="7899401" cy="2169825"/>
          </a:xfrm>
          <a:prstGeom prst="rect">
            <a:avLst/>
          </a:prstGeom>
          <a:noFill/>
        </p:spPr>
        <p:txBody>
          <a:bodyPr wrap="square" rtlCol="0">
            <a:spAutoFit/>
          </a:bodyPr>
          <a:lstStyle/>
          <a:p>
            <a:pPr algn="ctr"/>
            <a:r>
              <a:rPr lang="vi-VN" sz="4500" b="1" dirty="0">
                <a:solidFill>
                  <a:srgbClr val="002060"/>
                </a:solidFill>
                <a:latin typeface="Cambria" panose="02040503050406030204" pitchFamily="18" charset="0"/>
              </a:rPr>
              <a:t> 1.Tìm đọc bài thơ, câu chuyện viết về các chú bộ đội hải quân.</a:t>
            </a:r>
            <a:endParaRPr lang="en-US" sz="4500" b="1" dirty="0">
              <a:solidFill>
                <a:srgbClr val="002060"/>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descr="51miz-E717277-6C1E8934"/>
          <p:cNvPicPr>
            <a:picLocks noChangeAspect="1"/>
          </p:cNvPicPr>
          <p:nvPr/>
        </p:nvPicPr>
        <p:blipFill>
          <a:blip r:embed="rId1"/>
          <a:stretch>
            <a:fillRect/>
          </a:stretch>
        </p:blipFill>
        <p:spPr>
          <a:xfrm rot="21420000">
            <a:off x="159962" y="-1058603"/>
            <a:ext cx="11872076" cy="8157384"/>
          </a:xfrm>
          <a:prstGeom prst="rect">
            <a:avLst/>
          </a:prstGeom>
        </p:spPr>
      </p:pic>
      <p:sp>
        <p:nvSpPr>
          <p:cNvPr id="20" name="Rounded Rectangle 19"/>
          <p:cNvSpPr/>
          <p:nvPr/>
        </p:nvSpPr>
        <p:spPr>
          <a:xfrm>
            <a:off x="2234345" y="590538"/>
            <a:ext cx="8458201" cy="1323439"/>
          </a:xfrm>
          <a:prstGeom prst="roundRect">
            <a:avLst/>
          </a:prstGeom>
          <a:solidFill>
            <a:schemeClr val="bg1">
              <a:alpha val="88000"/>
            </a:schemeClr>
          </a:solidFill>
          <a:ln w="38100">
            <a:solidFill>
              <a:srgbClr val="FE827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defRPr/>
            </a:pPr>
            <a:endParaRPr kumimoji="0" lang="en-US" sz="1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pic>
        <p:nvPicPr>
          <p:cNvPr id="18" name="Picture 17" descr="Diagram&#10;&#10;Description automatically generated with low confidence"/>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288"/>
          <a:stretch>
            <a:fillRect/>
          </a:stretch>
        </p:blipFill>
        <p:spPr>
          <a:xfrm>
            <a:off x="1317310" y="2254878"/>
            <a:ext cx="6899590" cy="4450722"/>
          </a:xfrm>
          <a:prstGeom prst="rect">
            <a:avLst/>
          </a:prstGeom>
        </p:spPr>
      </p:pic>
      <p:sp>
        <p:nvSpPr>
          <p:cNvPr id="19" name="TextBox 18"/>
          <p:cNvSpPr txBox="1"/>
          <p:nvPr/>
        </p:nvSpPr>
        <p:spPr>
          <a:xfrm>
            <a:off x="2234345" y="590538"/>
            <a:ext cx="7995278" cy="1323439"/>
          </a:xfrm>
          <a:prstGeom prst="rect">
            <a:avLst/>
          </a:prstGeom>
          <a:noFill/>
          <a:ln w="34925">
            <a:noFill/>
          </a:ln>
        </p:spPr>
        <p:txBody>
          <a:bodyPr wrap="square" rtlCol="0">
            <a:spAutoFit/>
          </a:bodyPr>
          <a:lstStyle/>
          <a:p>
            <a:pPr algn="ctr"/>
            <a:r>
              <a:rPr lang="en-US" sz="3600" b="1" dirty="0">
                <a:solidFill>
                  <a:srgbClr val="FF0000"/>
                </a:solidFill>
                <a:latin typeface="Cambria" panose="02040503050406030204" pitchFamily="18" charset="0"/>
              </a:rPr>
              <a:t> </a:t>
            </a:r>
            <a:r>
              <a:rPr lang="en-US" sz="4000" b="1" dirty="0">
                <a:solidFill>
                  <a:srgbClr val="FF0000"/>
                </a:solidFill>
                <a:latin typeface="Cambria" panose="02040503050406030204" pitchFamily="18" charset="0"/>
                <a:cs typeface="Times New Roman" panose="02020603050405020304" pitchFamily="18" charset="0"/>
              </a:rPr>
              <a:t>2. </a:t>
            </a:r>
            <a:r>
              <a:rPr lang="en-US" sz="4000" b="1" dirty="0" err="1">
                <a:solidFill>
                  <a:srgbClr val="FF0000"/>
                </a:solidFill>
                <a:latin typeface="Cambria" panose="02040503050406030204" pitchFamily="18" charset="0"/>
                <a:cs typeface="Times New Roman" panose="02020603050405020304" pitchFamily="18" charset="0"/>
              </a:rPr>
              <a:t>Đọc</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cho</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các</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bạn</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nghe</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những</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câu</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văn</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câu</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thơ</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mà</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em</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thích</a:t>
            </a:r>
            <a:r>
              <a:rPr lang="en-US" sz="4000" b="1" dirty="0">
                <a:solidFill>
                  <a:srgbClr val="FF0000"/>
                </a:solidFill>
                <a:latin typeface="Cambria" panose="02040503050406030204" pitchFamily="18" charset="0"/>
                <a:cs typeface="Times New Roman" panose="02020603050405020304" pitchFamily="18" charset="0"/>
              </a:rPr>
              <a:t>.</a:t>
            </a:r>
            <a:endParaRPr lang="vi-VN" sz="4000" b="1" dirty="0">
              <a:solidFill>
                <a:srgbClr val="FF0000"/>
              </a:solidFill>
              <a:latin typeface="Cambria" panose="020405030504060302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sp>
        <p:nvSpPr>
          <p:cNvPr id="2" name="Freeform: Shape 1"/>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t="39325"/>
          <a:stretch>
            <a:fillRect/>
          </a:stretch>
        </p:blipFill>
        <p:spPr>
          <a:xfrm>
            <a:off x="10099680" y="4322042"/>
            <a:ext cx="2549677" cy="2630735"/>
          </a:xfrm>
          <a:prstGeom prst="rect">
            <a:avLst/>
          </a:prstGeom>
        </p:spPr>
      </p:pic>
      <p:sp>
        <p:nvSpPr>
          <p:cNvPr id="6" name="TextBox 5"/>
          <p:cNvSpPr txBox="1"/>
          <p:nvPr/>
        </p:nvSpPr>
        <p:spPr>
          <a:xfrm>
            <a:off x="-2892747" y="670334"/>
            <a:ext cx="17141853" cy="913007"/>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panose="020B0604020202020204"/>
              </a:rPr>
              <a:t>GIÁO ÁN ĐIỆN TỬ LỚP 4</a:t>
            </a:r>
            <a:endParaRPr kumimoji="0" lang="id-ID" sz="5335"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panose="020B0604020202020204"/>
            </a:endParaRPr>
          </a:p>
        </p:txBody>
      </p:sp>
      <p:sp>
        <p:nvSpPr>
          <p:cNvPr id="7" name="TextBox 6"/>
          <p:cNvSpPr txBox="1"/>
          <p:nvPr/>
        </p:nvSpPr>
        <p:spPr>
          <a:xfrm>
            <a:off x="997587" y="1619436"/>
            <a:ext cx="11371987" cy="173368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rPr>
              <a:t>GIÁO ÁN ĐIỆN TỬ LỚP 2 </a:t>
            </a: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panose="020B0604020202020204"/>
              </a:rPr>
              <a:t>&amp;</a:t>
            </a:r>
            <a:r>
              <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rPr>
              <a:t> LỚP 3</a:t>
            </a:r>
            <a:endParaRPr kumimoji="0" lang="en-US" sz="5335"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panose="020B0604020202020204"/>
            </a:endParaRP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B</a:t>
            </a:r>
            <a:r>
              <a:rPr kumimoji="0" lang="en-US" sz="5335"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panose="020B0604020202020204"/>
              </a:rPr>
              <a:t>ộ</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panose="020B0604020202020204"/>
              </a:rPr>
              <a:t>K</a:t>
            </a:r>
            <a:r>
              <a:rPr kumimoji="0" lang="en-US" sz="5335"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panose="020B0604020202020204"/>
              </a:rPr>
              <a:t>ế</a:t>
            </a:r>
            <a:r>
              <a:rPr kumimoji="0" lang="en-US" sz="5335"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panose="020B0604020202020204"/>
              </a:rPr>
              <a:t>n</a:t>
            </a:r>
            <a:r>
              <a:rPr kumimoji="0" lang="en-US" sz="5335"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panose="020B0604020202020204"/>
              </a:rPr>
              <a:t>ố</a:t>
            </a:r>
            <a:r>
              <a:rPr kumimoji="0" lang="en-US" sz="5335"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panose="020B0604020202020204"/>
              </a:rPr>
              <a:t>i</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panose="020B0604020202020204"/>
              </a:rPr>
              <a:t>r</a:t>
            </a:r>
            <a:r>
              <a:rPr kumimoji="0" lang="en-US" sz="5335"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panose="020B0604020202020204"/>
              </a:rPr>
              <a:t>i</a:t>
            </a:r>
            <a:r>
              <a:rPr kumimoji="0" lang="en-US" sz="5335"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panose="020B0604020202020204"/>
              </a:rPr>
              <a:t> </a:t>
            </a:r>
            <a:r>
              <a:rPr kumimoji="0" lang="en-US" sz="5335"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panose="020B0604020202020204"/>
              </a:rPr>
              <a:t>t</a:t>
            </a:r>
            <a:r>
              <a:rPr kumimoji="0" lang="en-US" sz="5335"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panose="020B0604020202020204"/>
              </a:rPr>
              <a:t>h</a:t>
            </a:r>
            <a:r>
              <a:rPr kumimoji="0" lang="en-US" sz="5335"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panose="020B0604020202020204"/>
              </a:rPr>
              <a:t>ứ</a:t>
            </a:r>
            <a:r>
              <a:rPr kumimoji="0" lang="en-US" sz="5335"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panose="020B0604020202020204"/>
              </a:rPr>
              <a:t>c</a:t>
            </a:r>
            <a:endParaRPr kumimoji="0" lang="id-ID" sz="5335"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panose="020B0604020202020204"/>
            </a:endParaRPr>
          </a:p>
        </p:txBody>
      </p:sp>
      <p:sp>
        <p:nvSpPr>
          <p:cNvPr id="10" name="Title 1"/>
          <p:cNvSpPr txBox="1"/>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Soạn</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bài</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giảng</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yêu</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cầu</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các</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khối</a:t>
            </a:r>
            <a:r>
              <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lớp</a:t>
            </a:r>
            <a:endParaRPr kumimoji="0" lang="en-US" sz="4665"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endParaRPr>
          </a:p>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Thiết</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kế</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bài</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panose="020B0604020202020204"/>
              </a:rPr>
              <a:t>giảng</a:t>
            </a:r>
            <a:r>
              <a:rPr kumimoji="0" lang="en-US" sz="4665"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panose="020B0604020202020204"/>
              </a:rPr>
              <a:t>E – Learning</a:t>
            </a:r>
            <a:endParaRPr kumimoji="0" lang="en-US" sz="4665"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panose="020B0604020202020204"/>
            </a:endParaRPr>
          </a:p>
        </p:txBody>
      </p:sp>
      <p:sp>
        <p:nvSpPr>
          <p:cNvPr id="14" name="TextBox 13"/>
          <p:cNvSpPr txBox="1"/>
          <p:nvPr/>
        </p:nvSpPr>
        <p:spPr>
          <a:xfrm>
            <a:off x="394983" y="4768184"/>
            <a:ext cx="10346724" cy="1323632"/>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panose="020B0604020202020204"/>
              </a:rPr>
              <a:t>MĂNG NON – TÀI LIỆU TIỂU HỌC </a:t>
            </a:r>
            <a:endParaRPr kumimoji="0" lang="en-US" sz="2665"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Mời</a:t>
            </a: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 </a:t>
            </a:r>
            <a:r>
              <a:rPr kumimoji="0" lang="en-US" sz="2665"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truy</a:t>
            </a: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 </a:t>
            </a:r>
            <a:r>
              <a:rPr kumimoji="0" lang="vi-VN"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cập: MĂNG NON- TÀI LIỆU TIỂU HỌC/ Facebook</a:t>
            </a:r>
            <a:endParaRPr kumimoji="0" lang="en-US" sz="2665"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panose="020B0604020202020204"/>
              </a:rPr>
              <a:t>SĐT ZALO : </a:t>
            </a:r>
            <a:r>
              <a:rPr kumimoji="0" lang="en-US" sz="2665"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0382348780</a:t>
            </a:r>
            <a:r>
              <a:rPr kumimoji="0" lang="en-US" sz="2665"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 - </a:t>
            </a:r>
            <a:r>
              <a:rPr kumimoji="0" lang="en-US" sz="2665"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panose="020B0604020202020204"/>
                <a:sym typeface="Arial" panose="020B0604020202020204"/>
              </a:rPr>
              <a:t>0984848929</a:t>
            </a:r>
            <a:endParaRPr kumimoji="0" lang="en-US" sz="2665"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24809" y="455579"/>
            <a:ext cx="11371472" cy="6277292"/>
          </a:xfrm>
          <a:prstGeom prst="roundRect">
            <a:avLst/>
          </a:prstGeom>
          <a:solidFill>
            <a:schemeClr val="bg1">
              <a:alpha val="88000"/>
            </a:schemeClr>
          </a:solidFill>
          <a:ln w="38100">
            <a:solidFill>
              <a:srgbClr val="FE827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defRPr/>
            </a:pPr>
            <a:endParaRPr kumimoji="0" lang="en-US" sz="1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4930942" y="-64078"/>
            <a:ext cx="6742126" cy="1958906"/>
          </a:xfrm>
          <a:prstGeom prst="rect">
            <a:avLst/>
          </a:prstGeom>
        </p:spPr>
      </p:pic>
      <p:sp>
        <p:nvSpPr>
          <p:cNvPr id="4" name="TextBox 3"/>
          <p:cNvSpPr txBox="1"/>
          <p:nvPr/>
        </p:nvSpPr>
        <p:spPr>
          <a:xfrm>
            <a:off x="968122" y="794877"/>
            <a:ext cx="10684845" cy="5693866"/>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4-5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ơn</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133914" y="-240669"/>
            <a:ext cx="1523956" cy="1508868"/>
          </a:xfrm>
          <a:prstGeom prst="rect">
            <a:avLst/>
          </a:prstGeom>
        </p:spPr>
      </p:pic>
      <p:pic>
        <p:nvPicPr>
          <p:cNvPr id="5" name="Picture 4"/>
          <p:cNvPicPr>
            <a:picLocks noChangeAspect="1"/>
          </p:cNvPicPr>
          <p:nvPr/>
        </p:nvPicPr>
        <p:blipFill>
          <a:blip r:embed="rId2"/>
          <a:stretch>
            <a:fillRect/>
          </a:stretch>
        </p:blipFill>
        <p:spPr>
          <a:xfrm>
            <a:off x="2412840" y="1015161"/>
            <a:ext cx="7724301" cy="28836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_3_1_13394327"/>
          <p:cNvPicPr>
            <a:picLocks noChangeAspect="1"/>
          </p:cNvPicPr>
          <p:nvPr/>
        </p:nvPicPr>
        <p:blipFill>
          <a:blip r:embed="rId1"/>
          <a:stretch>
            <a:fillRect/>
          </a:stretch>
        </p:blipFill>
        <p:spPr>
          <a:xfrm>
            <a:off x="-1270" y="1599565"/>
            <a:ext cx="4765040" cy="5092065"/>
          </a:xfrm>
          <a:prstGeom prst="rect">
            <a:avLst/>
          </a:prstGeom>
        </p:spPr>
      </p:pic>
      <p:sp>
        <p:nvSpPr>
          <p:cNvPr id="3" name="圆角矩形 17"/>
          <p:cNvSpPr/>
          <p:nvPr/>
        </p:nvSpPr>
        <p:spPr>
          <a:xfrm>
            <a:off x="4257040" y="1170166"/>
            <a:ext cx="7142480" cy="2705738"/>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 name="Picture 3"/>
          <p:cNvPicPr>
            <a:picLocks noChangeAspect="1"/>
          </p:cNvPicPr>
          <p:nvPr/>
        </p:nvPicPr>
        <p:blipFill>
          <a:blip r:embed="rId2"/>
          <a:stretch>
            <a:fillRect/>
          </a:stretch>
        </p:blipFill>
        <p:spPr>
          <a:xfrm>
            <a:off x="4077589" y="954594"/>
            <a:ext cx="7321931" cy="2755631"/>
          </a:xfrm>
          <a:prstGeom prst="rect">
            <a:avLst/>
          </a:prstGeom>
        </p:spPr>
      </p:pic>
      <p:grpSp>
        <p:nvGrpSpPr>
          <p:cNvPr id="5" name="组合 11"/>
          <p:cNvGrpSpPr/>
          <p:nvPr/>
        </p:nvGrpSpPr>
        <p:grpSpPr>
          <a:xfrm>
            <a:off x="0" y="4650995"/>
            <a:ext cx="12192832" cy="1938253"/>
            <a:chOff x="0" y="8532"/>
            <a:chExt cx="14658" cy="2330"/>
          </a:xfrm>
        </p:grpSpPr>
        <p:pic>
          <p:nvPicPr>
            <p:cNvPr id="6" name="图片 9" descr="15 (20)"/>
            <p:cNvPicPr>
              <a:picLocks noChangeAspect="1"/>
            </p:cNvPicPr>
            <p:nvPr/>
          </p:nvPicPr>
          <p:blipFill>
            <a:blip r:embed="rId3"/>
            <a:srcRect t="33246"/>
            <a:stretch>
              <a:fillRect/>
            </a:stretch>
          </p:blipFill>
          <p:spPr>
            <a:xfrm>
              <a:off x="0" y="8532"/>
              <a:ext cx="7329" cy="2330"/>
            </a:xfrm>
            <a:prstGeom prst="rect">
              <a:avLst/>
            </a:prstGeom>
          </p:spPr>
        </p:pic>
        <p:pic>
          <p:nvPicPr>
            <p:cNvPr id="7" name="图片 10" descr="15 (20)"/>
            <p:cNvPicPr>
              <a:picLocks noChangeAspect="1"/>
            </p:cNvPicPr>
            <p:nvPr/>
          </p:nvPicPr>
          <p:blipFill>
            <a:blip r:embed="rId3"/>
            <a:srcRect t="36199"/>
            <a:stretch>
              <a:fillRect/>
            </a:stretch>
          </p:blipFill>
          <p:spPr>
            <a:xfrm flipH="1">
              <a:off x="7329" y="8635"/>
              <a:ext cx="7329" cy="222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b="21181"/>
          <a:stretch>
            <a:fillRect/>
          </a:stretch>
        </p:blipFill>
        <p:spPr>
          <a:xfrm>
            <a:off x="-2" y="2741790"/>
            <a:ext cx="12192001" cy="4116210"/>
          </a:xfrm>
          <a:prstGeom prst="rect">
            <a:avLst/>
          </a:prstGeom>
        </p:spPr>
      </p:pic>
      <p:sp>
        <p:nvSpPr>
          <p:cNvPr id="24" name="矩形: 圆角 9"/>
          <p:cNvSpPr/>
          <p:nvPr/>
        </p:nvSpPr>
        <p:spPr>
          <a:xfrm>
            <a:off x="323222" y="226766"/>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OP-PPT-1" hidden="1"/>
          <p:cNvSpPr txBox="1"/>
          <p:nvPr/>
        </p:nvSpPr>
        <p:spPr>
          <a:xfrm>
            <a:off x="10522857" y="-841829"/>
            <a:ext cx="1669143" cy="369332"/>
          </a:xfrm>
          <a:prstGeom prst="rect">
            <a:avLst/>
          </a:prstGeom>
          <a:noFill/>
        </p:spPr>
        <p:txBody>
          <a:bodyPr wrap="square" rtlCol="0">
            <a:spAutoFit/>
          </a:bodyPr>
          <a:lstStyle/>
          <a:p>
            <a:r>
              <a:rPr lang="en-US" altLang="zh-CN"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30" name="TOP-PPT-4-1"/>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11" name="TextBox 10"/>
          <p:cNvSpPr txBox="1"/>
          <p:nvPr/>
        </p:nvSpPr>
        <p:spPr>
          <a:xfrm>
            <a:off x="202640" y="506936"/>
            <a:ext cx="11786716" cy="646331"/>
          </a:xfrm>
          <a:prstGeom prst="rect">
            <a:avLst/>
          </a:prstGeom>
          <a:noFill/>
          <a:ln w="34925">
            <a:noFill/>
          </a:ln>
        </p:spPr>
        <p:txBody>
          <a:bodyPr wrap="square" rtlCol="0">
            <a:spAutoFit/>
          </a:bodyPr>
          <a:lstStyle/>
          <a:p>
            <a:pPr algn="ctr"/>
            <a:r>
              <a:rPr lang="en-US" sz="3600" b="1" dirty="0">
                <a:solidFill>
                  <a:srgbClr val="002060"/>
                </a:solidFill>
                <a:latin typeface="Cambria" panose="02040503050406030204" pitchFamily="18" charset="0"/>
              </a:rPr>
              <a:t> 1. </a:t>
            </a:r>
            <a:r>
              <a:rPr lang="en-US" sz="3600" b="1" dirty="0" err="1">
                <a:solidFill>
                  <a:srgbClr val="002060"/>
                </a:solidFill>
                <a:latin typeface="Cambria" panose="02040503050406030204" pitchFamily="18" charset="0"/>
              </a:rPr>
              <a:t>Nói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những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điều</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em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biết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chú</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bộ</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hải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quân</a:t>
            </a:r>
            <a:r>
              <a:rPr lang="en-US" sz="3600" b="1" dirty="0">
                <a:solidFill>
                  <a:srgbClr val="002060"/>
                </a:solidFill>
                <a:latin typeface="Cambria" panose="02040503050406030204" pitchFamily="18" charset="0"/>
              </a:rPr>
              <a:t>.</a:t>
            </a:r>
            <a:endParaRPr lang="vi-VN" sz="3600" b="1" dirty="0">
              <a:solidFill>
                <a:srgbClr val="002060"/>
              </a:solidFill>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082" y="1153267"/>
            <a:ext cx="8394993" cy="4716043"/>
          </a:xfrm>
          <a:prstGeom prst="rect">
            <a:avLst/>
          </a:prstGeom>
        </p:spPr>
      </p:pic>
      <p:pic>
        <p:nvPicPr>
          <p:cNvPr id="15" name="图片 13"/>
          <p:cNvPicPr>
            <a:picLocks noChangeAspect="1"/>
          </p:cNvPicPr>
          <p:nvPr/>
        </p:nvPicPr>
        <p:blipFill rotWithShape="1">
          <a:blip r:embed="rId1">
            <a:extLst>
              <a:ext uri="{28A0092B-C50C-407E-A947-70E740481C1C}">
                <a14:useLocalDpi xmlns:a14="http://schemas.microsoft.com/office/drawing/2010/main" val="0"/>
              </a:ext>
            </a:extLst>
          </a:blip>
          <a:srcRect r="71197" b="21181"/>
          <a:stretch>
            <a:fillRect/>
          </a:stretch>
        </p:blipFill>
        <p:spPr>
          <a:xfrm>
            <a:off x="77967" y="3160466"/>
            <a:ext cx="3511621" cy="3657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9"/>
          <p:cNvSpPr/>
          <p:nvPr/>
        </p:nvSpPr>
        <p:spPr>
          <a:xfrm>
            <a:off x="200496" y="424533"/>
            <a:ext cx="11411578" cy="6186734"/>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 name="Flowchart: Alternate Process 1"/>
          <p:cNvSpPr/>
          <p:nvPr/>
        </p:nvSpPr>
        <p:spPr>
          <a:xfrm>
            <a:off x="240602" y="2148595"/>
            <a:ext cx="5772778" cy="1119286"/>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Các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chú</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bộ</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hải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quân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tuần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tra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trên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bờ</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biển</a:t>
            </a:r>
            <a:r>
              <a:rPr 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6460148" y="1925582"/>
            <a:ext cx="5109552" cy="2870386"/>
          </a:xfrm>
          <a:prstGeom prst="rect">
            <a:avLst/>
          </a:prstGeom>
        </p:spPr>
      </p:pic>
      <p:sp>
        <p:nvSpPr>
          <p:cNvPr id="9" name="Flowchart: Alternate Process 8"/>
          <p:cNvSpPr/>
          <p:nvPr/>
        </p:nvSpPr>
        <p:spPr>
          <a:xfrm>
            <a:off x="252735" y="3517900"/>
            <a:ext cx="5163178" cy="1193800"/>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cs typeface="Times New Roman" panose="02020603050405020304" pitchFamily="18" charset="0"/>
              </a:rPr>
              <a:t>Chú</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bộ</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đội</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hải</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quân</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đứng</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canh</a:t>
            </a:r>
            <a:r>
              <a:rPr lang="en-US" sz="4000" b="1" dirty="0">
                <a:latin typeface="Cambria" panose="02040503050406030204" pitchFamily="18" charset="0"/>
                <a:cs typeface="Times New Roman" panose="02020603050405020304" pitchFamily="18" charset="0"/>
              </a:rPr>
              <a:t> </a:t>
            </a:r>
            <a:r>
              <a:rPr lang="en-US" sz="4000" b="1" dirty="0" err="1">
                <a:latin typeface="Cambria" panose="02040503050406030204" pitchFamily="18" charset="0"/>
                <a:cs typeface="Times New Roman" panose="02020603050405020304" pitchFamily="18" charset="0"/>
              </a:rPr>
              <a:t>gác</a:t>
            </a:r>
            <a:r>
              <a:rPr lang="en-US" sz="4000" b="1" dirty="0">
                <a:latin typeface="Cambria" panose="02040503050406030204" pitchFamily="18" charset="0"/>
                <a:cs typeface="Times New Roman" panose="02020603050405020304" pitchFamily="18" charset="0"/>
              </a:rPr>
              <a:t>.</a:t>
            </a:r>
            <a:endParaRPr lang="en-US" sz="4000" b="1" dirty="0">
              <a:latin typeface="Cambria" panose="02040503050406030204" pitchFamily="18" charset="0"/>
              <a:cs typeface="Times New Roman" panose="02020603050405020304" pitchFamily="18" charset="0"/>
            </a:endParaRPr>
          </a:p>
        </p:txBody>
      </p:sp>
      <p:sp>
        <p:nvSpPr>
          <p:cNvPr id="10" name="Flowchart: Alternate Process 9"/>
          <p:cNvSpPr/>
          <p:nvPr/>
        </p:nvSpPr>
        <p:spPr>
          <a:xfrm>
            <a:off x="240602" y="5048073"/>
            <a:ext cx="6219546" cy="1193800"/>
          </a:xfrm>
          <a:prstGeom prst="flowChartAlternateProces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cs typeface="Times New Roman" panose="02020603050405020304" pitchFamily="18" charset="0"/>
              </a:rPr>
              <a:t>Thời gian rảnh, các chú bộ đội còn trồng rau.</a:t>
            </a:r>
            <a:endParaRPr lang="en-US" sz="4000" b="1" dirty="0">
              <a:latin typeface="Cambria" panose="02040503050406030204" pitchFamily="18" charset="0"/>
              <a:cs typeface="Times New Roman" panose="02020603050405020304" pitchFamily="18" charset="0"/>
            </a:endParaRPr>
          </a:p>
        </p:txBody>
      </p:sp>
      <p:sp>
        <p:nvSpPr>
          <p:cNvPr id="11" name="Rounded Rectangle 10"/>
          <p:cNvSpPr/>
          <p:nvPr/>
        </p:nvSpPr>
        <p:spPr>
          <a:xfrm>
            <a:off x="220549" y="639463"/>
            <a:ext cx="11371472" cy="738664"/>
          </a:xfrm>
          <a:prstGeom prst="roundRect">
            <a:avLst/>
          </a:prstGeom>
          <a:solidFill>
            <a:schemeClr val="bg1">
              <a:alpha val="88000"/>
            </a:schemeClr>
          </a:solidFill>
          <a:ln w="38100">
            <a:solidFill>
              <a:srgbClr val="FE827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2" name="TextBox 11"/>
          <p:cNvSpPr txBox="1"/>
          <p:nvPr/>
        </p:nvSpPr>
        <p:spPr>
          <a:xfrm>
            <a:off x="76427" y="639463"/>
            <a:ext cx="11786716" cy="707886"/>
          </a:xfrm>
          <a:prstGeom prst="rect">
            <a:avLst/>
          </a:prstGeom>
          <a:noFill/>
          <a:ln w="34925">
            <a:noFill/>
          </a:ln>
        </p:spPr>
        <p:txBody>
          <a:bodyPr wrap="square" rtlCol="0">
            <a:spAutoFit/>
          </a:bodyPr>
          <a:lstStyle/>
          <a:p>
            <a:r>
              <a:rPr lang="en-US" sz="3200" b="1" dirty="0">
                <a:solidFill>
                  <a:srgbClr val="002060"/>
                </a:solidFill>
                <a:latin typeface="Cambria" panose="02040503050406030204" pitchFamily="18" charset="0"/>
              </a:rPr>
              <a:t> </a:t>
            </a:r>
            <a:r>
              <a:rPr lang="en-US" sz="4000" b="1" dirty="0">
                <a:solidFill>
                  <a:srgbClr val="FF0000"/>
                </a:solidFill>
                <a:latin typeface="Cambria" panose="02040503050406030204" pitchFamily="18" charset="0"/>
                <a:cs typeface="Times New Roman" panose="02020603050405020304" pitchFamily="18" charset="0"/>
              </a:rPr>
              <a:t>1.Nói </a:t>
            </a:r>
            <a:r>
              <a:rPr lang="en-US" sz="4000" b="1" dirty="0" err="1">
                <a:solidFill>
                  <a:srgbClr val="FF0000"/>
                </a:solidFill>
                <a:latin typeface="Cambria" panose="02040503050406030204" pitchFamily="18" charset="0"/>
                <a:cs typeface="Times New Roman" panose="02020603050405020304" pitchFamily="18" charset="0"/>
              </a:rPr>
              <a:t>những</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điều</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em</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biết</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về</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chú</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bộ</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đội</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hải</a:t>
            </a:r>
            <a:r>
              <a:rPr lang="en-US" sz="4000" b="1" dirty="0">
                <a:solidFill>
                  <a:srgbClr val="FF0000"/>
                </a:solidFill>
                <a:latin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cs typeface="Times New Roman" panose="02020603050405020304" pitchFamily="18" charset="0"/>
              </a:rPr>
              <a:t>quân</a:t>
            </a:r>
            <a:r>
              <a:rPr lang="en-US" sz="4000" b="1" dirty="0">
                <a:solidFill>
                  <a:srgbClr val="FF0000"/>
                </a:solidFill>
                <a:latin typeface="Cambria" panose="02040503050406030204" pitchFamily="18" charset="0"/>
                <a:cs typeface="Times New Roman" panose="02020603050405020304" pitchFamily="18" charset="0"/>
              </a:rPr>
              <a:t>.</a:t>
            </a:r>
            <a:endParaRPr lang="vi-VN" sz="4000" b="1" dirty="0">
              <a:solidFill>
                <a:srgbClr val="FF0000"/>
              </a:solidFill>
              <a:latin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6"/>
          <p:cNvGrpSpPr/>
          <p:nvPr/>
        </p:nvGrpSpPr>
        <p:grpSpPr>
          <a:xfrm>
            <a:off x="107322" y="163422"/>
            <a:ext cx="11786716" cy="1485121"/>
            <a:chOff x="1105359" y="1931305"/>
            <a:chExt cx="10205577" cy="3940857"/>
          </a:xfrm>
          <a:effectLst>
            <a:outerShdw blurRad="50800" dist="38100" dir="5400000" sx="101000" sy="101000" algn="t" rotWithShape="0">
              <a:srgbClr val="5FBDAC">
                <a:alpha val="40000"/>
              </a:srgbClr>
            </a:outerShdw>
          </a:effectLst>
        </p:grpSpPr>
        <p:sp>
          <p:nvSpPr>
            <p:cNvPr id="15"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mbria" panose="02040503050406030204" pitchFamily="18" charset="0"/>
                <a:ea typeface="SimSun" panose="02010600030101010101" pitchFamily="2" charset="-122"/>
                <a:cs typeface="+mn-ea"/>
                <a:sym typeface="+mn-lt"/>
              </a:endParaRPr>
            </a:p>
          </p:txBody>
        </p:sp>
        <p:sp>
          <p:nvSpPr>
            <p:cNvPr id="16"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mbria" panose="02040503050406030204" pitchFamily="18" charset="0"/>
                <a:ea typeface="SimSun" panose="02010600030101010101" pitchFamily="2" charset="-122"/>
                <a:cs typeface="+mn-ea"/>
                <a:sym typeface="+mn-lt"/>
              </a:endParaRPr>
            </a:p>
          </p:txBody>
        </p:sp>
        <p:sp>
          <p:nvSpPr>
            <p:cNvPr id="17"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mbria" panose="02040503050406030204" pitchFamily="18" charset="0"/>
                <a:ea typeface="SimSun" panose="02010600030101010101" pitchFamily="2" charset="-122"/>
                <a:cs typeface="+mn-ea"/>
                <a:sym typeface="+mn-lt"/>
              </a:endParaRPr>
            </a:p>
          </p:txBody>
        </p:sp>
      </p:grpSp>
      <p:sp>
        <p:nvSpPr>
          <p:cNvPr id="13" name="TOP-PPT-4-1"/>
          <p:cNvSpPr/>
          <p:nvPr/>
        </p:nvSpPr>
        <p:spPr>
          <a:xfrm>
            <a:off x="3875842" y="2024598"/>
            <a:ext cx="4931621" cy="4460733"/>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2" name="TextBox 1"/>
          <p:cNvSpPr txBox="1"/>
          <p:nvPr/>
        </p:nvSpPr>
        <p:spPr>
          <a:xfrm>
            <a:off x="293804" y="305817"/>
            <a:ext cx="11786716" cy="1200329"/>
          </a:xfrm>
          <a:prstGeom prst="rect">
            <a:avLst/>
          </a:prstGeom>
          <a:noFill/>
          <a:ln w="34925">
            <a:noFill/>
          </a:ln>
        </p:spPr>
        <p:txBody>
          <a:bodyPr wrap="square" rtlCol="0">
            <a:spAutoFit/>
          </a:bodyPr>
          <a:lstStyle/>
          <a:p>
            <a:r>
              <a:rPr lang="en-US" sz="3600" b="1" dirty="0">
                <a:solidFill>
                  <a:srgbClr val="002060"/>
                </a:solidFill>
                <a:latin typeface="Cambria" panose="02040503050406030204" pitchFamily="18" charset="0"/>
              </a:rPr>
              <a:t> 2. </a:t>
            </a:r>
            <a:r>
              <a:rPr lang="en-US" sz="3600" b="1" dirty="0" err="1">
                <a:solidFill>
                  <a:srgbClr val="002060"/>
                </a:solidFill>
                <a:latin typeface="Cambria" panose="02040503050406030204" pitchFamily="18" charset="0"/>
              </a:rPr>
              <a:t>Viết</a:t>
            </a:r>
            <a:r>
              <a:rPr lang="en-US" sz="3600" b="1" dirty="0">
                <a:solidFill>
                  <a:srgbClr val="002060"/>
                </a:solidFill>
                <a:latin typeface="Cambria" panose="02040503050406030204" pitchFamily="18" charset="0"/>
              </a:rPr>
              <a:t> 4 - 5 </a:t>
            </a:r>
            <a:r>
              <a:rPr lang="en-US" sz="3600" b="1" dirty="0" err="1">
                <a:solidFill>
                  <a:srgbClr val="002060"/>
                </a:solidFill>
                <a:latin typeface="Cambria" panose="02040503050406030204" pitchFamily="18" charset="0"/>
              </a:rPr>
              <a:t>câu</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để</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cảm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các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chú</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bộ</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hải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quân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đang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làm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nhiệm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vụ</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bảo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vệ</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biển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đảo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của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Tổ</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quốc</a:t>
            </a:r>
            <a:r>
              <a:rPr lang="en-US" sz="3600" b="1" dirty="0">
                <a:solidFill>
                  <a:srgbClr val="002060"/>
                </a:solidFill>
                <a:latin typeface="Cambria" panose="02040503050406030204" pitchFamily="18" charset="0"/>
              </a:rPr>
              <a:t>.</a:t>
            </a:r>
            <a:endParaRPr lang="vi-VN" sz="3600" b="1" dirty="0">
              <a:solidFill>
                <a:srgbClr val="002060"/>
              </a:solidFill>
              <a:latin typeface="Cambria" panose="02040503050406030204" pitchFamily="18" charset="0"/>
            </a:endParaRPr>
          </a:p>
        </p:txBody>
      </p:sp>
      <p:sp>
        <p:nvSpPr>
          <p:cNvPr id="3" name="Oval 2"/>
          <p:cNvSpPr/>
          <p:nvPr/>
        </p:nvSpPr>
        <p:spPr>
          <a:xfrm>
            <a:off x="5194998" y="3336053"/>
            <a:ext cx="2190540" cy="1327387"/>
          </a:xfrm>
          <a:prstGeom prst="ellipse">
            <a:avLst/>
          </a:prstGeom>
          <a:solidFill>
            <a:srgbClr val="C00000">
              <a:alpha val="61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rPr>
              <a:t>Viết</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lời</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cảm</a:t>
            </a:r>
            <a:r>
              <a:rPr lang="en-US" sz="2800" b="1" dirty="0">
                <a:solidFill>
                  <a:schemeClr val="bg1"/>
                </a:solidFill>
                <a:latin typeface="Cambria" panose="02040503050406030204" pitchFamily="18" charset="0"/>
              </a:rPr>
              <a:t> </a:t>
            </a:r>
            <a:r>
              <a:rPr lang="en-US" sz="2800" b="1" dirty="0" err="1">
                <a:solidFill>
                  <a:schemeClr val="bg1"/>
                </a:solidFill>
                <a:latin typeface="Cambria" panose="02040503050406030204" pitchFamily="18" charset="0"/>
              </a:rPr>
              <a:t>ơn</a:t>
            </a:r>
            <a:endParaRPr lang="vi-VN" sz="2800" b="1" dirty="0">
              <a:solidFill>
                <a:schemeClr val="bg1"/>
              </a:solidFill>
              <a:latin typeface="Cambria" panose="02040503050406030204" pitchFamily="18" charset="0"/>
            </a:endParaRPr>
          </a:p>
        </p:txBody>
      </p:sp>
      <p:sp>
        <p:nvSpPr>
          <p:cNvPr id="4" name="Rectangle: Rounded Corners 6"/>
          <p:cNvSpPr/>
          <p:nvPr/>
        </p:nvSpPr>
        <p:spPr>
          <a:xfrm>
            <a:off x="3649701" y="1728317"/>
            <a:ext cx="5281134" cy="9327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(1) </a:t>
            </a:r>
            <a:r>
              <a:rPr lang="en-US" sz="2800" dirty="0" err="1">
                <a:solidFill>
                  <a:schemeClr val="tx1"/>
                </a:solidFill>
                <a:latin typeface="Cambria" panose="02040503050406030204" pitchFamily="18" charset="0"/>
              </a:rPr>
              <a:t>Mở</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đầu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gửi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chào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endParaRPr lang="vi-VN" sz="2800" dirty="0">
              <a:solidFill>
                <a:schemeClr val="tx1"/>
              </a:solidFill>
              <a:latin typeface="Cambria" panose="02040503050406030204" pitchFamily="18" charset="0"/>
            </a:endParaRPr>
          </a:p>
        </p:txBody>
      </p:sp>
      <p:sp>
        <p:nvSpPr>
          <p:cNvPr id="5" name="Rectangle: Rounded Corners 7"/>
          <p:cNvSpPr/>
          <p:nvPr/>
        </p:nvSpPr>
        <p:spPr>
          <a:xfrm>
            <a:off x="8016185" y="3142362"/>
            <a:ext cx="3639904" cy="1615510"/>
          </a:xfrm>
          <a:prstGeom prst="roundRect">
            <a:avLst/>
          </a:prstGeom>
          <a:solidFill>
            <a:srgbClr val="E7A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(2) </a:t>
            </a:r>
            <a:r>
              <a:rPr lang="en-US" sz="2800" dirty="0" err="1">
                <a:solidFill>
                  <a:schemeClr val="tx1"/>
                </a:solidFill>
                <a:latin typeface="Cambria" panose="02040503050406030204" pitchFamily="18" charset="0"/>
              </a:rPr>
              <a:t>Tiếp</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theo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giới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thiệu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ngắn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gọn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mình</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
        <p:nvSpPr>
          <p:cNvPr id="6" name="Rectangle: Rounded Corners 8"/>
          <p:cNvSpPr/>
          <p:nvPr/>
        </p:nvSpPr>
        <p:spPr>
          <a:xfrm>
            <a:off x="3649701" y="5216769"/>
            <a:ext cx="5281134" cy="1327387"/>
          </a:xfrm>
          <a:prstGeom prst="roundRect">
            <a:avLst/>
          </a:prstGeom>
          <a:solidFill>
            <a:srgbClr val="F5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(3)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viết</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cảm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ơn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nêu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rõ</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lí</a:t>
            </a:r>
            <a:r>
              <a:rPr lang="en-US" sz="2800" dirty="0">
                <a:solidFill>
                  <a:schemeClr val="tx1"/>
                </a:solidFill>
                <a:latin typeface="Cambria" panose="02040503050406030204" pitchFamily="18" charset="0"/>
              </a:rPr>
              <a:t> do </a:t>
            </a:r>
            <a:r>
              <a:rPr lang="en-US" sz="2800" dirty="0" err="1">
                <a:solidFill>
                  <a:schemeClr val="tx1"/>
                </a:solidFill>
                <a:latin typeface="Cambria" panose="02040503050406030204" pitchFamily="18" charset="0"/>
              </a:rPr>
              <a:t>khiến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biết</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ơn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
        <p:nvSpPr>
          <p:cNvPr id="8" name="TextBox 7"/>
          <p:cNvSpPr txBox="1"/>
          <p:nvPr/>
        </p:nvSpPr>
        <p:spPr>
          <a:xfrm>
            <a:off x="682172" y="1685649"/>
            <a:ext cx="1107440" cy="584775"/>
          </a:xfrm>
          <a:prstGeom prst="rect">
            <a:avLst/>
          </a:prstGeom>
          <a:noFill/>
        </p:spPr>
        <p:txBody>
          <a:bodyPr wrap="square" rtlCol="0">
            <a:spAutoFit/>
          </a:bodyPr>
          <a:lstStyle/>
          <a:p>
            <a:r>
              <a:rPr lang="en-US" sz="3200" b="1" dirty="0">
                <a:latin typeface="Cambria" panose="02040503050406030204" pitchFamily="18" charset="0"/>
              </a:rPr>
              <a:t>G:</a:t>
            </a:r>
            <a:endParaRPr lang="vi-VN" sz="3200" b="1" dirty="0">
              <a:latin typeface="Cambria" panose="02040503050406030204" pitchFamily="18" charset="0"/>
            </a:endParaRPr>
          </a:p>
        </p:txBody>
      </p:sp>
      <p:cxnSp>
        <p:nvCxnSpPr>
          <p:cNvPr id="9" name="Straight Arrow Connector 8"/>
          <p:cNvCxnSpPr>
            <a:stCxn id="3" idx="0"/>
            <a:endCxn id="4" idx="2"/>
          </p:cNvCxnSpPr>
          <p:nvPr/>
        </p:nvCxnSpPr>
        <p:spPr>
          <a:xfrm flipV="1">
            <a:off x="6290268" y="2661064"/>
            <a:ext cx="0" cy="674989"/>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 idx="6"/>
          </p:cNvCxnSpPr>
          <p:nvPr/>
        </p:nvCxnSpPr>
        <p:spPr>
          <a:xfrm>
            <a:off x="7385538" y="3999747"/>
            <a:ext cx="630647"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90268" y="4667440"/>
            <a:ext cx="0" cy="580557"/>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481564" y="3950117"/>
            <a:ext cx="713434"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9"/>
          <p:cNvSpPr/>
          <p:nvPr/>
        </p:nvSpPr>
        <p:spPr>
          <a:xfrm>
            <a:off x="464637" y="3119960"/>
            <a:ext cx="3945653" cy="17595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(4) </a:t>
            </a:r>
            <a:r>
              <a:rPr lang="en-US" sz="2800" dirty="0" err="1">
                <a:solidFill>
                  <a:schemeClr val="tx1"/>
                </a:solidFill>
                <a:latin typeface="Cambria" panose="02040503050406030204" pitchFamily="18" charset="0"/>
              </a:rPr>
              <a:t>Cuối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cùng</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em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gửi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lời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chào</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đến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hải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quân</a:t>
            </a:r>
            <a:r>
              <a:rPr lang="en-US" sz="2800" dirty="0">
                <a:solidFill>
                  <a:schemeClr val="tx1"/>
                </a:solidFill>
                <a:latin typeface="Cambria" panose="02040503050406030204" pitchFamily="18" charset="0"/>
              </a:rPr>
              <a:t>.</a:t>
            </a:r>
            <a:endParaRPr lang="vi-VN" sz="2800" dirty="0">
              <a:solidFill>
                <a:schemeClr val="tx1"/>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51miz-E717277-6C1E8934"/>
          <p:cNvPicPr>
            <a:picLocks noChangeAspect="1"/>
          </p:cNvPicPr>
          <p:nvPr/>
        </p:nvPicPr>
        <p:blipFill>
          <a:blip r:embed="rId1"/>
          <a:stretch>
            <a:fillRect/>
          </a:stretch>
        </p:blipFill>
        <p:spPr>
          <a:xfrm rot="21420000">
            <a:off x="-10763" y="-1013236"/>
            <a:ext cx="12079704" cy="8157384"/>
          </a:xfrm>
          <a:prstGeom prst="rect">
            <a:avLst/>
          </a:prstGeom>
        </p:spPr>
      </p:pic>
      <p:pic>
        <p:nvPicPr>
          <p:cNvPr id="5" name="PA-图片 4" descr="51miz-E184969-98282E84"/>
          <p:cNvPicPr>
            <a:picLocks noChangeAspect="1"/>
          </p:cNvPicPr>
          <p:nvPr>
            <p:custDataLst>
              <p:tags r:id="rId2"/>
            </p:custDataLst>
          </p:nvPr>
        </p:nvPicPr>
        <p:blipFill>
          <a:blip r:embed="rId3">
            <a:lum bright="18000"/>
          </a:blip>
          <a:stretch>
            <a:fillRect/>
          </a:stretch>
        </p:blipFill>
        <p:spPr>
          <a:xfrm>
            <a:off x="230553" y="1346651"/>
            <a:ext cx="435610" cy="435610"/>
          </a:xfrm>
          <a:prstGeom prst="rect">
            <a:avLst/>
          </a:prstGeom>
        </p:spPr>
      </p:pic>
      <p:sp>
        <p:nvSpPr>
          <p:cNvPr id="20" name="TextBox 19"/>
          <p:cNvSpPr txBox="1"/>
          <p:nvPr/>
        </p:nvSpPr>
        <p:spPr>
          <a:xfrm>
            <a:off x="3386552" y="212157"/>
            <a:ext cx="5285073" cy="769441"/>
          </a:xfrm>
          <a:prstGeom prst="rect">
            <a:avLst/>
          </a:prstGeom>
          <a:noFill/>
        </p:spPr>
        <p:txBody>
          <a:bodyPr wrap="square" rtlCol="0">
            <a:spAutoFit/>
          </a:bodyPr>
          <a:lstStyle/>
          <a:p>
            <a:r>
              <a:rPr lang="vi-VN" sz="4400" b="1" dirty="0">
                <a:solidFill>
                  <a:srgbClr val="FF0066"/>
                </a:solidFill>
                <a:effectLst>
                  <a:outerShdw blurRad="38100" dist="38100" dir="2700000" algn="tl">
                    <a:srgbClr val="000000">
                      <a:alpha val="43137"/>
                    </a:srgbClr>
                  </a:outerShdw>
                </a:effectLst>
                <a:latin typeface="Cambria" panose="02040503050406030204" pitchFamily="18" charset="0"/>
              </a:rPr>
              <a:t>Bài tham khảo</a:t>
            </a:r>
            <a:endParaRPr lang="en-US" sz="6000" b="1" dirty="0">
              <a:solidFill>
                <a:srgbClr val="FF0066"/>
              </a:solidFill>
              <a:effectLst>
                <a:outerShdw blurRad="38100" dist="38100" dir="2700000" algn="tl">
                  <a:srgbClr val="000000">
                    <a:alpha val="43137"/>
                  </a:srgbClr>
                </a:outerShdw>
              </a:effectLst>
              <a:latin typeface="Cambria" panose="02040503050406030204" pitchFamily="18" charset="0"/>
            </a:endParaRPr>
          </a:p>
        </p:txBody>
      </p:sp>
      <p:sp>
        <p:nvSpPr>
          <p:cNvPr id="4" name="TextBox 3"/>
          <p:cNvSpPr txBox="1"/>
          <p:nvPr/>
        </p:nvSpPr>
        <p:spPr>
          <a:xfrm>
            <a:off x="360004" y="898047"/>
            <a:ext cx="11471991" cy="5909310"/>
          </a:xfrm>
          <a:prstGeom prst="rect">
            <a:avLst/>
          </a:prstGeom>
          <a:noFill/>
        </p:spPr>
        <p:txBody>
          <a:bodyPr wrap="square" rtlCol="0">
            <a:spAutoFit/>
          </a:bodyPr>
          <a:lstStyle/>
          <a:p>
            <a:r>
              <a:rPr lang="vi-VN" sz="28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Kính gửi các chú bộ đội hải quân ở Trường Sa.</a:t>
            </a:r>
            <a:endParaRPr lang="vi-VN" sz="3600" b="1" dirty="0">
              <a:solidFill>
                <a:srgbClr val="002060"/>
              </a:solidFill>
              <a:latin typeface="Cambria" panose="02040503050406030204" pitchFamily="18" charset="0"/>
            </a:endParaRPr>
          </a:p>
          <a:p>
            <a:r>
              <a:rPr lang="vi-VN" sz="3600" b="1" dirty="0">
                <a:solidFill>
                  <a:srgbClr val="002060"/>
                </a:solidFill>
                <a:latin typeface="Cambria" panose="02040503050406030204" pitchFamily="18" charset="0"/>
              </a:rPr>
              <a:t>       Cháu là Phan Minh Hoàng, học sinh lớp 2A, Trường Tiểu học Lý Thường Kiệt, Đà Nẵng. Cháu muốn gửi tới các chú lời cảm ơn vì các chú đang ngày đêm canh giữ biển đảo, bảo vệ sự bình yên cho đất nước, để chúng cháu được cắp sách tới trường.</a:t>
            </a:r>
            <a:endParaRPr lang="vi-VN" sz="3600" b="1" dirty="0">
              <a:solidFill>
                <a:srgbClr val="002060"/>
              </a:solidFill>
              <a:latin typeface="Cambria" panose="02040503050406030204" pitchFamily="18" charset="0"/>
            </a:endParaRPr>
          </a:p>
          <a:p>
            <a:r>
              <a:rPr lang="vi-VN" sz="3600" b="1" dirty="0">
                <a:solidFill>
                  <a:srgbClr val="002060"/>
                </a:solidFill>
                <a:latin typeface="Cambria" panose="02040503050406030204" pitchFamily="18" charset="0"/>
              </a:rPr>
              <a:t>    Cháu chúc các chú luôn mạnh khoẻ, hoàn thành tốt nhiệm vụ ạ!</a:t>
            </a:r>
            <a:endParaRPr lang="vi-VN" sz="3600" b="1" dirty="0">
              <a:solidFill>
                <a:srgbClr val="002060"/>
              </a:solidFill>
              <a:latin typeface="Cambria" panose="02040503050406030204" pitchFamily="18" charset="0"/>
            </a:endParaRPr>
          </a:p>
          <a:p>
            <a:r>
              <a:rPr lang="vi-VN" sz="3600" b="1" dirty="0">
                <a:solidFill>
                  <a:srgbClr val="002060"/>
                </a:solidFill>
                <a:latin typeface="Cambria" panose="02040503050406030204" pitchFamily="18" charset="0"/>
              </a:rPr>
              <a:t>  							     Cháu</a:t>
            </a:r>
            <a:endParaRPr lang="vi-VN" sz="3600" b="1" dirty="0">
              <a:solidFill>
                <a:srgbClr val="002060"/>
              </a:solidFill>
              <a:latin typeface="Cambria" panose="02040503050406030204" pitchFamily="18" charset="0"/>
            </a:endParaRPr>
          </a:p>
          <a:p>
            <a:r>
              <a:rPr lang="vi-VN" sz="3600" b="1" dirty="0">
                <a:solidFill>
                  <a:srgbClr val="002060"/>
                </a:solidFill>
                <a:latin typeface="Cambria" panose="02040503050406030204" pitchFamily="18" charset="0"/>
              </a:rPr>
              <a:t>							Minh Hoàng</a:t>
            </a:r>
            <a:endParaRPr lang="vi-VN" sz="3600" b="1" dirty="0">
              <a:solidFill>
                <a:srgbClr val="002060"/>
              </a:solidFill>
              <a:latin typeface="Cambria" panose="02040503050406030204" pitchFamily="18" charset="0"/>
            </a:endParaRPr>
          </a:p>
          <a:p>
            <a:endParaRPr lang="en-US" sz="1600" dirty="0">
              <a:latin typeface="Cambria" panose="020405030504060302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89949" y="-754063"/>
            <a:ext cx="9079724" cy="6858000"/>
          </a:xfrm>
          <a:prstGeom prst="rect">
            <a:avLst/>
          </a:prstGeom>
        </p:spPr>
      </p:pic>
      <p:sp>
        <p:nvSpPr>
          <p:cNvPr id="12" name="Google Shape;267;p28"/>
          <p:cNvSpPr txBox="1"/>
          <p:nvPr/>
        </p:nvSpPr>
        <p:spPr>
          <a:xfrm>
            <a:off x="2969121" y="1409758"/>
            <a:ext cx="6543949" cy="2737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1100"/>
              <a:buFontTx/>
              <a:buNone/>
              <a:defRPr/>
            </a:pPr>
            <a:r>
              <a:rPr lang="vi-VN" sz="10000" b="1" dirty="0">
                <a:solidFill>
                  <a:srgbClr val="660033"/>
                </a:solidFill>
                <a:effectLst>
                  <a:glow rad="63500">
                    <a:srgbClr val="5B9BD5">
                      <a:satMod val="175000"/>
                      <a:alpha val="40000"/>
                    </a:srgbClr>
                  </a:glow>
                </a:effectLst>
                <a:latin typeface="#9Slide07 SVNStick A Round" panose="02000503000000000000" pitchFamily="2" charset="0"/>
              </a:rPr>
              <a:t>ĐỌC MỞ RỘNG</a:t>
            </a:r>
            <a:endParaRPr kumimoji="0" lang="vi-VN" sz="10000" b="1" i="0" u="none" strike="noStrike" kern="1200" cap="none" spc="0" normalizeH="0" baseline="0" noProof="0" dirty="0">
              <a:ln>
                <a:noFill/>
              </a:ln>
              <a:solidFill>
                <a:srgbClr val="660033"/>
              </a:solidFill>
              <a:effectLst>
                <a:glow rad="63500">
                  <a:srgbClr val="5B9BD5">
                    <a:satMod val="175000"/>
                    <a:alpha val="40000"/>
                  </a:srgbClr>
                </a:glow>
              </a:effectLst>
              <a:uLnTx/>
              <a:uFillTx/>
              <a:latin typeface="#9Slide07 SVNStick A Round" panose="02000503000000000000" pitchFamily="2" charset="0"/>
              <a:ea typeface="+mj-ea"/>
              <a:cs typeface="+mj-cs"/>
            </a:endParaRPr>
          </a:p>
        </p:txBody>
      </p:sp>
      <p:pic>
        <p:nvPicPr>
          <p:cNvPr id="14" name="Picture 13"/>
          <p:cNvPicPr>
            <a:picLocks noChangeAspect="1"/>
          </p:cNvPicPr>
          <p:nvPr/>
        </p:nvPicPr>
        <p:blipFill>
          <a:blip r:embed="rId2"/>
          <a:stretch>
            <a:fillRect/>
          </a:stretch>
        </p:blipFill>
        <p:spPr>
          <a:xfrm>
            <a:off x="-133914" y="-240669"/>
            <a:ext cx="1523956" cy="1508868"/>
          </a:xfrm>
          <a:prstGeom prst="rect">
            <a:avLst/>
          </a:prstGeom>
        </p:spPr>
      </p:pic>
      <p:sp>
        <p:nvSpPr>
          <p:cNvPr id="15" name="Google Shape;1910;p31"/>
          <p:cNvSpPr txBox="1"/>
          <p:nvPr/>
        </p:nvSpPr>
        <p:spPr>
          <a:xfrm rot="17874768">
            <a:off x="4378692" y="2513769"/>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defRPr/>
            </a:pPr>
            <a:r>
              <a:rPr kumimoji="0" lang="vi-VN"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Viết</a:t>
            </a:r>
            <a:endParaRPr kumimoji="0" lang="en-US" sz="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PA" val="v5.2.11"/>
</p:tagLst>
</file>

<file path=ppt/tags/tag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1937</Words>
  <Application>WPS Presentation</Application>
  <PresentationFormat>Widescreen</PresentationFormat>
  <Paragraphs>64</Paragraphs>
  <Slides>12</Slides>
  <Notes>2</Notes>
  <HiddenSlides>0</HiddenSlides>
  <MMClips>1</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12</vt:i4>
      </vt:variant>
    </vt:vector>
  </HeadingPairs>
  <TitlesOfParts>
    <vt:vector size="39" baseType="lpstr">
      <vt:lpstr>Arial</vt:lpstr>
      <vt:lpstr>SimSun</vt:lpstr>
      <vt:lpstr>Wingdings</vt:lpstr>
      <vt:lpstr>SVN-Newton</vt:lpstr>
      <vt:lpstr>Segoe Print</vt:lpstr>
      <vt:lpstr>Times New Roman</vt:lpstr>
      <vt:lpstr>#9Slide07 HoneyCream</vt:lpstr>
      <vt:lpstr>#9Slide07 Altus</vt:lpstr>
      <vt:lpstr>#9Slide05 Bodega Script</vt:lpstr>
      <vt:lpstr>Arial</vt:lpstr>
      <vt:lpstr>#9Slide05 Aphrodite Pro</vt:lpstr>
      <vt:lpstr>UTM Avo</vt:lpstr>
      <vt:lpstr>Calibri</vt:lpstr>
      <vt:lpstr>思源黑体 CN Bold</vt:lpstr>
      <vt:lpstr>字魂17号-萌趣果冻体</vt:lpstr>
      <vt:lpstr>Cambria</vt:lpstr>
      <vt:lpstr>#9Slide07 SVNStick A Round</vt:lpstr>
      <vt:lpstr>Chango</vt:lpstr>
      <vt:lpstr>#9Slide07 IcielPony</vt:lpstr>
      <vt:lpstr>#9Slide07 IcielBC Cubano Normal</vt:lpstr>
      <vt:lpstr>SVN-Poky's</vt:lpstr>
      <vt:lpstr>SVN-Dancing Script</vt:lpstr>
      <vt:lpstr>Microsoft YaHei</vt:lpstr>
      <vt:lpstr>Arial Unicode MS</vt:lpstr>
      <vt:lpstr>等线</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Administrator</cp:lastModifiedBy>
  <cp:revision>29</cp:revision>
  <dcterms:created xsi:type="dcterms:W3CDTF">2021-06-21T14:09:00Z</dcterms:created>
  <dcterms:modified xsi:type="dcterms:W3CDTF">2025-05-14T09:36:13Z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0554D273224F441DAAE5E6F24686148B_12</vt:lpwstr>
  </property>
  <property fmtid="{D5CDD505-2E9C-101B-9397-08002B2CF9AE}" pid="3" name="KSOProductBuildVer">
    <vt:lpwstr>1033-12.2.0.21179</vt:lpwstr>
  </property>
</Properties>
</file>