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8" r:id="rId3"/>
    <p:sldMasterId id="2147483679" r:id="rId4"/>
    <p:sldMasterId id="2147483685" r:id="rId5"/>
    <p:sldMasterId id="2147483696" r:id="rId6"/>
  </p:sldMasterIdLst>
  <p:notesMasterIdLst>
    <p:notesMasterId r:id="rId32"/>
  </p:notesMasterIdLst>
  <p:handoutMasterIdLst>
    <p:handoutMasterId r:id="rId33"/>
  </p:handoutMasterIdLst>
  <p:sldIdLst>
    <p:sldId id="359" r:id="rId7"/>
    <p:sldId id="257" r:id="rId8"/>
    <p:sldId id="258" r:id="rId9"/>
    <p:sldId id="259" r:id="rId10"/>
    <p:sldId id="360" r:id="rId11"/>
    <p:sldId id="370" r:id="rId12"/>
    <p:sldId id="2601" r:id="rId13"/>
    <p:sldId id="2602" r:id="rId14"/>
    <p:sldId id="371" r:id="rId15"/>
    <p:sldId id="2603" r:id="rId16"/>
    <p:sldId id="367" r:id="rId17"/>
    <p:sldId id="374" r:id="rId18"/>
    <p:sldId id="379" r:id="rId19"/>
    <p:sldId id="2604" r:id="rId20"/>
    <p:sldId id="342" r:id="rId21"/>
    <p:sldId id="2007577126" r:id="rId22"/>
    <p:sldId id="2007577125" r:id="rId23"/>
    <p:sldId id="2007577127" r:id="rId24"/>
    <p:sldId id="364" r:id="rId25"/>
    <p:sldId id="2007577129" r:id="rId26"/>
    <p:sldId id="375" r:id="rId27"/>
    <p:sldId id="2007577128" r:id="rId28"/>
    <p:sldId id="278" r:id="rId29"/>
    <p:sldId id="280" r:id="rId30"/>
    <p:sldId id="2007577130" r:id="rId31"/>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98"/>
    <a:srgbClr val="EF7DB3"/>
    <a:srgbClr val="F39800"/>
    <a:srgbClr val="6EB92B"/>
    <a:srgbClr val="E5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65" d="100"/>
          <a:sy n="65" d="100"/>
        </p:scale>
        <p:origin x="89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2025/5/13</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2025/5/13</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35361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3188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744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59472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253393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3940879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349951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22</a:t>
            </a:fld>
            <a:endParaRPr lang="zh-CN" altLang="en-US"/>
          </a:p>
        </p:txBody>
      </p:sp>
    </p:spTree>
    <p:extLst>
      <p:ext uri="{BB962C8B-B14F-4D97-AF65-F5344CB8AC3E}">
        <p14:creationId xmlns:p14="http://schemas.microsoft.com/office/powerpoint/2010/main" val="235138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972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337106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955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184327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310887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909458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93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74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15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33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9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419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15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984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661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354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5803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1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431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75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2025/5/13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4692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74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26623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15193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1759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7889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927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70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368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02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89985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31632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47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20798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166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6765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6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9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3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38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9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69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0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20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7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88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51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29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50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1.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482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029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275191032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05615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5/13/2025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412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5.tif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tif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5.tif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5.tiff"/><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microsoft.com/office/2007/relationships/hdphoto" Target="../media/hdphoto13.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5.tiff"/><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gif"/><Relationship Id="rId2" Type="http://schemas.openxmlformats.org/officeDocument/2006/relationships/image" Target="../media/image17.jp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42.xml"/><Relationship Id="rId5" Type="http://schemas.openxmlformats.org/officeDocument/2006/relationships/image" Target="../media/image64.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3.png"/><Relationship Id="rId1" Type="http://schemas.openxmlformats.org/officeDocument/2006/relationships/slideLayout" Target="../slideLayouts/slideLayout42.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8.wdp"/><Relationship Id="rId17" Type="http://schemas.microsoft.com/office/2007/relationships/hdphoto" Target="../media/hdphoto10.wdp"/><Relationship Id="rId2" Type="http://schemas.openxmlformats.org/officeDocument/2006/relationships/image" Target="../media/image21.jpg"/><Relationship Id="rId16"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26.png"/><Relationship Id="rId5" Type="http://schemas.openxmlformats.org/officeDocument/2006/relationships/image" Target="../media/image23.png"/><Relationship Id="rId15" Type="http://schemas.microsoft.com/office/2007/relationships/hdphoto" Target="../media/hdphoto9.wdp"/><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5.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1.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44.jp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tif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5" name="文本框 2054"/>
          <p:cNvSpPr txBox="1"/>
          <p:nvPr/>
        </p:nvSpPr>
        <p:spPr>
          <a:xfrm>
            <a:off x="1970510" y="132984"/>
            <a:ext cx="8713365" cy="769441"/>
          </a:xfrm>
          <a:prstGeom prst="rect">
            <a:avLst/>
          </a:prstGeom>
          <a:noFill/>
          <a:ln w="9525">
            <a:noFill/>
          </a:ln>
        </p:spPr>
        <p:txBody>
          <a:bodyPr wrap="square">
            <a:spAutoFit/>
          </a:bodyPr>
          <a:lstStyle/>
          <a:p>
            <a:pPr lvl="0" defTabSz="1500505">
              <a:spcBef>
                <a:spcPct val="50000"/>
              </a:spcBef>
            </a:pPr>
            <a:r>
              <a:rPr lang="en-US" altLang="zh-CN" sz="4400" b="1" dirty="0" err="1">
                <a:latin typeface="+mn-lt"/>
                <a:ea typeface="黑体" panose="02010609060101010101" pitchFamily="2" charset="-122"/>
              </a:rPr>
              <a:t>Trường</a:t>
            </a:r>
            <a:r>
              <a:rPr lang="en-US" altLang="zh-CN" sz="4400" b="1" dirty="0">
                <a:latin typeface="+mn-lt"/>
                <a:ea typeface="黑体" panose="02010609060101010101" pitchFamily="2" charset="-122"/>
              </a:rPr>
              <a:t> </a:t>
            </a:r>
            <a:r>
              <a:rPr lang="en-US" altLang="zh-CN" sz="4400" b="1" dirty="0" err="1">
                <a:latin typeface="+mn-lt"/>
                <a:ea typeface="黑体" panose="02010609060101010101" pitchFamily="2" charset="-122"/>
              </a:rPr>
              <a:t>tiểu</a:t>
            </a:r>
            <a:r>
              <a:rPr lang="en-US" altLang="zh-CN" sz="4400" b="1" dirty="0">
                <a:latin typeface="+mn-lt"/>
                <a:ea typeface="黑体" panose="02010609060101010101" pitchFamily="2" charset="-122"/>
              </a:rPr>
              <a:t> </a:t>
            </a:r>
            <a:r>
              <a:rPr lang="en-US" altLang="zh-CN" sz="4400" b="1" dirty="0" err="1" smtClean="0">
                <a:latin typeface="+mn-lt"/>
                <a:ea typeface="黑体" panose="02010609060101010101" pitchFamily="2" charset="-122"/>
              </a:rPr>
              <a:t>học</a:t>
            </a:r>
            <a:r>
              <a:rPr lang="en-US" altLang="zh-CN" sz="4400" b="1" dirty="0">
                <a:ea typeface="黑体" panose="02010609060101010101" pitchFamily="2" charset="-122"/>
              </a:rPr>
              <a:t> </a:t>
            </a:r>
            <a:r>
              <a:rPr lang="en-US" altLang="zh-CN" sz="4400" b="1" dirty="0" err="1" smtClean="0">
                <a:ea typeface="黑体" panose="02010609060101010101" pitchFamily="2" charset="-122"/>
              </a:rPr>
              <a:t>Thượng</a:t>
            </a:r>
            <a:r>
              <a:rPr lang="en-US" altLang="zh-CN" sz="4400" b="1" dirty="0" smtClean="0">
                <a:ea typeface="黑体" panose="02010609060101010101" pitchFamily="2" charset="-122"/>
              </a:rPr>
              <a:t> </a:t>
            </a:r>
            <a:r>
              <a:rPr lang="en-US" altLang="zh-CN" sz="4400" b="1" dirty="0" err="1" smtClean="0">
                <a:ea typeface="黑体" panose="02010609060101010101" pitchFamily="2" charset="-122"/>
              </a:rPr>
              <a:t>Thanh</a:t>
            </a:r>
            <a:endParaRPr lang="zh-CN" altLang="en-US" sz="4400" b="1" dirty="0">
              <a:latin typeface="+mn-lt"/>
              <a:ea typeface="黑体" panose="02010609060101010101" pitchFamily="2" charset="-122"/>
            </a:endParaRPr>
          </a:p>
        </p:txBody>
      </p:sp>
      <p:sp>
        <p:nvSpPr>
          <p:cNvPr id="7" name="文本框 2055"/>
          <p:cNvSpPr txBox="1"/>
          <p:nvPr/>
        </p:nvSpPr>
        <p:spPr>
          <a:xfrm>
            <a:off x="1970510" y="1074337"/>
            <a:ext cx="8713365" cy="1754326"/>
          </a:xfrm>
          <a:prstGeom prst="rect">
            <a:avLst/>
          </a:prstGeom>
          <a:noFill/>
          <a:ln w="9525">
            <a:noFill/>
          </a:ln>
        </p:spPr>
        <p:txBody>
          <a:bodyPr wrap="square">
            <a:spAutoFit/>
          </a:bodyPr>
          <a:lstStyle/>
          <a:p>
            <a:pPr lvl="0" algn="ctr" defTabSz="1500505">
              <a:spcBef>
                <a:spcPct val="50000"/>
              </a:spcBef>
            </a:pP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Chào</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mừng</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quý</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thầy</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cô</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và</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các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em</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học</a:t>
            </a:r>
            <a:r>
              <a:rPr lang="en-US" altLang="zh-CN" sz="5400" b="1" dirty="0">
                <a:solidFill>
                  <a:srgbClr val="FF0066"/>
                </a:solidFill>
                <a:effectLst>
                  <a:glow rad="101600">
                    <a:srgbClr val="FFFF00">
                      <a:alpha val="60000"/>
                    </a:srgbClr>
                  </a:glow>
                </a:effectLst>
                <a:latin typeface="+mn-lt"/>
                <a:ea typeface="黑体" panose="02010609060101010101" pitchFamily="2" charset="-122"/>
              </a:rPr>
              <a:t> </a:t>
            </a:r>
            <a:r>
              <a:rPr lang="en-US" altLang="zh-CN" sz="5400" b="1" dirty="0" err="1">
                <a:solidFill>
                  <a:srgbClr val="FF0066"/>
                </a:solidFill>
                <a:effectLst>
                  <a:glow rad="101600">
                    <a:srgbClr val="FFFF00">
                      <a:alpha val="60000"/>
                    </a:srgbClr>
                  </a:glow>
                </a:effectLst>
                <a:latin typeface="+mn-lt"/>
                <a:ea typeface="黑体" panose="02010609060101010101" pitchFamily="2" charset="-122"/>
              </a:rPr>
              <a:t>sinh</a:t>
            </a:r>
            <a:endParaRPr lang="en-US" altLang="zh-CN" sz="5400" b="1" dirty="0">
              <a:solidFill>
                <a:srgbClr val="FF0066"/>
              </a:solidFill>
              <a:effectLst>
                <a:glow rad="101600">
                  <a:srgbClr val="FFFF00">
                    <a:alpha val="60000"/>
                  </a:srgbClr>
                </a:glow>
              </a:effectLst>
              <a:latin typeface="+mn-lt"/>
              <a:ea typeface="黑体" panose="02010609060101010101" pitchFamily="2" charset="-122"/>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a:t>
            </a:r>
            <a:r>
              <a:rPr lang="en-US" sz="26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latin typeface="Arial-Rounded" panose="020B0500000000000000" pitchFamily="34" charset="0"/>
                <a:ea typeface="Arial-Rounded" panose="020B0500000000000000" pitchFamily="34" charset="0"/>
                <a:cs typeface="Arial-Rounded" panose="020B0500000000000000" pitchFamily="34" charset="0"/>
              </a:rPr>
              <a:t>bưởi</a:t>
            </a:r>
            <a:r>
              <a:rPr lang="en-US" sz="2600" dirty="0">
                <a:latin typeface="Arial-Rounded" panose="020B0500000000000000" pitchFamily="34" charset="0"/>
                <a:ea typeface="Arial-Rounded" panose="020B0500000000000000" pitchFamily="34" charset="0"/>
                <a:cs typeface="Arial-Rounded" panose="020B0500000000000000" pitchFamily="34" charset="0"/>
              </a:rPr>
              <a:t>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a:extLst>
              <a:ext uri="{FF2B5EF4-FFF2-40B4-BE49-F238E27FC236}">
                <a16:creationId xmlns:a16="http://schemas.microsoft.com/office/drawing/2014/main" id="{BEC2804C-7679-4F99-8AA5-8DD21D89C12C}"/>
              </a:ext>
            </a:extLst>
          </p:cNvPr>
          <p:cNvSpPr txBox="1"/>
          <p:nvPr/>
        </p:nvSpPr>
        <p:spPr>
          <a:xfrm>
            <a:off x="2634178" y="5528174"/>
            <a:ext cx="7543800" cy="584739"/>
          </a:xfrm>
          <a:prstGeom prst="rect">
            <a:avLst/>
          </a:prstGeom>
          <a:solidFill>
            <a:schemeClr val="accent5">
              <a:lumMod val="20000"/>
              <a:lumOff val="80000"/>
            </a:schemeClr>
          </a:solidFill>
          <a:effectLst>
            <a:outerShdw blurRad="50800" dist="38100" dir="2700000" algn="tl" rotWithShape="0">
              <a:prstClr val="black">
                <a:alpha val="40000"/>
              </a:prstClr>
            </a:outerShdw>
          </a:effectLst>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Em hãy tìm từ khó đọc, khó hiểu trong bài.</a:t>
            </a:r>
          </a:p>
        </p:txBody>
      </p:sp>
      <p:sp>
        <p:nvSpPr>
          <p:cNvPr id="12" name="TextBox 11">
            <a:extLst>
              <a:ext uri="{FF2B5EF4-FFF2-40B4-BE49-F238E27FC236}">
                <a16:creationId xmlns:a16="http://schemas.microsoft.com/office/drawing/2014/main" id="{8130A19C-6797-4426-B934-FFA1C1758F07}"/>
              </a:ext>
            </a:extLst>
          </p:cNvPr>
          <p:cNvSpPr txBox="1"/>
          <p:nvPr/>
        </p:nvSpPr>
        <p:spPr>
          <a:xfrm>
            <a:off x="6692567" y="1094373"/>
            <a:ext cx="1657350" cy="492443"/>
          </a:xfrm>
          <a:prstGeom prst="rect">
            <a:avLst/>
          </a:prstGeom>
          <a:noFill/>
        </p:spPr>
        <p:txBody>
          <a:bodyPr wrap="square">
            <a:spAutoFit/>
          </a:bodyPr>
          <a:lstStyle/>
          <a:p>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bưởi</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dirty="0">
              <a:solidFill>
                <a:srgbClr val="FF0000"/>
              </a:solidFill>
            </a:endParaRPr>
          </a:p>
        </p:txBody>
      </p:sp>
      <p:sp>
        <p:nvSpPr>
          <p:cNvPr id="13" name="TextBox 12">
            <a:extLst>
              <a:ext uri="{FF2B5EF4-FFF2-40B4-BE49-F238E27FC236}">
                <a16:creationId xmlns:a16="http://schemas.microsoft.com/office/drawing/2014/main" id="{210C3383-5FB8-49AD-9D75-4601DEAD629E}"/>
              </a:ext>
            </a:extLst>
          </p:cNvPr>
          <p:cNvSpPr txBox="1"/>
          <p:nvPr/>
        </p:nvSpPr>
        <p:spPr>
          <a:xfrm>
            <a:off x="8520628" y="2301018"/>
            <a:ext cx="1657350" cy="492443"/>
          </a:xfrm>
          <a:prstGeom prst="rect">
            <a:avLst/>
          </a:prstGeom>
          <a:noFill/>
        </p:spPr>
        <p:txBody>
          <a:bodyPr wrap="square">
            <a:spAutoFit/>
          </a:bodyPr>
          <a:lstStyle/>
          <a:p>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uối</a:t>
            </a:r>
            <a:r>
              <a:rPr kumimoji="0" lang="en-US" sz="26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endParaRPr lang="en-US" dirty="0">
              <a:solidFill>
                <a:srgbClr val="FF0000"/>
              </a:solidFill>
            </a:endParaRPr>
          </a:p>
        </p:txBody>
      </p:sp>
      <p:sp>
        <p:nvSpPr>
          <p:cNvPr id="14" name="TextBox 13">
            <a:extLst>
              <a:ext uri="{FF2B5EF4-FFF2-40B4-BE49-F238E27FC236}">
                <a16:creationId xmlns:a16="http://schemas.microsoft.com/office/drawing/2014/main" id="{7583D03E-84B2-4965-BE75-745DC2FEAC79}"/>
              </a:ext>
            </a:extLst>
          </p:cNvPr>
          <p:cNvSpPr txBox="1"/>
          <p:nvPr/>
        </p:nvSpPr>
        <p:spPr>
          <a:xfrm>
            <a:off x="3081616" y="3078075"/>
            <a:ext cx="1657350"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hố</a:t>
            </a:r>
            <a:endParaRPr lang="en-US" dirty="0">
              <a:solidFill>
                <a:srgbClr val="FF0000"/>
              </a:solidFill>
            </a:endParaRPr>
          </a:p>
        </p:txBody>
      </p:sp>
      <p:sp>
        <p:nvSpPr>
          <p:cNvPr id="15" name="TextBox 14">
            <a:extLst>
              <a:ext uri="{FF2B5EF4-FFF2-40B4-BE49-F238E27FC236}">
                <a16:creationId xmlns:a16="http://schemas.microsoft.com/office/drawing/2014/main" id="{690063D3-B954-4505-A793-0BE296EFBA29}"/>
              </a:ext>
            </a:extLst>
          </p:cNvPr>
          <p:cNvSpPr txBox="1"/>
          <p:nvPr/>
        </p:nvSpPr>
        <p:spPr>
          <a:xfrm>
            <a:off x="2768057" y="3863141"/>
            <a:ext cx="1657350"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phục</a:t>
            </a:r>
            <a:endParaRPr lang="en-US" dirty="0">
              <a:solidFill>
                <a:srgbClr val="FF0000"/>
              </a:solidFill>
            </a:endParaRPr>
          </a:p>
        </p:txBody>
      </p:sp>
      <p:sp>
        <p:nvSpPr>
          <p:cNvPr id="16" name="TextBox 15">
            <a:extLst>
              <a:ext uri="{FF2B5EF4-FFF2-40B4-BE49-F238E27FC236}">
                <a16:creationId xmlns:a16="http://schemas.microsoft.com/office/drawing/2014/main" id="{430EEDA6-0619-4586-9E48-5EADF0B9A5CC}"/>
              </a:ext>
            </a:extLst>
          </p:cNvPr>
          <p:cNvSpPr txBox="1"/>
          <p:nvPr/>
        </p:nvSpPr>
        <p:spPr>
          <a:xfrm>
            <a:off x="2496252" y="4672271"/>
            <a:ext cx="2128768" cy="492443"/>
          </a:xfrm>
          <a:prstGeom prst="rect">
            <a:avLst/>
          </a:prstGeom>
          <a:noFill/>
        </p:spPr>
        <p:txBody>
          <a:bodyPr wrap="square">
            <a:spAutoFit/>
          </a:bodyPr>
          <a:lstStyle/>
          <a:p>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nhà</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dirty="0">
              <a:solidFill>
                <a:srgbClr val="FF0000"/>
              </a:solidFill>
            </a:endParaRPr>
          </a:p>
        </p:txBody>
      </p:sp>
    </p:spTree>
    <p:extLst>
      <p:ext uri="{BB962C8B-B14F-4D97-AF65-F5344CB8AC3E}">
        <p14:creationId xmlns:p14="http://schemas.microsoft.com/office/powerpoint/2010/main" val="194892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677" y="-513348"/>
            <a:ext cx="12270989" cy="8440437"/>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95268">
            <a:off x="-387806" y="-495302"/>
            <a:ext cx="3530600" cy="3530600"/>
          </a:xfrm>
          <a:prstGeom prst="rect">
            <a:avLst/>
          </a:prstGeom>
        </p:spPr>
      </p:pic>
      <p:pic>
        <p:nvPicPr>
          <p:cNvPr id="5" name="图片 4">
            <a:extLst>
              <a:ext uri="{FF2B5EF4-FFF2-40B4-BE49-F238E27FC236}">
                <a16:creationId xmlns:a16="http://schemas.microsoft.com/office/drawing/2014/main" id="{6E7D02A4-FC97-CE40-82C9-C96B4BE79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124" t="11075" r="32951" b="11190"/>
          <a:stretch/>
        </p:blipFill>
        <p:spPr>
          <a:xfrm>
            <a:off x="10176648" y="2844260"/>
            <a:ext cx="2015352" cy="4130971"/>
          </a:xfrm>
          <a:prstGeom prst="rect">
            <a:avLst/>
          </a:prstGeom>
        </p:spPr>
      </p:pic>
      <p:sp>
        <p:nvSpPr>
          <p:cNvPr id="10" name="Rectangle 9">
            <a:extLst>
              <a:ext uri="{FF2B5EF4-FFF2-40B4-BE49-F238E27FC236}">
                <a16:creationId xmlns:a16="http://schemas.microsoft.com/office/drawing/2014/main" id="{F02F44DC-0D21-439E-8FA9-48B47717A5E1}"/>
              </a:ext>
            </a:extLst>
          </p:cNvPr>
          <p:cNvSpPr/>
          <p:nvPr/>
        </p:nvSpPr>
        <p:spPr>
          <a:xfrm>
            <a:off x="1172957" y="427738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11" name="Straight Connector 10">
            <a:extLst>
              <a:ext uri="{FF2B5EF4-FFF2-40B4-BE49-F238E27FC236}">
                <a16:creationId xmlns:a16="http://schemas.microsoft.com/office/drawing/2014/main" id="{E0726D66-D44C-47E3-BA63-C0783F8EC60B}"/>
              </a:ext>
            </a:extLst>
          </p:cNvPr>
          <p:cNvCxnSpPr>
            <a:cxnSpLocks/>
          </p:cNvCxnSpPr>
          <p:nvPr/>
        </p:nvCxnSpPr>
        <p:spPr>
          <a:xfrm flipH="1">
            <a:off x="5446203" y="4202756"/>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id="{1598398A-A46C-43E7-A77D-72D5898637EE}"/>
              </a:ext>
            </a:extLst>
          </p:cNvPr>
          <p:cNvCxnSpPr>
            <a:cxnSpLocks/>
          </p:cNvCxnSpPr>
          <p:nvPr/>
        </p:nvCxnSpPr>
        <p:spPr>
          <a:xfrm flipH="1">
            <a:off x="5721743" y="4787495"/>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id="{3531D6EB-28F8-46D1-ACD0-8A52C02FFD53}"/>
              </a:ext>
            </a:extLst>
          </p:cNvPr>
          <p:cNvCxnSpPr>
            <a:cxnSpLocks/>
          </p:cNvCxnSpPr>
          <p:nvPr/>
        </p:nvCxnSpPr>
        <p:spPr>
          <a:xfrm flipH="1">
            <a:off x="1999550" y="5477713"/>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CFD8C056-51AB-43B3-91F4-F5E7553A3633}"/>
              </a:ext>
            </a:extLst>
          </p:cNvPr>
          <p:cNvCxnSpPr>
            <a:cxnSpLocks/>
          </p:cNvCxnSpPr>
          <p:nvPr/>
        </p:nvCxnSpPr>
        <p:spPr>
          <a:xfrm flipH="1">
            <a:off x="1925348" y="5477714"/>
            <a:ext cx="152400" cy="584739"/>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15" name="TextBox 14">
            <a:extLst>
              <a:ext uri="{FF2B5EF4-FFF2-40B4-BE49-F238E27FC236}">
                <a16:creationId xmlns:a16="http://schemas.microsoft.com/office/drawing/2014/main" id="{42605DA2-2530-4CDB-8472-5E8764721853}"/>
              </a:ext>
            </a:extLst>
          </p:cNvPr>
          <p:cNvSpPr txBox="1"/>
          <p:nvPr/>
        </p:nvSpPr>
        <p:spPr>
          <a:xfrm>
            <a:off x="4454905" y="3429000"/>
            <a:ext cx="4525088" cy="58473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lIns="91403" tIns="45702" rIns="91403" bIns="45702" rtlCol="0">
            <a:spAutoFit/>
          </a:bodyPr>
          <a:lstStyle/>
          <a:p>
            <a:pPr algn="ct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Luyện đọc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câu</a:t>
            </a:r>
            <a:r>
              <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sz="3200" b="1" dirty="0" err="1">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dài</a:t>
            </a:r>
            <a:endParaRPr lang="en-US" sz="3200" b="1" dirty="0">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5613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500"/>
                            </p:stCondLst>
                            <p:childTnLst>
                              <p:par>
                                <p:cTn id="23" presetID="6" presetClass="entr" presetSubtype="16" fill="hold" nodeType="afterEffect">
                                  <p:stCondLst>
                                    <p:cond delay="0"/>
                                  </p:stCondLst>
                                  <p:iterate type="lt">
                                    <p:tmPct val="10000"/>
                                  </p:iterate>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circle(in)">
                                      <p:cBhvr>
                                        <p:cTn id="25" dur="20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2" name="Rectangle: Rounded Corners 1">
            <a:extLst>
              <a:ext uri="{FF2B5EF4-FFF2-40B4-BE49-F238E27FC236}">
                <a16:creationId xmlns:a16="http://schemas.microsoft.com/office/drawing/2014/main" id="{8CEC3F17-CD29-43EB-AF17-F2E3F35B1E05}"/>
              </a:ext>
            </a:extLst>
          </p:cNvPr>
          <p:cNvSpPr/>
          <p:nvPr/>
        </p:nvSpPr>
        <p:spPr>
          <a:xfrm>
            <a:off x="1036080" y="2249904"/>
            <a:ext cx="8769656" cy="3482301"/>
          </a:xfrm>
          <a:prstGeom prst="round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F4C02B0D-DC25-46F8-8B57-C80AC490C641}"/>
              </a:ext>
            </a:extLst>
          </p:cNvPr>
          <p:cNvSpPr/>
          <p:nvPr/>
        </p:nvSpPr>
        <p:spPr>
          <a:xfrm>
            <a:off x="1372163" y="2555333"/>
            <a:ext cx="8337321"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DD48E21-3504-4791-8EC6-78499D611A6F}"/>
              </a:ext>
            </a:extLst>
          </p:cNvPr>
          <p:cNvSpPr txBox="1"/>
          <p:nvPr/>
        </p:nvSpPr>
        <p:spPr>
          <a:xfrm>
            <a:off x="3439708" y="985388"/>
            <a:ext cx="3962400" cy="584739"/>
          </a:xfrm>
          <a:prstGeom prst="rect">
            <a:avLst/>
          </a:prstGeom>
          <a:solidFill>
            <a:srgbClr val="EF7DB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spTree>
    <p:extLst>
      <p:ext uri="{BB962C8B-B14F-4D97-AF65-F5344CB8AC3E}">
        <p14:creationId xmlns:p14="http://schemas.microsoft.com/office/powerpoint/2010/main" val="75910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iterate type="lt">
                                    <p:tmPct val="1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iterate type="lt">
                                    <p:tmPct val="1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iterate type="lt">
                                    <p:tmPct val="10000"/>
                                  </p:iterate>
                                  <p:childTnLst>
                                    <p:set>
                                      <p:cBhvr>
                                        <p:cTn id="26" dur="1" fill="hold">
                                          <p:stCondLst>
                                            <p:cond delay="0"/>
                                          </p:stCondLst>
                                        </p:cTn>
                                        <p:tgtEl>
                                          <p:spTgt spid="5">
                                            <p:txEl>
                                              <p:pRg st="2" end="2"/>
                                            </p:txEl>
                                          </p:spTgt>
                                        </p:tgtEl>
                                        <p:attrNameLst>
                                          <p:attrName>style.visibility</p:attrName>
                                        </p:attrNameLst>
                                      </p:cBhvr>
                                      <p:to>
                                        <p:strVal val="visible"/>
                                      </p:to>
                                    </p:set>
                                    <p:animEffect transition="in" filter="circle(in)">
                                      <p:cBhvr>
                                        <p:cTn id="27" dur="20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iterate type="lt">
                                    <p:tmPct val="10000"/>
                                  </p:iterate>
                                  <p:childTnLst>
                                    <p:set>
                                      <p:cBhvr>
                                        <p:cTn id="31" dur="1" fill="hold">
                                          <p:stCondLst>
                                            <p:cond delay="0"/>
                                          </p:stCondLst>
                                        </p:cTn>
                                        <p:tgtEl>
                                          <p:spTgt spid="5">
                                            <p:txEl>
                                              <p:pRg st="3" end="3"/>
                                            </p:txEl>
                                          </p:spTgt>
                                        </p:tgtEl>
                                        <p:attrNameLst>
                                          <p:attrName>style.visibility</p:attrName>
                                        </p:attrNameLst>
                                      </p:cBhvr>
                                      <p:to>
                                        <p:strVal val="visible"/>
                                      </p:to>
                                    </p:set>
                                    <p:animEffect transition="in" filter="circle(in)">
                                      <p:cBhvr>
                                        <p:cTn id="3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algn="ctr">
              <a:defRPr/>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6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6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Cloud 4">
            <a:extLst>
              <a:ext uri="{FF2B5EF4-FFF2-40B4-BE49-F238E27FC236}">
                <a16:creationId xmlns:a16="http://schemas.microsoft.com/office/drawing/2014/main" id="{63C70361-C5C0-4F50-8196-F53C72A85AA5}"/>
              </a:ext>
            </a:extLst>
          </p:cNvPr>
          <p:cNvSpPr/>
          <p:nvPr/>
        </p:nvSpPr>
        <p:spPr>
          <a:xfrm>
            <a:off x="4896464" y="5534640"/>
            <a:ext cx="2708030" cy="1219200"/>
          </a:xfrm>
          <a:prstGeom prst="cloud">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err="1">
                <a:solidFill>
                  <a:schemeClr val="bg1"/>
                </a:solidFill>
                <a:effectLst>
                  <a:outerShdw blurRad="38100" dist="38100" dir="2700000" algn="tl">
                    <a:srgbClr val="000000">
                      <a:alpha val="43137"/>
                    </a:srgbClr>
                  </a:outerShdw>
                </a:effectLst>
              </a:rPr>
              <a:t>Đọc</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nối</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tiếp</a:t>
            </a:r>
            <a:r>
              <a:rPr lang="en-US" sz="3200" b="1" dirty="0">
                <a:solidFill>
                  <a:schemeClr val="bg1"/>
                </a:solidFill>
                <a:effectLst>
                  <a:outerShdw blurRad="38100" dist="38100" dir="2700000" algn="tl">
                    <a:srgbClr val="000000">
                      <a:alpha val="43137"/>
                    </a:srgbClr>
                  </a:outerShdw>
                </a:effectLst>
              </a:rPr>
              <a:t> </a:t>
            </a:r>
            <a:r>
              <a:rPr lang="en-US" sz="3200" b="1" dirty="0" err="1">
                <a:solidFill>
                  <a:schemeClr val="bg1"/>
                </a:solidFill>
                <a:effectLst>
                  <a:outerShdw blurRad="38100" dist="38100" dir="2700000" algn="tl">
                    <a:srgbClr val="000000">
                      <a:alpha val="43137"/>
                    </a:srgbClr>
                  </a:outerShdw>
                </a:effectLst>
              </a:rPr>
              <a:t>câu</a:t>
            </a:r>
            <a:endParaRPr lang="en-US" sz="3200" b="1" dirty="0">
              <a:solidFill>
                <a:schemeClr val="bg1"/>
              </a:solidFill>
              <a:effectLst>
                <a:outerShdw blurRad="38100" dist="38100" dir="2700000" algn="tl">
                  <a:srgbClr val="000000">
                    <a:alpha val="43137"/>
                  </a:srgbClr>
                </a:outerShdw>
              </a:effectLst>
            </a:endParaRPr>
          </a:p>
        </p:txBody>
      </p:sp>
      <p:cxnSp>
        <p:nvCxnSpPr>
          <p:cNvPr id="7" name="Straight Connector 6">
            <a:extLst>
              <a:ext uri="{FF2B5EF4-FFF2-40B4-BE49-F238E27FC236}">
                <a16:creationId xmlns:a16="http://schemas.microsoft.com/office/drawing/2014/main" id="{3BFB1B7A-5140-423F-AFF0-56F0441A4D99}"/>
              </a:ext>
            </a:extLst>
          </p:cNvPr>
          <p:cNvCxnSpPr>
            <a:cxnSpLocks/>
          </p:cNvCxnSpPr>
          <p:nvPr/>
        </p:nvCxnSpPr>
        <p:spPr>
          <a:xfrm flipH="1">
            <a:off x="5511452" y="191751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0F33EB9-517B-4A95-9A79-A2D603D007F0}"/>
              </a:ext>
            </a:extLst>
          </p:cNvPr>
          <p:cNvCxnSpPr>
            <a:cxnSpLocks/>
          </p:cNvCxnSpPr>
          <p:nvPr/>
        </p:nvCxnSpPr>
        <p:spPr>
          <a:xfrm flipH="1">
            <a:off x="6348615" y="232405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B91E10-4F76-40A2-B411-4DAB0DDAA444}"/>
              </a:ext>
            </a:extLst>
          </p:cNvPr>
          <p:cNvCxnSpPr>
            <a:cxnSpLocks/>
          </p:cNvCxnSpPr>
          <p:nvPr/>
        </p:nvCxnSpPr>
        <p:spPr>
          <a:xfrm flipH="1">
            <a:off x="6310230" y="152272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6C6085-F376-4D37-B4A9-B3D0B9F2CC68}"/>
              </a:ext>
            </a:extLst>
          </p:cNvPr>
          <p:cNvCxnSpPr>
            <a:cxnSpLocks/>
          </p:cNvCxnSpPr>
          <p:nvPr/>
        </p:nvCxnSpPr>
        <p:spPr>
          <a:xfrm flipH="1">
            <a:off x="3127889" y="27725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62A020-F059-4620-A853-77A4F9AD2AE0}"/>
              </a:ext>
            </a:extLst>
          </p:cNvPr>
          <p:cNvCxnSpPr>
            <a:cxnSpLocks/>
          </p:cNvCxnSpPr>
          <p:nvPr/>
        </p:nvCxnSpPr>
        <p:spPr>
          <a:xfrm flipH="1">
            <a:off x="6250479" y="3483165"/>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C7ED3-8161-4E33-B310-C94990E21733}"/>
              </a:ext>
            </a:extLst>
          </p:cNvPr>
          <p:cNvCxnSpPr>
            <a:cxnSpLocks/>
          </p:cNvCxnSpPr>
          <p:nvPr/>
        </p:nvCxnSpPr>
        <p:spPr>
          <a:xfrm flipH="1">
            <a:off x="10918722" y="3899556"/>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74ECAE-475B-4E44-8D93-ED581C8B4481}"/>
              </a:ext>
            </a:extLst>
          </p:cNvPr>
          <p:cNvCxnSpPr>
            <a:cxnSpLocks/>
          </p:cNvCxnSpPr>
          <p:nvPr/>
        </p:nvCxnSpPr>
        <p:spPr>
          <a:xfrm flipH="1">
            <a:off x="3758662" y="3876104"/>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25E447-427D-4E81-AC94-B9FDE990C21D}"/>
              </a:ext>
            </a:extLst>
          </p:cNvPr>
          <p:cNvCxnSpPr>
            <a:cxnSpLocks/>
          </p:cNvCxnSpPr>
          <p:nvPr/>
        </p:nvCxnSpPr>
        <p:spPr>
          <a:xfrm flipH="1">
            <a:off x="7383855" y="4302111"/>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F75C2A-0DB1-4C7A-818A-94070825AB8C}"/>
              </a:ext>
            </a:extLst>
          </p:cNvPr>
          <p:cNvCxnSpPr>
            <a:cxnSpLocks/>
          </p:cNvCxnSpPr>
          <p:nvPr/>
        </p:nvCxnSpPr>
        <p:spPr>
          <a:xfrm flipH="1">
            <a:off x="9082840" y="4677250"/>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652EA10-3BC3-4E17-B97E-ABD1D25A96AC}"/>
              </a:ext>
            </a:extLst>
          </p:cNvPr>
          <p:cNvGrpSpPr/>
          <p:nvPr/>
        </p:nvGrpSpPr>
        <p:grpSpPr>
          <a:xfrm>
            <a:off x="8389353" y="5052391"/>
            <a:ext cx="177705" cy="375140"/>
            <a:chOff x="7284568" y="4703407"/>
            <a:chExt cx="177705" cy="375140"/>
          </a:xfrm>
        </p:grpSpPr>
        <p:cxnSp>
          <p:nvCxnSpPr>
            <p:cNvPr id="18" name="Straight Connector 17">
              <a:extLst>
                <a:ext uri="{FF2B5EF4-FFF2-40B4-BE49-F238E27FC236}">
                  <a16:creationId xmlns:a16="http://schemas.microsoft.com/office/drawing/2014/main" id="{D264B537-E632-4FC4-9B13-CCAAF044109F}"/>
                </a:ext>
              </a:extLst>
            </p:cNvPr>
            <p:cNvCxnSpPr>
              <a:cxnSpLocks/>
            </p:cNvCxnSpPr>
            <p:nvPr/>
          </p:nvCxnSpPr>
          <p:spPr>
            <a:xfrm flipH="1">
              <a:off x="7284568" y="4703408"/>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6123156-EE03-4DA7-83CC-779875710770}"/>
                </a:ext>
              </a:extLst>
            </p:cNvPr>
            <p:cNvCxnSpPr>
              <a:cxnSpLocks/>
            </p:cNvCxnSpPr>
            <p:nvPr/>
          </p:nvCxnSpPr>
          <p:spPr>
            <a:xfrm flipH="1">
              <a:off x="7349201" y="47034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9F2DCDA1-D069-4F3D-9372-518AA92B680A}"/>
              </a:ext>
            </a:extLst>
          </p:cNvPr>
          <p:cNvCxnSpPr>
            <a:cxnSpLocks/>
          </p:cNvCxnSpPr>
          <p:nvPr/>
        </p:nvCxnSpPr>
        <p:spPr>
          <a:xfrm flipH="1">
            <a:off x="3057454" y="2772507"/>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EFAED1-9496-4C6C-B53A-474FD23B4F71}"/>
              </a:ext>
            </a:extLst>
          </p:cNvPr>
          <p:cNvCxnSpPr>
            <a:cxnSpLocks/>
          </p:cNvCxnSpPr>
          <p:nvPr/>
        </p:nvCxnSpPr>
        <p:spPr>
          <a:xfrm flipH="1">
            <a:off x="7306536" y="4302112"/>
            <a:ext cx="113072" cy="3751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0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10486622" cy="45550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6" name="Cloud 5">
            <a:extLst>
              <a:ext uri="{FF2B5EF4-FFF2-40B4-BE49-F238E27FC236}">
                <a16:creationId xmlns:a16="http://schemas.microsoft.com/office/drawing/2014/main" id="{992F928E-F611-49A8-A05E-3C878E718F0A}"/>
              </a:ext>
            </a:extLst>
          </p:cNvPr>
          <p:cNvSpPr/>
          <p:nvPr/>
        </p:nvSpPr>
        <p:spPr>
          <a:xfrm>
            <a:off x="3629468" y="5368500"/>
            <a:ext cx="4933064" cy="844473"/>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Đọc</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nối</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tiếp</a:t>
            </a:r>
            <a:r>
              <a:rPr kumimoji="0" lang="en-US"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rPr>
              <a:t> </a:t>
            </a:r>
            <a:r>
              <a:rPr kumimoji="0" lang="en-US"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Arial-Rounded"/>
                <a:cs typeface="+mn-cs"/>
              </a:rPr>
              <a:t>đoạn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Arial-Rounded"/>
              <a:cs typeface="+mn-cs"/>
            </a:endParaRP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025176"/>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16841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3898358" y="52119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03488" y="1746097"/>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3911168" y="668234"/>
            <a:ext cx="511318" cy="511318"/>
          </a:xfrm>
          <a:prstGeom prst="rect">
            <a:avLst/>
          </a:prstGeom>
        </p:spPr>
      </p:pic>
      <p:pic>
        <p:nvPicPr>
          <p:cNvPr id="31" name="Picture 30"/>
          <p:cNvPicPr>
            <a:picLocks noChangeAspect="1"/>
          </p:cNvPicPr>
          <p:nvPr/>
        </p:nvPicPr>
        <p:blipFill>
          <a:blip r:embed="rId6"/>
          <a:stretch>
            <a:fillRect/>
          </a:stretch>
        </p:blipFill>
        <p:spPr>
          <a:xfrm>
            <a:off x="6951352" y="1590768"/>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89690" y="4347272"/>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5" name="Oval 4">
            <a:extLst>
              <a:ext uri="{FF2B5EF4-FFF2-40B4-BE49-F238E27FC236}">
                <a16:creationId xmlns:a16="http://schemas.microsoft.com/office/drawing/2014/main" id="{6E491452-D3E0-4C84-9ACC-1A901963205F}"/>
              </a:ext>
            </a:extLst>
          </p:cNvPr>
          <p:cNvSpPr/>
          <p:nvPr/>
        </p:nvSpPr>
        <p:spPr>
          <a:xfrm>
            <a:off x="1556853" y="1141780"/>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8" name="Oval 7">
            <a:extLst>
              <a:ext uri="{FF2B5EF4-FFF2-40B4-BE49-F238E27FC236}">
                <a16:creationId xmlns:a16="http://schemas.microsoft.com/office/drawing/2014/main" id="{07D4C1DC-7616-45F0-A240-529B0F6E2DDC}"/>
              </a:ext>
            </a:extLst>
          </p:cNvPr>
          <p:cNvSpPr/>
          <p:nvPr/>
        </p:nvSpPr>
        <p:spPr>
          <a:xfrm>
            <a:off x="1556854" y="2718821"/>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9" name="Oval 8">
            <a:extLst>
              <a:ext uri="{FF2B5EF4-FFF2-40B4-BE49-F238E27FC236}">
                <a16:creationId xmlns:a16="http://schemas.microsoft.com/office/drawing/2014/main" id="{CCA50677-A177-4CC9-BAF1-86EE64638FBC}"/>
              </a:ext>
            </a:extLst>
          </p:cNvPr>
          <p:cNvSpPr/>
          <p:nvPr/>
        </p:nvSpPr>
        <p:spPr>
          <a:xfrm>
            <a:off x="1606060" y="4295862"/>
            <a:ext cx="403213" cy="41601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361418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854" t="1841" r="4852" b="72788"/>
          <a:stretch/>
        </p:blipFill>
        <p:spPr>
          <a:xfrm flipH="1">
            <a:off x="1010559" y="1948608"/>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141084"/>
            <a:ext cx="9723788" cy="4248136"/>
            <a:chOff x="3067786" y="3091878"/>
            <a:chExt cx="5611013" cy="1822186"/>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091878"/>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07309"/>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4264831" y="681976"/>
            <a:ext cx="4360549" cy="715089"/>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uLnTx/>
              <a:uFillTx/>
              <a:latin typeface="Arial-Rounded"/>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439" y="1510857"/>
            <a:ext cx="6630056" cy="4617041"/>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strips(downRight)">
                                      <p:cBhvr>
                                        <p:cTn id="14" dur="1000"/>
                                        <p:tgtEl>
                                          <p:spTgt spid="24"/>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barn(inVertical)">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606061" y="551190"/>
            <a:ext cx="9401908" cy="50167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kumimoji="0" lang="en-US" sz="2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phục</a:t>
            </a: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Vũ Ngọc Khánh)</a:t>
            </a:r>
          </a:p>
        </p:txBody>
      </p:sp>
    </p:spTree>
    <p:extLst>
      <p:ext uri="{BB962C8B-B14F-4D97-AF65-F5344CB8AC3E}">
        <p14:creationId xmlns:p14="http://schemas.microsoft.com/office/powerpoint/2010/main" val="179833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AD8F404-60B4-8544-A42A-54C1B0CE75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0929" y="-272404"/>
            <a:ext cx="7528689" cy="5778679"/>
          </a:xfrm>
          <a:prstGeom prst="rect">
            <a:avLst/>
          </a:prstGeom>
        </p:spPr>
      </p:pic>
      <p:sp>
        <p:nvSpPr>
          <p:cNvPr id="5" name="文本框 4">
            <a:extLst>
              <a:ext uri="{FF2B5EF4-FFF2-40B4-BE49-F238E27FC236}">
                <a16:creationId xmlns:a16="http://schemas.microsoft.com/office/drawing/2014/main" id="{4EC7C4FE-109B-F845-8577-A6873A64B796}"/>
              </a:ext>
            </a:extLst>
          </p:cNvPr>
          <p:cNvSpPr txBox="1"/>
          <p:nvPr/>
        </p:nvSpPr>
        <p:spPr>
          <a:xfrm>
            <a:off x="3856519" y="2660155"/>
            <a:ext cx="4477508" cy="923330"/>
          </a:xfrm>
          <a:prstGeom prst="rect">
            <a:avLst/>
          </a:prstGeom>
          <a:noFill/>
        </p:spPr>
        <p:txBody>
          <a:bodyPr wrap="none" rtlCol="0">
            <a:spAutoFit/>
          </a:bodyPr>
          <a:lstStyle/>
          <a:p>
            <a:r>
              <a:rPr kumimoji="1" lang="en-US" altLang="zh-CN" sz="5400" b="1" dirty="0" err="1">
                <a:solidFill>
                  <a:srgbClr val="00B0F0"/>
                </a:solidFill>
                <a:effectLst>
                  <a:outerShdw blurRad="38100" dist="38100" dir="2700000" algn="tl">
                    <a:srgbClr val="000000">
                      <a:alpha val="43137"/>
                    </a:srgbClr>
                  </a:outerShdw>
                </a:effectLst>
                <a:latin typeface="+mj-lt"/>
              </a:rPr>
              <a:t>Luyện</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đọc</a:t>
            </a:r>
            <a:r>
              <a:rPr kumimoji="1" lang="en-US" altLang="zh-CN" sz="5400" b="1" dirty="0">
                <a:solidFill>
                  <a:srgbClr val="00B0F0"/>
                </a:solidFill>
                <a:effectLst>
                  <a:outerShdw blurRad="38100" dist="38100" dir="2700000" algn="tl">
                    <a:srgbClr val="000000">
                      <a:alpha val="43137"/>
                    </a:srgbClr>
                  </a:outerShdw>
                </a:effectLst>
                <a:latin typeface="+mj-lt"/>
              </a:rPr>
              <a:t> </a:t>
            </a:r>
            <a:r>
              <a:rPr kumimoji="1" lang="en-US" altLang="zh-CN" sz="5400" b="1" dirty="0" err="1">
                <a:solidFill>
                  <a:srgbClr val="00B0F0"/>
                </a:solidFill>
                <a:effectLst>
                  <a:outerShdw blurRad="38100" dist="38100" dir="2700000" algn="tl">
                    <a:srgbClr val="000000">
                      <a:alpha val="43137"/>
                    </a:srgbClr>
                  </a:outerShdw>
                </a:effectLst>
                <a:latin typeface="+mj-lt"/>
              </a:rPr>
              <a:t>hiểu</a:t>
            </a:r>
            <a:endParaRPr kumimoji="1" lang="zh-CN" altLang="en-US" sz="5400" b="1" dirty="0">
              <a:solidFill>
                <a:srgbClr val="00B0F0"/>
              </a:solidFill>
              <a:effectLst>
                <a:outerShdw blurRad="38100" dist="38100" dir="2700000" algn="tl">
                  <a:srgbClr val="000000">
                    <a:alpha val="43137"/>
                  </a:srgbClr>
                </a:outerShdw>
              </a:effectLst>
              <a:latin typeface="+mj-lt"/>
            </a:endParaRPr>
          </a:p>
        </p:txBody>
      </p:sp>
      <p:pic>
        <p:nvPicPr>
          <p:cNvPr id="11" name="图片 10">
            <a:extLst>
              <a:ext uri="{FF2B5EF4-FFF2-40B4-BE49-F238E27FC236}">
                <a16:creationId xmlns:a16="http://schemas.microsoft.com/office/drawing/2014/main" id="{506A324A-BCB1-2349-A8FF-71CC6D9D2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6513" y="3121820"/>
            <a:ext cx="1754978" cy="1754978"/>
          </a:xfrm>
          <a:prstGeom prst="rect">
            <a:avLst/>
          </a:prstGeom>
        </p:spPr>
      </p:pic>
      <p:sp>
        <p:nvSpPr>
          <p:cNvPr id="7" name="文本框 18">
            <a:extLst>
              <a:ext uri="{FF2B5EF4-FFF2-40B4-BE49-F238E27FC236}">
                <a16:creationId xmlns:a16="http://schemas.microsoft.com/office/drawing/2014/main" id="{E3A18EDF-992E-45FC-8D2E-7CFA0B1D383A}"/>
              </a:ext>
            </a:extLst>
          </p:cNvPr>
          <p:cNvSpPr txBox="1"/>
          <p:nvPr/>
        </p:nvSpPr>
        <p:spPr>
          <a:xfrm>
            <a:off x="4799718" y="1500776"/>
            <a:ext cx="212012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rPr>
              <a:t>2</a:t>
            </a:r>
            <a:endParaRPr kumimoji="0" lang="zh-CN" altLang="en-US" sz="8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Arial-Rounded"/>
              <a:ea typeface="仓耳今楷05-6763 W05" panose="02020400000000000000" pitchFamily="18" charset="-122"/>
              <a:cs typeface="+mn-cs"/>
            </a:endParaRPr>
          </a:p>
        </p:txBody>
      </p:sp>
    </p:spTree>
    <p:extLst>
      <p:ext uri="{BB962C8B-B14F-4D97-AF65-F5344CB8AC3E}">
        <p14:creationId xmlns:p14="http://schemas.microsoft.com/office/powerpoint/2010/main" val="738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8"/>
                                        </p:tgtEl>
                                        <p:attrNameLst>
                                          <p:attrName>ppt_w</p:attrName>
                                        </p:attrNameLst>
                                      </p:cBhvr>
                                      <p:tavLst>
                                        <p:tav tm="0">
                                          <p:val>
                                            <p:strVal val="ppt_w"/>
                                          </p:val>
                                        </p:tav>
                                        <p:tav tm="100000">
                                          <p:val>
                                            <p:fltVal val="0"/>
                                          </p:val>
                                        </p:tav>
                                      </p:tavLst>
                                    </p:anim>
                                    <p:anim calcmode="lin" valueType="num">
                                      <p:cBhvr>
                                        <p:cTn id="21" dur="1000"/>
                                        <p:tgtEl>
                                          <p:spTgt spid="8"/>
                                        </p:tgtEl>
                                        <p:attrNameLst>
                                          <p:attrName>ppt_h</p:attrName>
                                        </p:attrNameLst>
                                      </p:cBhvr>
                                      <p:tavLst>
                                        <p:tav tm="0">
                                          <p:val>
                                            <p:strVal val="ppt_h"/>
                                          </p:val>
                                        </p:tav>
                                        <p:tav tm="100000">
                                          <p:val>
                                            <p:fltVal val="0"/>
                                          </p:val>
                                        </p:tav>
                                      </p:tavLst>
                                    </p:anim>
                                    <p:anim calcmode="lin" valueType="num">
                                      <p:cBhvr>
                                        <p:cTn id="22" dur="1000"/>
                                        <p:tgtEl>
                                          <p:spTgt spid="8"/>
                                        </p:tgtEl>
                                        <p:attrNameLst>
                                          <p:attrName>style.rotation</p:attrName>
                                        </p:attrNameLst>
                                      </p:cBhvr>
                                      <p:tavLst>
                                        <p:tav tm="0">
                                          <p:val>
                                            <p:fltVal val="0"/>
                                          </p:val>
                                        </p:tav>
                                        <p:tav tm="100000">
                                          <p:val>
                                            <p:fltVal val="90"/>
                                          </p:val>
                                        </p:tav>
                                      </p:tavLst>
                                    </p:anim>
                                    <p:animEffect transition="out" filter="fade">
                                      <p:cBhvr>
                                        <p:cTn id="23" dur="1000"/>
                                        <p:tgtEl>
                                          <p:spTgt spid="8"/>
                                        </p:tgtEl>
                                      </p:cBhvr>
                                    </p:animEffect>
                                    <p:set>
                                      <p:cBhvr>
                                        <p:cTn id="2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AE7F1472-274B-764D-8507-0C6DDEF203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218072" y="1211590"/>
            <a:ext cx="6070600" cy="60706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1576137" y="909368"/>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2237874" y="824923"/>
            <a:ext cx="4251416" cy="646331"/>
          </a:xfrm>
          <a:prstGeom prst="rect">
            <a:avLst/>
          </a:prstGeom>
          <a:noFill/>
        </p:spPr>
        <p:txBody>
          <a:bodyPr wrap="square" rtlCol="0">
            <a:spAutoFit/>
          </a:bodyPr>
          <a:lstStyle/>
          <a:p>
            <a:r>
              <a:rPr lang="en-US" sz="3600" b="1" dirty="0" err="1"/>
              <a:t>Trả</a:t>
            </a:r>
            <a:r>
              <a:rPr lang="en-US" sz="3600" b="1" dirty="0"/>
              <a:t> </a:t>
            </a:r>
            <a:r>
              <a:rPr lang="en-US" sz="3600" b="1" dirty="0" err="1"/>
              <a:t>lời</a:t>
            </a:r>
            <a:r>
              <a:rPr lang="en-US" sz="3600" b="1" dirty="0"/>
              <a:t> </a:t>
            </a:r>
            <a:r>
              <a:rPr lang="en-US" sz="3600" b="1" dirty="0" err="1"/>
              <a:t>câu</a:t>
            </a:r>
            <a:r>
              <a:rPr lang="en-US" sz="3600" b="1" dirty="0"/>
              <a:t> </a:t>
            </a:r>
            <a:r>
              <a:rPr lang="en-US" sz="3600" b="1" dirty="0" err="1"/>
              <a:t>hỏi</a:t>
            </a:r>
            <a:endParaRPr lang="en-US" sz="36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6533" y="1601898"/>
            <a:ext cx="7253678" cy="523220"/>
          </a:xfrm>
          <a:prstGeom prst="rect">
            <a:avLst/>
          </a:prstGeom>
          <a:noFill/>
        </p:spPr>
        <p:txBody>
          <a:bodyPr wrap="square" rtlCol="0">
            <a:spAutoFit/>
          </a:bodyPr>
          <a:lstStyle/>
          <a:p>
            <a:r>
              <a:rPr lang="en-US" sz="2800" dirty="0">
                <a:solidFill>
                  <a:schemeClr val="accent1"/>
                </a:solidFill>
              </a:rPr>
              <a:t>a. </a:t>
            </a:r>
            <a:r>
              <a:rPr lang="en-US" sz="2800" dirty="0" err="1">
                <a:solidFill>
                  <a:schemeClr val="accent1"/>
                </a:solidFill>
              </a:rPr>
              <a:t>Cậu</a:t>
            </a:r>
            <a:r>
              <a:rPr lang="en-US" sz="2800" dirty="0">
                <a:solidFill>
                  <a:schemeClr val="accent1"/>
                </a:solidFill>
              </a:rPr>
              <a:t> </a:t>
            </a:r>
            <a:r>
              <a:rPr lang="en-US" sz="2800" dirty="0" err="1">
                <a:solidFill>
                  <a:schemeClr val="accent1"/>
                </a:solidFill>
              </a:rPr>
              <a:t>bé</a:t>
            </a:r>
            <a:r>
              <a:rPr lang="en-US" sz="2800" dirty="0">
                <a:solidFill>
                  <a:schemeClr val="accent1"/>
                </a:solidFill>
              </a:rPr>
              <a:t> Vinh </a:t>
            </a:r>
            <a:r>
              <a:rPr lang="en-US" sz="2800" dirty="0" err="1">
                <a:solidFill>
                  <a:schemeClr val="accent1"/>
                </a:solidFill>
              </a:rPr>
              <a:t>và</a:t>
            </a:r>
            <a:r>
              <a:rPr lang="en-US" sz="2800" dirty="0">
                <a:solidFill>
                  <a:schemeClr val="accent1"/>
                </a:solidFill>
              </a:rPr>
              <a:t> </a:t>
            </a:r>
            <a:r>
              <a:rPr lang="en-US" sz="2800" dirty="0" err="1">
                <a:solidFill>
                  <a:schemeClr val="accent1"/>
                </a:solidFill>
              </a:rPr>
              <a:t>các</a:t>
            </a:r>
            <a:r>
              <a:rPr lang="en-US" sz="2800" dirty="0">
                <a:solidFill>
                  <a:schemeClr val="accent1"/>
                </a:solidFill>
              </a:rPr>
              <a:t> </a:t>
            </a:r>
            <a:r>
              <a:rPr lang="en-US" sz="2800" dirty="0" err="1">
                <a:solidFill>
                  <a:schemeClr val="accent1"/>
                </a:solidFill>
              </a:rPr>
              <a:t>bạn</a:t>
            </a:r>
            <a:r>
              <a:rPr lang="en-US" sz="2800" dirty="0">
                <a:solidFill>
                  <a:schemeClr val="accent1"/>
                </a:solidFill>
              </a:rPr>
              <a:t> </a:t>
            </a:r>
            <a:r>
              <a:rPr lang="en-US" sz="2800" dirty="0" err="1">
                <a:solidFill>
                  <a:schemeClr val="accent1"/>
                </a:solidFill>
              </a:rPr>
              <a:t>chơi</a:t>
            </a:r>
            <a:r>
              <a:rPr lang="en-US" sz="2800" dirty="0">
                <a:solidFill>
                  <a:schemeClr val="accent1"/>
                </a:solidFill>
              </a:rPr>
              <a:t> </a:t>
            </a:r>
            <a:r>
              <a:rPr lang="en-US" sz="2800" dirty="0" err="1">
                <a:solidFill>
                  <a:schemeClr val="accent1"/>
                </a:solidFill>
              </a:rPr>
              <a:t>trò</a:t>
            </a:r>
            <a:r>
              <a:rPr lang="en-US" sz="2800" dirty="0">
                <a:solidFill>
                  <a:schemeClr val="accent1"/>
                </a:solidFill>
              </a:rPr>
              <a:t> </a:t>
            </a:r>
            <a:r>
              <a:rPr lang="en-US" sz="2800" dirty="0" err="1">
                <a:solidFill>
                  <a:schemeClr val="accent1"/>
                </a:solidFill>
              </a:rPr>
              <a:t>chơi</a:t>
            </a:r>
            <a:r>
              <a:rPr lang="en-US" sz="2800" dirty="0">
                <a:solidFill>
                  <a:schemeClr val="accent1"/>
                </a:solidFill>
              </a:rPr>
              <a:t> </a:t>
            </a:r>
            <a:r>
              <a:rPr lang="en-US" sz="2800" dirty="0" err="1">
                <a:solidFill>
                  <a:schemeClr val="accent1"/>
                </a:solidFill>
              </a:rPr>
              <a:t>gì</a:t>
            </a:r>
            <a:r>
              <a:rPr lang="en-US" sz="28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46533" y="2707105"/>
            <a:ext cx="6691686"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Vinh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chơi</a:t>
            </a:r>
            <a:r>
              <a:rPr lang="el-GR"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endParaRPr lang="en-US" sz="2800" dirty="0"/>
          </a:p>
        </p:txBody>
      </p:sp>
    </p:spTree>
    <p:extLst>
      <p:ext uri="{BB962C8B-B14F-4D97-AF65-F5344CB8AC3E}">
        <p14:creationId xmlns:p14="http://schemas.microsoft.com/office/powerpoint/2010/main" val="5530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420628" y="52805"/>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086040" y="17933"/>
            <a:ext cx="4284102" cy="707886"/>
          </a:xfrm>
          <a:prstGeom prst="rect">
            <a:avLst/>
          </a:prstGeom>
          <a:noFill/>
        </p:spPr>
        <p:txBody>
          <a:bodyPr wrap="square" rtlCol="0">
            <a:spAutoFit/>
          </a:bodyPr>
          <a:lstStyle/>
          <a:p>
            <a:r>
              <a:rPr lang="en-US" sz="4000" b="1" dirty="0" err="1"/>
              <a:t>Trả</a:t>
            </a:r>
            <a:r>
              <a:rPr lang="en-US" sz="4000" b="1" dirty="0"/>
              <a:t> </a:t>
            </a:r>
            <a:r>
              <a:rPr lang="en-US" sz="4000" b="1" dirty="0" err="1"/>
              <a:t>lời</a:t>
            </a:r>
            <a:r>
              <a:rPr lang="en-US" sz="4000" b="1" dirty="0"/>
              <a:t> </a:t>
            </a:r>
            <a:r>
              <a:rPr lang="en-US" sz="4000" b="1" dirty="0" err="1"/>
              <a:t>câu</a:t>
            </a:r>
            <a:r>
              <a:rPr lang="en-US" sz="4000" b="1" dirty="0"/>
              <a:t> </a:t>
            </a:r>
            <a:r>
              <a:rPr lang="en-US" sz="4000" b="1" dirty="0" err="1"/>
              <a:t>hỏi</a:t>
            </a:r>
            <a:endParaRPr lang="en-US" sz="40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4420628" y="1004455"/>
            <a:ext cx="7425475" cy="1323439"/>
          </a:xfrm>
          <a:prstGeom prst="rect">
            <a:avLst/>
          </a:prstGeom>
          <a:noFill/>
        </p:spPr>
        <p:txBody>
          <a:bodyPr wrap="square" rtlCol="0">
            <a:spAutoFit/>
          </a:bodyPr>
          <a:lstStyle/>
          <a:p>
            <a:pPr algn="ctr"/>
            <a:r>
              <a:rPr lang="en-US" sz="4000" dirty="0">
                <a:solidFill>
                  <a:schemeClr val="accent1"/>
                </a:solidFill>
              </a:rPr>
              <a:t>b. Vinh </a:t>
            </a:r>
            <a:r>
              <a:rPr lang="en-US" sz="4000" dirty="0" err="1">
                <a:solidFill>
                  <a:schemeClr val="accent1"/>
                </a:solidFill>
              </a:rPr>
              <a:t>làm</a:t>
            </a:r>
            <a:r>
              <a:rPr lang="en-US" sz="4000" dirty="0">
                <a:solidFill>
                  <a:schemeClr val="accent1"/>
                </a:solidFill>
              </a:rPr>
              <a:t> </a:t>
            </a:r>
            <a:r>
              <a:rPr lang="en-US" sz="4000" dirty="0" err="1">
                <a:solidFill>
                  <a:schemeClr val="accent1"/>
                </a:solidFill>
              </a:rPr>
              <a:t>thế</a:t>
            </a:r>
            <a:r>
              <a:rPr lang="en-US" sz="4000" dirty="0">
                <a:solidFill>
                  <a:schemeClr val="accent1"/>
                </a:solidFill>
              </a:rPr>
              <a:t> </a:t>
            </a:r>
            <a:r>
              <a:rPr lang="en-US" sz="4000" dirty="0" err="1">
                <a:solidFill>
                  <a:schemeClr val="accent1"/>
                </a:solidFill>
              </a:rPr>
              <a:t>nào</a:t>
            </a:r>
            <a:r>
              <a:rPr lang="en-US" sz="4000" dirty="0">
                <a:solidFill>
                  <a:schemeClr val="accent1"/>
                </a:solidFill>
              </a:rPr>
              <a:t> </a:t>
            </a:r>
            <a:r>
              <a:rPr lang="en-US" sz="4000" dirty="0" err="1">
                <a:solidFill>
                  <a:schemeClr val="accent1"/>
                </a:solidFill>
              </a:rPr>
              <a:t>để</a:t>
            </a:r>
            <a:r>
              <a:rPr lang="en-US" sz="4000" dirty="0">
                <a:solidFill>
                  <a:schemeClr val="accent1"/>
                </a:solidFill>
              </a:rPr>
              <a:t> </a:t>
            </a:r>
            <a:r>
              <a:rPr lang="en-US" sz="4000" dirty="0" err="1">
                <a:solidFill>
                  <a:schemeClr val="accent1"/>
                </a:solidFill>
              </a:rPr>
              <a:t>lấy</a:t>
            </a:r>
            <a:r>
              <a:rPr lang="en-US" sz="4000" dirty="0">
                <a:solidFill>
                  <a:schemeClr val="accent1"/>
                </a:solidFill>
              </a:rPr>
              <a:t> </a:t>
            </a:r>
            <a:r>
              <a:rPr lang="en-US" sz="4000" dirty="0" err="1">
                <a:solidFill>
                  <a:schemeClr val="accent1"/>
                </a:solidFill>
              </a:rPr>
              <a:t>được</a:t>
            </a:r>
            <a:r>
              <a:rPr lang="en-US" sz="4000" dirty="0">
                <a:solidFill>
                  <a:schemeClr val="accent1"/>
                </a:solidFill>
              </a:rPr>
              <a:t> </a:t>
            </a:r>
            <a:r>
              <a:rPr lang="en-US" sz="4000" dirty="0" err="1">
                <a:solidFill>
                  <a:schemeClr val="accent1"/>
                </a:solidFill>
              </a:rPr>
              <a:t>quả</a:t>
            </a:r>
            <a:r>
              <a:rPr lang="en-US" sz="4000" dirty="0">
                <a:solidFill>
                  <a:schemeClr val="accent1"/>
                </a:solidFill>
              </a:rPr>
              <a:t> </a:t>
            </a:r>
            <a:r>
              <a:rPr lang="en-US" sz="4000" dirty="0" err="1">
                <a:solidFill>
                  <a:schemeClr val="accent1"/>
                </a:solidFill>
              </a:rPr>
              <a:t>bóng</a:t>
            </a:r>
            <a:r>
              <a:rPr lang="en-US" sz="4000" dirty="0">
                <a:solidFill>
                  <a:schemeClr val="accent1"/>
                </a:solidFill>
              </a:rPr>
              <a:t> ở </a:t>
            </a:r>
            <a:r>
              <a:rPr lang="en-US" sz="4000" dirty="0" err="1">
                <a:solidFill>
                  <a:schemeClr val="accent1"/>
                </a:solidFill>
              </a:rPr>
              <a:t>dưới</a:t>
            </a:r>
            <a:r>
              <a:rPr lang="en-US" sz="4000" dirty="0">
                <a:solidFill>
                  <a:schemeClr val="accent1"/>
                </a:solidFill>
              </a:rPr>
              <a:t> </a:t>
            </a:r>
            <a:r>
              <a:rPr lang="en-US" sz="4000" dirty="0" err="1">
                <a:solidFill>
                  <a:schemeClr val="accent1"/>
                </a:solidFill>
              </a:rPr>
              <a:t>hố</a:t>
            </a:r>
            <a:r>
              <a:rPr lang="en-US" sz="4000" dirty="0">
                <a:solidFill>
                  <a:schemeClr val="accent1"/>
                </a:solidFill>
              </a:rPr>
              <a:t> </a:t>
            </a:r>
            <a:r>
              <a:rPr lang="en-US" sz="4000" dirty="0" err="1">
                <a:solidFill>
                  <a:schemeClr val="accent1"/>
                </a:solidFill>
              </a:rPr>
              <a:t>lên</a:t>
            </a:r>
            <a:r>
              <a:rPr lang="en-US" sz="40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5445303" y="3282934"/>
            <a:ext cx="6554913" cy="186441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Vinh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múc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đổ</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đầy</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hố</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bóng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endParaRPr lang="en-US" sz="4000" dirty="0"/>
          </a:p>
        </p:txBody>
      </p:sp>
      <p:pic>
        <p:nvPicPr>
          <p:cNvPr id="10" name="图片 3">
            <a:extLst>
              <a:ext uri="{FF2B5EF4-FFF2-40B4-BE49-F238E27FC236}">
                <a16:creationId xmlns:a16="http://schemas.microsoft.com/office/drawing/2014/main" id="{CE3897E3-BE89-4E9D-B85E-E70C3BF3A4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868905" y="1742951"/>
            <a:ext cx="2575515" cy="5087437"/>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5" name="Oval 4">
            <a:extLst>
              <a:ext uri="{FF2B5EF4-FFF2-40B4-BE49-F238E27FC236}">
                <a16:creationId xmlns:a16="http://schemas.microsoft.com/office/drawing/2014/main" id="{636658AA-A3C7-44C7-9BC2-363D30EC2297}"/>
              </a:ext>
            </a:extLst>
          </p:cNvPr>
          <p:cNvSpPr/>
          <p:nvPr/>
        </p:nvSpPr>
        <p:spPr>
          <a:xfrm>
            <a:off x="4957010" y="66900"/>
            <a:ext cx="493295" cy="49838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6" name="TextBox 5">
            <a:extLst>
              <a:ext uri="{FF2B5EF4-FFF2-40B4-BE49-F238E27FC236}">
                <a16:creationId xmlns:a16="http://schemas.microsoft.com/office/drawing/2014/main" id="{6792C827-C2FE-432F-A5DD-41BEE925324B}"/>
              </a:ext>
            </a:extLst>
          </p:cNvPr>
          <p:cNvSpPr txBox="1"/>
          <p:nvPr/>
        </p:nvSpPr>
        <p:spPr>
          <a:xfrm>
            <a:off x="5450305" y="105732"/>
            <a:ext cx="3212431" cy="584775"/>
          </a:xfrm>
          <a:prstGeom prst="rect">
            <a:avLst/>
          </a:prstGeom>
          <a:noFill/>
        </p:spPr>
        <p:txBody>
          <a:bodyPr wrap="square" rtlCol="0">
            <a:spAutoFit/>
          </a:bodyPr>
          <a:lstStyle/>
          <a:p>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7" name="TextBox 6">
            <a:extLst>
              <a:ext uri="{FF2B5EF4-FFF2-40B4-BE49-F238E27FC236}">
                <a16:creationId xmlns:a16="http://schemas.microsoft.com/office/drawing/2014/main" id="{6E80602D-B2D8-488A-BE9D-369CF3132078}"/>
              </a:ext>
            </a:extLst>
          </p:cNvPr>
          <p:cNvSpPr txBox="1"/>
          <p:nvPr/>
        </p:nvSpPr>
        <p:spPr>
          <a:xfrm>
            <a:off x="2511637" y="988808"/>
            <a:ext cx="10115301" cy="584775"/>
          </a:xfrm>
          <a:prstGeom prst="rect">
            <a:avLst/>
          </a:prstGeom>
          <a:noFill/>
        </p:spPr>
        <p:txBody>
          <a:bodyPr wrap="square" rtlCol="0">
            <a:spAutoFit/>
          </a:bodyPr>
          <a:lstStyle/>
          <a:p>
            <a:r>
              <a:rPr lang="en-US" sz="3200" dirty="0">
                <a:solidFill>
                  <a:schemeClr val="accent1"/>
                </a:solidFill>
              </a:rPr>
              <a:t>c. </a:t>
            </a:r>
            <a:r>
              <a:rPr lang="en-US" sz="3200" dirty="0" err="1">
                <a:solidFill>
                  <a:schemeClr val="accent1"/>
                </a:solidFill>
              </a:rPr>
              <a:t>Vì</a:t>
            </a:r>
            <a:r>
              <a:rPr lang="en-US" sz="3200" dirty="0">
                <a:solidFill>
                  <a:schemeClr val="accent1"/>
                </a:solidFill>
              </a:rPr>
              <a:t> </a:t>
            </a:r>
            <a:r>
              <a:rPr lang="en-US" sz="3200" dirty="0" err="1">
                <a:solidFill>
                  <a:schemeClr val="accent1"/>
                </a:solidFill>
              </a:rPr>
              <a:t>sao</a:t>
            </a:r>
            <a:r>
              <a:rPr lang="en-US" sz="3200" dirty="0">
                <a:solidFill>
                  <a:schemeClr val="accent1"/>
                </a:solidFill>
              </a:rPr>
              <a:t> </a:t>
            </a:r>
            <a:r>
              <a:rPr lang="en-US" sz="3200" dirty="0" err="1">
                <a:solidFill>
                  <a:schemeClr val="accent1"/>
                </a:solidFill>
              </a:rPr>
              <a:t>các</a:t>
            </a:r>
            <a:r>
              <a:rPr lang="en-US" sz="3200" dirty="0">
                <a:solidFill>
                  <a:schemeClr val="accent1"/>
                </a:solidFill>
              </a:rPr>
              <a:t> </a:t>
            </a:r>
            <a:r>
              <a:rPr lang="en-US" sz="3200" dirty="0" err="1">
                <a:solidFill>
                  <a:schemeClr val="accent1"/>
                </a:solidFill>
              </a:rPr>
              <a:t>bạn</a:t>
            </a:r>
            <a:r>
              <a:rPr lang="en-US" sz="3200" dirty="0">
                <a:solidFill>
                  <a:schemeClr val="accent1"/>
                </a:solidFill>
              </a:rPr>
              <a:t> </a:t>
            </a:r>
            <a:r>
              <a:rPr lang="en-US" sz="3200" dirty="0" err="1">
                <a:solidFill>
                  <a:schemeClr val="accent1"/>
                </a:solidFill>
              </a:rPr>
              <a:t>nhìn</a:t>
            </a:r>
            <a:r>
              <a:rPr lang="en-US" sz="3200" dirty="0">
                <a:solidFill>
                  <a:schemeClr val="accent1"/>
                </a:solidFill>
              </a:rPr>
              <a:t> Vinh </a:t>
            </a:r>
            <a:r>
              <a:rPr lang="en-US" sz="3200" dirty="0" err="1">
                <a:solidFill>
                  <a:schemeClr val="accent1"/>
                </a:solidFill>
              </a:rPr>
              <a:t>trầm</a:t>
            </a:r>
            <a:r>
              <a:rPr lang="en-US" sz="3200" dirty="0">
                <a:solidFill>
                  <a:schemeClr val="accent1"/>
                </a:solidFill>
              </a:rPr>
              <a:t> </a:t>
            </a:r>
            <a:r>
              <a:rPr lang="en-US" sz="3200" dirty="0" err="1">
                <a:solidFill>
                  <a:schemeClr val="accent1"/>
                </a:solidFill>
              </a:rPr>
              <a:t>trồ</a:t>
            </a:r>
            <a:r>
              <a:rPr lang="en-US" sz="3200" dirty="0">
                <a:solidFill>
                  <a:schemeClr val="accent1"/>
                </a:solidFill>
              </a:rPr>
              <a:t> </a:t>
            </a:r>
            <a:r>
              <a:rPr lang="en-US" sz="3200" dirty="0" err="1">
                <a:solidFill>
                  <a:schemeClr val="accent1"/>
                </a:solidFill>
              </a:rPr>
              <a:t>thán</a:t>
            </a:r>
            <a:r>
              <a:rPr lang="en-US" sz="3200" dirty="0">
                <a:solidFill>
                  <a:schemeClr val="accent1"/>
                </a:solidFill>
              </a:rPr>
              <a:t> </a:t>
            </a:r>
            <a:r>
              <a:rPr lang="en-US" sz="3200" dirty="0" err="1">
                <a:solidFill>
                  <a:schemeClr val="accent1"/>
                </a:solidFill>
              </a:rPr>
              <a:t>phục</a:t>
            </a:r>
            <a:r>
              <a:rPr lang="en-US" sz="3200" dirty="0">
                <a:solidFill>
                  <a:schemeClr val="accent1"/>
                </a:solidFill>
              </a:rPr>
              <a:t>?</a:t>
            </a:r>
          </a:p>
        </p:txBody>
      </p:sp>
      <p:sp>
        <p:nvSpPr>
          <p:cNvPr id="8" name="Rectangle: Rounded Corners 7">
            <a:extLst>
              <a:ext uri="{FF2B5EF4-FFF2-40B4-BE49-F238E27FC236}">
                <a16:creationId xmlns:a16="http://schemas.microsoft.com/office/drawing/2014/main" id="{96E130C1-7F12-47C4-9B3B-630630FC7CC3}"/>
              </a:ext>
            </a:extLst>
          </p:cNvPr>
          <p:cNvSpPr/>
          <p:nvPr/>
        </p:nvSpPr>
        <p:spPr>
          <a:xfrm>
            <a:off x="4041862" y="1871884"/>
            <a:ext cx="4992547" cy="157613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Vinh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phục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trí</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539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srgbClr val="E20CA5"/>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Cậu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bď</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Vinh và các bạn </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ch</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Π</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(bằng quả b</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ΰ</a:t>
            </a:r>
            <a:r>
              <a:rPr kumimoji="0" lang="en-US" sz="49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ởŁ</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0" y="6629400"/>
            <a:ext cx="12192000" cy="228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Các bạn nhìn Vinh trầm trồ thán </a:t>
            </a:r>
            <a:r>
              <a:rPr kumimoji="0" lang="el-GR"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ι</a:t>
            </a: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ục</a:t>
            </a:r>
          </a:p>
        </p:txBody>
      </p:sp>
      <p:sp>
        <p:nvSpPr>
          <p:cNvPr id="14" name="Rectangle 13"/>
          <p:cNvSpPr/>
          <p:nvPr/>
        </p:nvSpPr>
        <p:spPr>
          <a:xfrm>
            <a:off x="-304800" y="2667000"/>
            <a:ext cx="9567043" cy="8463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EC76E2E-EA9A-4773-8EC0-E05A4391A9BE}"/>
              </a:ext>
            </a:extLst>
          </p:cNvPr>
          <p:cNvSpPr txBox="1"/>
          <p:nvPr/>
        </p:nvSpPr>
        <p:spPr>
          <a:xfrm>
            <a:off x="2930003" y="3300350"/>
            <a:ext cx="651973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Tạm</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biệt</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các</a:t>
            </a:r>
            <a:r>
              <a:rPr kumimoji="0" lang="en-US" altLang="zh-CN"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 </a:t>
            </a:r>
            <a:r>
              <a:rPr kumimoji="0" lang="en-US" altLang="zh-CN" sz="7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rPr>
              <a:t>em</a:t>
            </a:r>
            <a:endParaRPr kumimoji="0" lang="zh-CN" alt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字魂27号-布丁体" panose="00000500000000000000" pitchFamily="2" charset="-122"/>
              <a:cs typeface="+mn-cs"/>
            </a:endParaRPr>
          </a:p>
        </p:txBody>
      </p:sp>
    </p:spTree>
    <p:extLst>
      <p:ext uri="{BB962C8B-B14F-4D97-AF65-F5344CB8AC3E}">
        <p14:creationId xmlns:p14="http://schemas.microsoft.com/office/powerpoint/2010/main" val="34942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3"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4">
            <a:extLst>
              <a:ext uri="{BEBA8EAE-BF5A-486C-A8C5-ECC9F3942E4B}">
                <a14:imgProps xmlns:a14="http://schemas.microsoft.com/office/drawing/2010/main">
                  <a14:imgLayer r:embed="rId15">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6" cstate="print">
            <a:extLst>
              <a:ext uri="{BEBA8EAE-BF5A-486C-A8C5-ECC9F3942E4B}">
                <a14:imgProps xmlns:a14="http://schemas.microsoft.com/office/drawing/2010/main">
                  <a14:imgLayer r:embed="rId17">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18"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077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281" y="0"/>
            <a:ext cx="7556500" cy="5251938"/>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671969" y="1606062"/>
            <a:ext cx="7016750" cy="2123658"/>
          </a:xfrm>
          <a:prstGeom prst="rect">
            <a:avLst/>
          </a:prstGeom>
          <a:noFill/>
        </p:spPr>
        <p:txBody>
          <a:bodyPr wrap="square" rtlCol="0">
            <a:spAutoFit/>
          </a:bodyPr>
          <a:lstStyle/>
          <a:p>
            <a:pPr algn="ctr"/>
            <a:r>
              <a:rPr lang="en-US" sz="6600" b="1" dirty="0" err="1">
                <a:ln w="22225">
                  <a:solidFill>
                    <a:srgbClr val="7030A0"/>
                  </a:solidFill>
                  <a:prstDash val="solid"/>
                </a:ln>
                <a:solidFill>
                  <a:srgbClr val="FFFF00"/>
                </a:solidFill>
                <a:effectLst>
                  <a:glow rad="228600">
                    <a:schemeClr val="accent6">
                      <a:satMod val="175000"/>
                      <a:alpha val="40000"/>
                    </a:schemeClr>
                  </a:glow>
                </a:effectLst>
              </a:rPr>
              <a:t>Bài</a:t>
            </a:r>
            <a:r>
              <a:rPr lang="en-US" sz="6600" b="1" dirty="0">
                <a:ln w="22225">
                  <a:solidFill>
                    <a:srgbClr val="7030A0"/>
                  </a:solidFill>
                  <a:prstDash val="solid"/>
                </a:ln>
                <a:solidFill>
                  <a:srgbClr val="FFFF00"/>
                </a:solidFill>
                <a:effectLst>
                  <a:glow rad="228600">
                    <a:schemeClr val="accent6">
                      <a:satMod val="175000"/>
                      <a:alpha val="40000"/>
                    </a:schemeClr>
                  </a:glow>
                </a:effectLst>
              </a:rPr>
              <a:t> 1: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Cậu</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bé</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thông</a:t>
            </a:r>
            <a:r>
              <a:rPr lang="en-US" sz="6600" b="1" dirty="0">
                <a:ln w="22225">
                  <a:solidFill>
                    <a:srgbClr val="7030A0"/>
                  </a:solidFill>
                  <a:prstDash val="solid"/>
                </a:ln>
                <a:solidFill>
                  <a:srgbClr val="FFFF00"/>
                </a:solidFill>
                <a:effectLst>
                  <a:glow rad="228600">
                    <a:schemeClr val="accent6">
                      <a:satMod val="175000"/>
                      <a:alpha val="40000"/>
                    </a:schemeClr>
                  </a:glow>
                </a:effectLst>
              </a:rPr>
              <a:t> </a:t>
            </a:r>
            <a:r>
              <a:rPr lang="en-US" sz="6600" b="1" dirty="0" err="1">
                <a:ln w="22225">
                  <a:solidFill>
                    <a:srgbClr val="7030A0"/>
                  </a:solidFill>
                  <a:prstDash val="solid"/>
                </a:ln>
                <a:solidFill>
                  <a:srgbClr val="FFFF00"/>
                </a:solidFill>
                <a:effectLst>
                  <a:glow rad="228600">
                    <a:schemeClr val="accent6">
                      <a:satMod val="175000"/>
                      <a:alpha val="40000"/>
                    </a:schemeClr>
                  </a:glow>
                </a:effectLst>
              </a:rPr>
              <a:t>minh</a:t>
            </a:r>
            <a:endParaRPr lang="en-US" sz="6600" b="1" dirty="0">
              <a:ln w="22225">
                <a:solidFill>
                  <a:srgbClr val="7030A0"/>
                </a:solidFill>
                <a:prstDash val="solid"/>
              </a:ln>
              <a:solidFill>
                <a:srgbClr val="FFFF00"/>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Picture 2">
            <a:extLst>
              <a:ext uri="{FF2B5EF4-FFF2-40B4-BE49-F238E27FC236}">
                <a16:creationId xmlns:a16="http://schemas.microsoft.com/office/drawing/2014/main" id="{E2EA2D7C-CEED-499D-8453-ED49206E4AEA}"/>
              </a:ext>
            </a:extLst>
          </p:cNvPr>
          <p:cNvPicPr>
            <a:picLocks noChangeAspect="1"/>
          </p:cNvPicPr>
          <p:nvPr/>
        </p:nvPicPr>
        <p:blipFill>
          <a:blip r:embed="rId5"/>
          <a:stretch>
            <a:fillRect/>
          </a:stretch>
        </p:blipFill>
        <p:spPr>
          <a:xfrm>
            <a:off x="2388305" y="1066689"/>
            <a:ext cx="6419850" cy="3691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3">
            <a:extLst>
              <a:ext uri="{FF2B5EF4-FFF2-40B4-BE49-F238E27FC236}">
                <a16:creationId xmlns:a16="http://schemas.microsoft.com/office/drawing/2014/main" id="{99345A25-8C92-4DEB-BA83-2C51B6871763}"/>
              </a:ext>
            </a:extLst>
          </p:cNvPr>
          <p:cNvSpPr/>
          <p:nvPr/>
        </p:nvSpPr>
        <p:spPr>
          <a:xfrm>
            <a:off x="1953719" y="282859"/>
            <a:ext cx="574431" cy="562708"/>
          </a:xfrm>
          <a:prstGeom prst="ellips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1</a:t>
            </a:r>
          </a:p>
        </p:txBody>
      </p:sp>
      <p:sp>
        <p:nvSpPr>
          <p:cNvPr id="5" name="TextBox 4">
            <a:extLst>
              <a:ext uri="{FF2B5EF4-FFF2-40B4-BE49-F238E27FC236}">
                <a16:creationId xmlns:a16="http://schemas.microsoft.com/office/drawing/2014/main" id="{4A604DD5-E911-433E-85A5-4CD7F2862DA4}"/>
              </a:ext>
            </a:extLst>
          </p:cNvPr>
          <p:cNvSpPr txBox="1"/>
          <p:nvPr/>
        </p:nvSpPr>
        <p:spPr>
          <a:xfrm>
            <a:off x="2654157" y="258802"/>
            <a:ext cx="4841631" cy="646331"/>
          </a:xfrm>
          <a:prstGeom prst="rect">
            <a:avLst/>
          </a:prstGeom>
          <a:noFill/>
        </p:spPr>
        <p:txBody>
          <a:bodyPr wrap="square" rtlCol="0">
            <a:spAutoFit/>
          </a:bodyPr>
          <a:lstStyle/>
          <a:p>
            <a:r>
              <a:rPr lang="en-US" sz="3600" dirty="0"/>
              <a:t>Quan </a:t>
            </a:r>
            <a:r>
              <a:rPr lang="en-US" sz="3600" dirty="0" err="1"/>
              <a:t>sát</a:t>
            </a:r>
            <a:r>
              <a:rPr lang="en-US" sz="3600" dirty="0"/>
              <a:t> </a:t>
            </a:r>
            <a:r>
              <a:rPr lang="en-US" sz="3600" dirty="0" err="1"/>
              <a:t>tranh</a:t>
            </a:r>
            <a:r>
              <a:rPr lang="en-US" sz="3600" dirty="0"/>
              <a:t> </a:t>
            </a:r>
            <a:r>
              <a:rPr lang="en-US" sz="3600" dirty="0" err="1"/>
              <a:t>dưới</a:t>
            </a:r>
            <a:r>
              <a:rPr lang="en-US" sz="3600" dirty="0"/>
              <a:t> </a:t>
            </a:r>
            <a:r>
              <a:rPr lang="en-US" sz="3600" dirty="0" err="1"/>
              <a:t>đây</a:t>
            </a:r>
            <a:endParaRPr lang="en-US" sz="3600" dirty="0"/>
          </a:p>
        </p:txBody>
      </p:sp>
      <p:sp>
        <p:nvSpPr>
          <p:cNvPr id="6" name="Rectangle: Rounded Corners 5">
            <a:extLst>
              <a:ext uri="{FF2B5EF4-FFF2-40B4-BE49-F238E27FC236}">
                <a16:creationId xmlns:a16="http://schemas.microsoft.com/office/drawing/2014/main" id="{459A4AF2-18E6-4578-99D8-F6BB0DDA236B}"/>
              </a:ext>
            </a:extLst>
          </p:cNvPr>
          <p:cNvSpPr/>
          <p:nvPr/>
        </p:nvSpPr>
        <p:spPr>
          <a:xfrm>
            <a:off x="2708029" y="4829674"/>
            <a:ext cx="6419850" cy="96163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t>a. </a:t>
            </a:r>
            <a:r>
              <a:rPr lang="en-US" sz="3200" dirty="0" err="1"/>
              <a:t>Chuyện</a:t>
            </a:r>
            <a:r>
              <a:rPr lang="en-US" sz="3200" dirty="0"/>
              <a:t> </a:t>
            </a:r>
            <a:r>
              <a:rPr lang="en-US" sz="3200" dirty="0" err="1"/>
              <a:t>gì</a:t>
            </a:r>
            <a:r>
              <a:rPr lang="en-US" sz="3200" dirty="0"/>
              <a:t> </a:t>
            </a:r>
            <a:r>
              <a:rPr lang="en-US" sz="3200" dirty="0" err="1"/>
              <a:t>xảy</a:t>
            </a:r>
            <a:r>
              <a:rPr lang="en-US" sz="3200" dirty="0"/>
              <a:t> ra </a:t>
            </a:r>
            <a:r>
              <a:rPr lang="en-US" sz="3200" dirty="0" err="1"/>
              <a:t>khi</a:t>
            </a:r>
            <a:r>
              <a:rPr lang="en-US" sz="3200" dirty="0"/>
              <a:t> </a:t>
            </a:r>
            <a:r>
              <a:rPr lang="en-US" sz="3200" dirty="0" err="1"/>
              <a:t>các</a:t>
            </a:r>
            <a:r>
              <a:rPr lang="en-US" sz="3200" dirty="0"/>
              <a:t> </a:t>
            </a:r>
            <a:r>
              <a:rPr lang="en-US" sz="3200" dirty="0" err="1"/>
              <a:t>bạn</a:t>
            </a:r>
            <a:r>
              <a:rPr lang="en-US" sz="3200" dirty="0"/>
              <a:t> </a:t>
            </a:r>
            <a:r>
              <a:rPr lang="en-US" sz="3200" dirty="0" err="1"/>
              <a:t>nhỏ</a:t>
            </a:r>
            <a:r>
              <a:rPr lang="en-US" sz="3200" dirty="0"/>
              <a:t> </a:t>
            </a:r>
            <a:r>
              <a:rPr lang="en-US" sz="3200" dirty="0" err="1"/>
              <a:t>đang</a:t>
            </a:r>
            <a:r>
              <a:rPr lang="en-US" sz="3200" dirty="0"/>
              <a:t> </a:t>
            </a:r>
            <a:r>
              <a:rPr lang="en-US" sz="3200" dirty="0" err="1"/>
              <a:t>chơi</a:t>
            </a:r>
            <a:r>
              <a:rPr lang="en-US" sz="3200" dirty="0"/>
              <a:t> </a:t>
            </a:r>
            <a:r>
              <a:rPr lang="en-US" sz="3200" dirty="0" err="1"/>
              <a:t>đá</a:t>
            </a:r>
            <a:r>
              <a:rPr lang="en-US" sz="3200" dirty="0"/>
              <a:t> </a:t>
            </a:r>
            <a:r>
              <a:rPr lang="en-US" sz="3200" dirty="0" err="1"/>
              <a:t>cầu</a:t>
            </a:r>
            <a:r>
              <a:rPr lang="en-US" sz="3200" dirty="0"/>
              <a:t>?</a:t>
            </a:r>
          </a:p>
        </p:txBody>
      </p:sp>
      <p:sp>
        <p:nvSpPr>
          <p:cNvPr id="9" name="Rectangle: Rounded Corners 8">
            <a:extLst>
              <a:ext uri="{FF2B5EF4-FFF2-40B4-BE49-F238E27FC236}">
                <a16:creationId xmlns:a16="http://schemas.microsoft.com/office/drawing/2014/main" id="{69043DAA-DAF8-4FD8-A518-7044C1891FA0}"/>
              </a:ext>
            </a:extLst>
          </p:cNvPr>
          <p:cNvSpPr/>
          <p:nvPr/>
        </p:nvSpPr>
        <p:spPr>
          <a:xfrm>
            <a:off x="2388305" y="4829673"/>
            <a:ext cx="6739574" cy="96163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t>b. Theo </a:t>
            </a:r>
            <a:r>
              <a:rPr lang="en-US" sz="3200" dirty="0" err="1"/>
              <a:t>em</a:t>
            </a:r>
            <a:r>
              <a:rPr lang="en-US" sz="3200" dirty="0"/>
              <a:t>, </a:t>
            </a:r>
            <a:r>
              <a:rPr lang="en-US" sz="3200" dirty="0" err="1"/>
              <a:t>các</a:t>
            </a:r>
            <a:r>
              <a:rPr lang="en-US" sz="3200" dirty="0"/>
              <a:t> </a:t>
            </a:r>
            <a:r>
              <a:rPr lang="en-US" sz="3200" dirty="0" err="1"/>
              <a:t>bạn</a:t>
            </a:r>
            <a:r>
              <a:rPr lang="en-US" sz="3200" dirty="0"/>
              <a:t> </a:t>
            </a:r>
            <a:r>
              <a:rPr lang="en-US" sz="3200" dirty="0" err="1"/>
              <a:t>cần</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lấy</a:t>
            </a:r>
            <a:r>
              <a:rPr lang="en-US" sz="3200" dirty="0"/>
              <a:t> </a:t>
            </a:r>
            <a:r>
              <a:rPr lang="en-US" sz="3200" dirty="0" err="1"/>
              <a:t>được</a:t>
            </a:r>
            <a:r>
              <a:rPr lang="en-US" sz="3200" dirty="0"/>
              <a:t> </a:t>
            </a:r>
            <a:r>
              <a:rPr lang="en-US" sz="3200" dirty="0" err="1"/>
              <a:t>quả</a:t>
            </a:r>
            <a:r>
              <a:rPr lang="en-US" sz="3200" dirty="0"/>
              <a:t> </a:t>
            </a:r>
            <a:r>
              <a:rPr lang="en-US" sz="3200" dirty="0" err="1"/>
              <a:t>cầu</a:t>
            </a:r>
            <a:r>
              <a:rPr lang="en-US" sz="3200" dirty="0"/>
              <a:t>?</a:t>
            </a:r>
          </a:p>
        </p:txBody>
      </p:sp>
    </p:spTree>
    <p:extLst>
      <p:ext uri="{BB962C8B-B14F-4D97-AF65-F5344CB8AC3E}">
        <p14:creationId xmlns:p14="http://schemas.microsoft.com/office/powerpoint/2010/main" val="303675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05093" y="2913280"/>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dirty="0">
                <a:solidFill>
                  <a:srgbClr val="FF0000"/>
                </a:solidFill>
                <a:latin typeface="+mj-lt"/>
                <a:ea typeface="仓耳今楷05-6763 W05" panose="02020400000000000000" pitchFamily="18" charset="-122"/>
              </a:rPr>
              <a:t>LUYỆN ĐỌC THÀNH TIẾNG</a:t>
            </a:r>
            <a:endParaRPr kumimoji="0" lang="zh-CN" altLang="en-US" sz="6000" b="0"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9780" y="1854469"/>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mj-lt"/>
              <a:ea typeface="仓耳今楷05-6763 W05" panose="02020400000000000000" pitchFamily="18"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heck out Arrow icon created by 4B Icons | Graphic design posters, Mini  drawings, Desktop wallpaper art">
            <a:extLst>
              <a:ext uri="{FF2B5EF4-FFF2-40B4-BE49-F238E27FC236}">
                <a16:creationId xmlns:a16="http://schemas.microsoft.com/office/drawing/2014/main" id="{19012210-1B71-401E-8738-A1B68370E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6987335"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B0B9FDA2-2FF2-47D9-A56C-DC0284AE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833497" y="2758298"/>
            <a:ext cx="1156884" cy="11568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71623C8-2787-4682-8BC6-CCA48EE78006}"/>
              </a:ext>
            </a:extLst>
          </p:cNvPr>
          <p:cNvSpPr/>
          <p:nvPr/>
        </p:nvSpPr>
        <p:spPr>
          <a:xfrm>
            <a:off x="1897695" y="789244"/>
            <a:ext cx="2250937" cy="748988"/>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4267" b="1" kern="0" dirty="0" err="1">
                <a:solidFill>
                  <a:srgbClr val="0070C0"/>
                </a:solidFill>
                <a:latin typeface="+mj-lt"/>
                <a:ea typeface="inpin heiti" charset="-122"/>
                <a:cs typeface="Times New Roman" panose="02020603050405020304" pitchFamily="18" charset="0"/>
              </a:rPr>
              <a:t>Đọc</a:t>
            </a:r>
            <a:r>
              <a:rPr lang="en-US" altLang="zh-CN" sz="4267" b="1" kern="0" dirty="0">
                <a:solidFill>
                  <a:srgbClr val="0070C0"/>
                </a:solidFill>
                <a:latin typeface="+mj-lt"/>
                <a:ea typeface="inpin heiti" charset="-122"/>
                <a:cs typeface="Times New Roman" panose="02020603050405020304" pitchFamily="18" charset="0"/>
              </a:rPr>
              <a:t> </a:t>
            </a:r>
            <a:r>
              <a:rPr lang="en-US" altLang="zh-CN" sz="4267" b="1" kern="0" dirty="0" err="1">
                <a:solidFill>
                  <a:srgbClr val="0070C0"/>
                </a:solidFill>
                <a:latin typeface="+mj-lt"/>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mj-lt"/>
              <a:ea typeface="inpin heiti" charset="-122"/>
              <a:cs typeface="Times New Roman" panose="02020603050405020304" pitchFamily="18" charset="0"/>
            </a:endParaRPr>
          </a:p>
        </p:txBody>
      </p:sp>
      <p:sp>
        <p:nvSpPr>
          <p:cNvPr id="16" name="Wave 15">
            <a:extLst>
              <a:ext uri="{FF2B5EF4-FFF2-40B4-BE49-F238E27FC236}">
                <a16:creationId xmlns:a16="http://schemas.microsoft.com/office/drawing/2014/main" id="{A3C68E89-3F6C-4A9A-90FD-D47852828C05}"/>
              </a:ext>
            </a:extLst>
          </p:cNvPr>
          <p:cNvSpPr/>
          <p:nvPr/>
        </p:nvSpPr>
        <p:spPr>
          <a:xfrm>
            <a:off x="877655" y="2659858"/>
            <a:ext cx="2776828"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Tay </a:t>
            </a:r>
            <a:r>
              <a:rPr kumimoji="0" lang="en-US" altLang="zh-CN" sz="4800"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dò</a:t>
            </a:r>
            <a:endParaRPr kumimoji="0" lang="zh-CN" altLang="en-US" sz="4800"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7" name="Wave 16">
            <a:extLst>
              <a:ext uri="{FF2B5EF4-FFF2-40B4-BE49-F238E27FC236}">
                <a16:creationId xmlns:a16="http://schemas.microsoft.com/office/drawing/2014/main" id="{E551296E-E127-417D-8EB6-5FC177759099}"/>
              </a:ext>
            </a:extLst>
          </p:cNvPr>
          <p:cNvSpPr/>
          <p:nvPr/>
        </p:nvSpPr>
        <p:spPr>
          <a:xfrm>
            <a:off x="8103642" y="2659857"/>
            <a:ext cx="3407501" cy="1311831"/>
          </a:xfrm>
          <a:prstGeom prst="wave">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rPr>
              <a:t>Tai </a:t>
            </a:r>
            <a:r>
              <a:rPr kumimoji="0" lang="en-US" altLang="zh-CN" sz="4267" b="1" i="0" u="none" strike="noStrike" kern="0" cap="none" spc="0" normalizeH="0" baseline="0" noProof="0" dirty="0" err="1">
                <a:ln>
                  <a:noFill/>
                </a:ln>
                <a:solidFill>
                  <a:prstClr val="black"/>
                </a:solidFill>
                <a:effectLst/>
                <a:uLnTx/>
                <a:uFillTx/>
                <a:latin typeface="+mj-lt"/>
                <a:ea typeface="inpin heiti" charset="-122"/>
                <a:cs typeface="Times New Roman" panose="02020603050405020304" pitchFamily="18" charset="0"/>
              </a:rPr>
              <a:t>nghe</a:t>
            </a:r>
            <a:endParaRPr kumimoji="0" lang="zh-CN" altLang="en-US" sz="4267" b="1" i="0" u="none" strike="noStrike" kern="0" cap="none" spc="0" normalizeH="0" baseline="0" noProof="0" dirty="0">
              <a:ln>
                <a:noFill/>
              </a:ln>
              <a:solidFill>
                <a:prstClr val="black"/>
              </a:solidFill>
              <a:effectLst/>
              <a:uLnTx/>
              <a:uFillTx/>
              <a:latin typeface="+mj-lt"/>
              <a:ea typeface="inpin heiti" charset="-122"/>
              <a:cs typeface="Times New Roman" panose="02020603050405020304" pitchFamily="18" charset="0"/>
            </a:endParaRPr>
          </a:p>
        </p:txBody>
      </p:sp>
      <p:sp>
        <p:nvSpPr>
          <p:cNvPr id="18" name="Wave 17">
            <a:extLst>
              <a:ext uri="{FF2B5EF4-FFF2-40B4-BE49-F238E27FC236}">
                <a16:creationId xmlns:a16="http://schemas.microsoft.com/office/drawing/2014/main" id="{F0D50AAA-5C35-4609-B8B9-E88169C94306}"/>
              </a:ext>
            </a:extLst>
          </p:cNvPr>
          <p:cNvSpPr/>
          <p:nvPr/>
        </p:nvSpPr>
        <p:spPr>
          <a:xfrm>
            <a:off x="4187025" y="4678353"/>
            <a:ext cx="3603665" cy="1311831"/>
          </a:xfrm>
          <a:prstGeom prst="wave">
            <a:avLst/>
          </a:prstGeom>
          <a:solidFill>
            <a:srgbClr val="FF0000"/>
          </a:solidFill>
          <a:ln w="25400" cap="flat" cmpd="sng" algn="ctr">
            <a:solidFill>
              <a:srgbClr val="4F81BD">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Mắt</a:t>
            </a:r>
            <a:r>
              <a:rPr kumimoji="0" lang="en-US" altLang="zh-CN"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rPr>
              <a:t> </a:t>
            </a:r>
            <a:r>
              <a:rPr kumimoji="0" lang="en-US" altLang="zh-CN" sz="4800" b="1" i="0" u="none" strike="noStrike" kern="0" cap="none" spc="0" normalizeH="0" baseline="0" noProof="0" dirty="0" err="1">
                <a:ln>
                  <a:noFill/>
                </a:ln>
                <a:solidFill>
                  <a:srgbClr val="FFFF00"/>
                </a:solidFill>
                <a:effectLst/>
                <a:uLnTx/>
                <a:uFillTx/>
                <a:latin typeface="+mj-lt"/>
                <a:ea typeface="inpin heiti" charset="-122"/>
                <a:cs typeface="Times New Roman" panose="02020603050405020304" pitchFamily="18" charset="0"/>
              </a:rPr>
              <a:t>dõi</a:t>
            </a:r>
            <a:endParaRPr kumimoji="0" lang="zh-CN" altLang="en-US" sz="4800" b="1" i="0" u="none" strike="noStrike" kern="0" cap="none" spc="0" normalizeH="0" baseline="0" noProof="0" dirty="0">
              <a:ln>
                <a:noFill/>
              </a:ln>
              <a:solidFill>
                <a:srgbClr val="FFFF00"/>
              </a:solidFill>
              <a:effectLst/>
              <a:uLnTx/>
              <a:uFillTx/>
              <a:latin typeface="+mj-lt"/>
              <a:ea typeface="inpin heiti" charset="-122"/>
              <a:cs typeface="Times New Roman" panose="02020603050405020304" pitchFamily="18" charset="0"/>
            </a:endParaRPr>
          </a:p>
        </p:txBody>
      </p:sp>
      <p:pic>
        <p:nvPicPr>
          <p:cNvPr id="19" name="Kí hiệu - Khám phá &amp; Luyện tập">
            <a:extLst>
              <a:ext uri="{FF2B5EF4-FFF2-40B4-BE49-F238E27FC236}">
                <a16:creationId xmlns:a16="http://schemas.microsoft.com/office/drawing/2014/main" id="{ED3C9CB1-35A9-4AA5-A859-DE3969B64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2852" y="789244"/>
            <a:ext cx="851896" cy="851896"/>
          </a:xfrm>
          <a:prstGeom prst="rect">
            <a:avLst/>
          </a:prstGeom>
        </p:spPr>
      </p:pic>
      <p:pic>
        <p:nvPicPr>
          <p:cNvPr id="20" name="Picture 19">
            <a:extLst>
              <a:ext uri="{FF2B5EF4-FFF2-40B4-BE49-F238E27FC236}">
                <a16:creationId xmlns:a16="http://schemas.microsoft.com/office/drawing/2014/main" id="{627630AC-F066-4682-8426-4E2FAC1D79D7}"/>
              </a:ext>
            </a:extLst>
          </p:cNvPr>
          <p:cNvPicPr>
            <a:picLocks noChangeAspect="1"/>
          </p:cNvPicPr>
          <p:nvPr/>
        </p:nvPicPr>
        <p:blipFill rotWithShape="1">
          <a:blip r:embed="rId5">
            <a:extLst>
              <a:ext uri="{28A0092B-C50C-407E-A947-70E740481C1C}">
                <a14:useLocalDpi xmlns:a14="http://schemas.microsoft.com/office/drawing/2010/main" val="0"/>
              </a:ext>
            </a:extLst>
          </a:blip>
          <a:srcRect b="7514"/>
          <a:stretch/>
        </p:blipFill>
        <p:spPr>
          <a:xfrm>
            <a:off x="5037084" y="2478315"/>
            <a:ext cx="1903547" cy="19013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703408"/>
            <a:ext cx="2594207" cy="2154592"/>
          </a:xfrm>
          <a:prstGeom prst="rect">
            <a:avLst/>
          </a:prstGeom>
        </p:spPr>
      </p:pic>
      <p:sp>
        <p:nvSpPr>
          <p:cNvPr id="4" name="Rectangle 3">
            <a:extLst>
              <a:ext uri="{FF2B5EF4-FFF2-40B4-BE49-F238E27FC236}">
                <a16:creationId xmlns:a16="http://schemas.microsoft.com/office/drawing/2014/main" id="{F7713CCB-E4E2-4759-859F-936E2FD804FC}"/>
              </a:ext>
            </a:extLst>
          </p:cNvPr>
          <p:cNvSpPr/>
          <p:nvPr/>
        </p:nvSpPr>
        <p:spPr>
          <a:xfrm>
            <a:off x="1304819" y="134452"/>
            <a:ext cx="10695373" cy="5386090"/>
          </a:xfrm>
          <a:prstGeom prst="rect">
            <a:avLst/>
          </a:prstGeom>
        </p:spPr>
        <p:txBody>
          <a:bodyPr wrap="square">
            <a:spAutoFit/>
          </a:bodyPr>
          <a:lstStyle/>
          <a:p>
            <a:pPr algn="ctr">
              <a:defRPr/>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bé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minh</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phục</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2" name="[hanhtrangso.nxbgd.vn] Đọc_ Cậu bé thông minh_HTS">
            <a:hlinkClick r:id="" action="ppaction://media"/>
            <a:extLst>
              <a:ext uri="{FF2B5EF4-FFF2-40B4-BE49-F238E27FC236}">
                <a16:creationId xmlns:a16="http://schemas.microsoft.com/office/drawing/2014/main" id="{45E6AC12-DDB9-4B90-A2DE-45CC7E42C5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97015" y="5573803"/>
            <a:ext cx="609600" cy="609600"/>
          </a:xfrm>
          <a:prstGeom prst="rect">
            <a:avLst/>
          </a:prstGeom>
        </p:spPr>
      </p:pic>
      <p:sp>
        <p:nvSpPr>
          <p:cNvPr id="6" name="Cloud 5">
            <a:extLst>
              <a:ext uri="{FF2B5EF4-FFF2-40B4-BE49-F238E27FC236}">
                <a16:creationId xmlns:a16="http://schemas.microsoft.com/office/drawing/2014/main" id="{992F928E-F611-49A8-A05E-3C878E718F0A}"/>
              </a:ext>
            </a:extLst>
          </p:cNvPr>
          <p:cNvSpPr/>
          <p:nvPr/>
        </p:nvSpPr>
        <p:spPr>
          <a:xfrm>
            <a:off x="4829909" y="5520542"/>
            <a:ext cx="2708030" cy="808892"/>
          </a:xfrm>
          <a:prstGeom prst="cloud">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bg1"/>
                </a:solidFill>
                <a:effectLst>
                  <a:outerShdw blurRad="38100" dist="38100" dir="2700000" algn="tl">
                    <a:srgbClr val="000000">
                      <a:alpha val="43137"/>
                    </a:srgbClr>
                  </a:outerShdw>
                </a:effectLst>
              </a:rPr>
              <a:t>Đọc</a:t>
            </a:r>
            <a:r>
              <a:rPr lang="en-US" sz="2800" b="1" dirty="0">
                <a:solidFill>
                  <a:schemeClr val="bg1"/>
                </a:solidFill>
                <a:effectLst>
                  <a:outerShdw blurRad="38100" dist="38100" dir="2700000" algn="tl">
                    <a:srgbClr val="000000">
                      <a:alpha val="43137"/>
                    </a:srgbClr>
                  </a:outerShdw>
                </a:effectLst>
              </a:rPr>
              <a:t> </a:t>
            </a:r>
            <a:r>
              <a:rPr lang="en-US" sz="2800" b="1" dirty="0" err="1">
                <a:solidFill>
                  <a:schemeClr val="bg1"/>
                </a:solidFill>
                <a:effectLst>
                  <a:outerShdw blurRad="38100" dist="38100" dir="2700000" algn="tl">
                    <a:srgbClr val="000000">
                      <a:alpha val="43137"/>
                    </a:srgbClr>
                  </a:outerShdw>
                </a:effectLst>
              </a:rPr>
              <a:t>mẫu</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12" accel="40000" decel="2800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5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4618</TotalTime>
  <Words>1474</Words>
  <Application>Microsoft Office PowerPoint</Application>
  <PresentationFormat>Widescreen</PresentationFormat>
  <Paragraphs>133</Paragraphs>
  <Slides>25</Slides>
  <Notes>20</Notes>
  <HiddenSlides>1</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25</vt:i4>
      </vt:variant>
    </vt:vector>
  </HeadingPairs>
  <TitlesOfParts>
    <vt:vector size="44" baseType="lpstr">
      <vt:lpstr>宋体</vt:lpstr>
      <vt:lpstr>Arial</vt:lpstr>
      <vt:lpstr>Arial Rounded MT Bold</vt:lpstr>
      <vt:lpstr>Arial-Rounded</vt:lpstr>
      <vt:lpstr>Calibri</vt:lpstr>
      <vt:lpstr>等线</vt:lpstr>
      <vt:lpstr>等线</vt:lpstr>
      <vt:lpstr>HP001 4 hàng</vt:lpstr>
      <vt:lpstr>inpin heiti</vt:lpstr>
      <vt:lpstr>黑体</vt:lpstr>
      <vt:lpstr>Times New Roman</vt:lpstr>
      <vt:lpstr>仓耳今楷05-6763 W05</vt:lpstr>
      <vt:lpstr>字魂27号-布丁体</vt:lpstr>
      <vt:lpstr>Office 主题</vt:lpstr>
      <vt:lpstr>1_Office Theme</vt:lpstr>
      <vt:lpstr>1_Office 主题</vt:lpstr>
      <vt:lpstr>包图主题2</vt:lpstr>
      <vt:lpstr>千图网海量PPT模板www.58pic.com​​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ADMIN</cp:lastModifiedBy>
  <cp:revision>661</cp:revision>
  <dcterms:created xsi:type="dcterms:W3CDTF">2018-06-17T04:53:58Z</dcterms:created>
  <dcterms:modified xsi:type="dcterms:W3CDTF">2025-05-13T02:36:20Z</dcterms:modified>
</cp:coreProperties>
</file>