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007577141" r:id="rId2"/>
    <p:sldId id="273" r:id="rId3"/>
    <p:sldId id="258" r:id="rId4"/>
    <p:sldId id="282" r:id="rId5"/>
    <p:sldId id="275" r:id="rId6"/>
    <p:sldId id="276" r:id="rId7"/>
    <p:sldId id="277" r:id="rId8"/>
    <p:sldId id="281" r:id="rId9"/>
    <p:sldId id="264" r:id="rId10"/>
    <p:sldId id="266" r:id="rId11"/>
    <p:sldId id="279" r:id="rId12"/>
    <p:sldId id="285" r:id="rId13"/>
    <p:sldId id="286" r:id="rId14"/>
    <p:sldId id="287" r:id="rId15"/>
    <p:sldId id="288" r:id="rId16"/>
    <p:sldId id="280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F68426"/>
    <a:srgbClr val="FFC611"/>
    <a:srgbClr val="FFD347"/>
    <a:srgbClr val="FFD243"/>
    <a:srgbClr val="EBF6F9"/>
    <a:srgbClr val="BEE395"/>
    <a:srgbClr val="A9DA74"/>
    <a:srgbClr val="00863D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4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giải thích: bò là động vật nhai laị 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phát</a:t>
            </a:r>
            <a:r>
              <a:rPr lang="en-US" baseline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5"/>
            <a:ext cx="8702089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32267" y="3131553"/>
            <a:ext cx="9121379" cy="22359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5" y="-218794"/>
            <a:ext cx="2466810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0"/>
            <a:ext cx="645368" cy="12389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148285" y="122860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5" y="544241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38" y="373683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2" y="3233977"/>
            <a:ext cx="1807236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68" y="1803288"/>
            <a:ext cx="1018505" cy="12876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8397" y="80788"/>
            <a:ext cx="471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6916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1600204" y="1665512"/>
            <a:ext cx="6575977" cy="3020789"/>
          </a:xfrm>
          <a:prstGeom prst="rect">
            <a:avLst/>
          </a:prstGeom>
        </p:spPr>
        <p:txBody>
          <a:bodyPr spcFirstLastPara="1" wrap="none" lIns="61611" tIns="30846" rIns="61611" bIns="3084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820905">
              <a:lnSpc>
                <a:spcPct val="150000"/>
              </a:lnSpc>
            </a:pPr>
            <a:r>
              <a:rPr lang="en-US" sz="11988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CÔ GIÁO VÀ CÁC CON </a:t>
            </a:r>
          </a:p>
          <a:p>
            <a:pPr algn="ctr" defTabSz="820905">
              <a:lnSpc>
                <a:spcPct val="150000"/>
              </a:lnSpc>
            </a:pPr>
            <a:r>
              <a:rPr lang="en-US" sz="11988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3069177" y="2922974"/>
            <a:ext cx="3659658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8" rIns="82115" bIns="41058" anchor="ctr"/>
          <a:lstStyle/>
          <a:p>
            <a:pPr algn="ctr" defTabSz="1094682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5942" y="410624"/>
            <a:ext cx="471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6916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THƯỢNG THANH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  <p:extLst>
    <p:ext uri="{E180D4A7-C9FB-4DFB-919C-405C955672EB}">
      <p14:showEvtLst xmlns:p14="http://schemas.microsoft.com/office/powerpoint/2010/main">
        <p14:playEvt time="328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2095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197249"/>
            <a:ext cx="8222672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Tìm ở cuối các dòng thơ những tiếng cùng vần với nhau.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08100" y="873124"/>
            <a:ext cx="7835900" cy="4209596"/>
            <a:chOff x="1308100" y="394154"/>
            <a:chExt cx="7835900" cy="4209596"/>
          </a:xfrm>
        </p:grpSpPr>
        <p:sp>
          <p:nvSpPr>
            <p:cNvPr id="26" name="TextBox 25"/>
            <p:cNvSpPr txBox="1"/>
            <p:nvPr/>
          </p:nvSpPr>
          <p:spPr>
            <a:xfrm>
              <a:off x="1584614" y="394154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308100" y="892175"/>
              <a:ext cx="7835900" cy="3711575"/>
              <a:chOff x="1308100" y="892175"/>
              <a:chExt cx="7835900" cy="371157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427186" y="1376590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dim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09850" y="2234544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im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723064" y="1817054"/>
            <a:ext cx="3955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22538" y="1814864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lá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9710" y="266380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ả</a:t>
            </a:r>
            <a:endParaRPr lang="en-US" sz="280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80935" y="2691675"/>
            <a:ext cx="4351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91522" y="2234544"/>
            <a:ext cx="223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932283" y="3110107"/>
            <a:ext cx="223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20647" y="3689350"/>
            <a:ext cx="175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60656" y="3279587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nghỉ</a:t>
            </a:r>
            <a:endParaRPr lang="en-US" sz="2800">
              <a:solidFill>
                <a:srgbClr val="FFC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5168" y="413643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nghĩ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939747" y="4540250"/>
            <a:ext cx="175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287040" y="138359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hơn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31540" y="223622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chờn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569778" y="1817054"/>
            <a:ext cx="499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196225" y="2651109"/>
            <a:ext cx="499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289800" y="1819930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9E47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vắng</a:t>
            </a:r>
            <a:endParaRPr lang="en-US" sz="2800">
              <a:solidFill>
                <a:srgbClr val="009E47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43970" y="2676509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9E47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endParaRPr lang="en-US" sz="2800">
              <a:solidFill>
                <a:srgbClr val="009E47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7573903" y="2273598"/>
            <a:ext cx="549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57505" y="3149161"/>
            <a:ext cx="549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850848" y="3713236"/>
            <a:ext cx="126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endParaRPr lang="en-US" sz="2800">
              <a:solidFill>
                <a:schemeClr val="accent6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21702" y="4564553"/>
            <a:ext cx="1023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hè</a:t>
            </a:r>
            <a:endParaRPr lang="en-US" sz="2800">
              <a:solidFill>
                <a:schemeClr val="accent6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550604" y="4123736"/>
            <a:ext cx="232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425105" y="4972050"/>
            <a:ext cx="232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17" grpId="0"/>
      <p:bldP spid="18" grpId="0"/>
      <p:bldP spid="21" grpId="0"/>
      <p:bldP spid="36" grpId="0"/>
      <p:bldP spid="38" grpId="0"/>
      <p:bldP spid="39" grpId="0"/>
      <p:bldP spid="41" grpId="0"/>
      <p:bldP spid="42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5715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133350"/>
            <a:ext cx="273627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08100" y="174092"/>
            <a:ext cx="7835900" cy="4198586"/>
            <a:chOff x="1308100" y="405164"/>
            <a:chExt cx="7835900" cy="4198586"/>
          </a:xfrm>
        </p:grpSpPr>
        <p:sp>
          <p:nvSpPr>
            <p:cNvPr id="15" name="TextBox 14"/>
            <p:cNvSpPr txBox="1"/>
            <p:nvPr/>
          </p:nvSpPr>
          <p:spPr>
            <a:xfrm>
              <a:off x="1752600" y="405164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308100" y="892175"/>
              <a:ext cx="7835900" cy="3711575"/>
              <a:chOff x="1308100" y="892175"/>
              <a:chExt cx="7835900" cy="371157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7082" y="971550"/>
            <a:ext cx="6373759" cy="1208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Những con vật nào được nói tới trong bài thơ?</a:t>
            </a:r>
          </a:p>
        </p:txBody>
      </p:sp>
      <p:sp>
        <p:nvSpPr>
          <p:cNvPr id="3" name="Down Arrow 2"/>
          <p:cNvSpPr/>
          <p:nvPr/>
        </p:nvSpPr>
        <p:spPr>
          <a:xfrm>
            <a:off x="4220065" y="21799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57081" y="2667452"/>
            <a:ext cx="5053760" cy="1199698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6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Con bò</a:t>
            </a:r>
          </a:p>
          <a:p>
            <a:pPr algn="just"/>
            <a:r>
              <a:rPr lang="en-US" sz="36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Con bướm</a:t>
            </a:r>
            <a:endParaRPr lang="en-US" sz="36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0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220065" y="2179996"/>
            <a:ext cx="288170" cy="408407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8394" y="8953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Những từ ngữ nào trong bài thơ cho thấy buổi trưa hè rất yên tĩnh?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26436" y="2567870"/>
            <a:ext cx="6115050" cy="175648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36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lim dim</a:t>
            </a:r>
          </a:p>
          <a:p>
            <a:pPr algn="just"/>
            <a:r>
              <a:rPr lang="en-US" sz="36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êm ả</a:t>
            </a:r>
          </a:p>
          <a:p>
            <a:pPr algn="just"/>
            <a:r>
              <a:rPr lang="en-US" sz="36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vắng</a:t>
            </a:r>
            <a:endParaRPr lang="en-US" sz="36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0294" y="1809750"/>
            <a:ext cx="7011135" cy="13292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Em thích khổ thơ nào trong bài?</a:t>
            </a:r>
          </a:p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Vì sao?</a:t>
            </a:r>
          </a:p>
        </p:txBody>
      </p:sp>
    </p:spTree>
    <p:extLst>
      <p:ext uri="{BB962C8B-B14F-4D97-AF65-F5344CB8AC3E}">
        <p14:creationId xmlns:p14="http://schemas.microsoft.com/office/powerpoint/2010/main" val="9041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3542" y="1200150"/>
            <a:ext cx="46902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Hoa đại thơm hơn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Giữa giờ trưa vắng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Con bướm chập chờn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Vờn đôi cánh nắng.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Bé chưa ngủ được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Bé nằm bé nghe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Âm thầm rạo rực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Cả buổi trưa hè.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8141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18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28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28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86" y="3041139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70378"/>
            <a:ext cx="3319272" cy="4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7253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91" y="412990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1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2226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Nói về điều em thích ở mùa hè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0"/>
          <a:stretch/>
        </p:blipFill>
        <p:spPr>
          <a:xfrm>
            <a:off x="368877" y="2823905"/>
            <a:ext cx="2729923" cy="2233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4"/>
          <a:stretch/>
        </p:blipFill>
        <p:spPr>
          <a:xfrm>
            <a:off x="3608425" y="684263"/>
            <a:ext cx="5535575" cy="4379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>
          <a:xfrm>
            <a:off x="895928" y="742950"/>
            <a:ext cx="1738058" cy="198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38150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Arial" pitchFamily="34" charset="0"/>
                <a:cs typeface="Arial" pitchFamily="34" charset="0"/>
              </a:rPr>
              <a:t>Xem lại bài đã học, học thuộc hai khổ thơ cuối bài thơ </a:t>
            </a:r>
            <a:r>
              <a:rPr lang="en-US" sz="2800" i="1">
                <a:latin typeface="Arial" pitchFamily="34" charset="0"/>
                <a:cs typeface="Arial" pitchFamily="34" charset="0"/>
              </a:rPr>
              <a:t>Buổi trưa hè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800" i="1">
                <a:latin typeface="Arial" pitchFamily="34" charset="0"/>
                <a:cs typeface="Arial" pitchFamily="34" charset="0"/>
              </a:rPr>
              <a:t>Hoa phượng </a:t>
            </a:r>
            <a:r>
              <a:rPr lang="en-US" sz="2800">
                <a:latin typeface="Arial" pitchFamily="34" charset="0"/>
                <a:cs typeface="Arial" pitchFamily="34" charset="0"/>
              </a:rPr>
              <a:t>trang 140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1789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a. Em thấy những gì trong tranh?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b. Cảnh vật và con người ở đây như thế nào?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36112" r="41546" b="12896"/>
          <a:stretch/>
        </p:blipFill>
        <p:spPr bwMode="auto">
          <a:xfrm>
            <a:off x="2743200" y="932678"/>
            <a:ext cx="2895600" cy="307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08100" y="285750"/>
            <a:ext cx="8732982" cy="4803072"/>
            <a:chOff x="1308100" y="285750"/>
            <a:chExt cx="8732982" cy="4803072"/>
          </a:xfrm>
        </p:grpSpPr>
        <p:sp>
          <p:nvSpPr>
            <p:cNvPr id="4" name="TextBox 3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08100" y="892175"/>
              <a:ext cx="8732982" cy="4196647"/>
              <a:chOff x="1308100" y="892175"/>
              <a:chExt cx="8732982" cy="419664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34200" y="45656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Huy Cận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75641" y="2190750"/>
            <a:ext cx="12647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387800" y="4124778"/>
            <a:ext cx="1618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22143" y="1800091"/>
            <a:ext cx="686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67999" y="2666599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667187" y="4099378"/>
            <a:ext cx="11052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603"/>
            <a:ext cx="3142046" cy="31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81517" y="1520853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400" b="1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3284063" y="438150"/>
            <a:ext cx="606982" cy="418385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3346195" y="605684"/>
            <a:ext cx="3801304" cy="824912"/>
            <a:chOff x="4441088" y="391100"/>
            <a:chExt cx="5068407" cy="1099884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89014" y="391100"/>
              <a:ext cx="4320481" cy="109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nằm im</a:t>
              </a:r>
              <a:endParaRPr lang="zh-CN" altLang="en-US" sz="36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3562219" y="1290021"/>
            <a:ext cx="3421071" cy="837473"/>
            <a:chOff x="4441088" y="439454"/>
            <a:chExt cx="4561429" cy="1116632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40139" y="439454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>
                  <a:solidFill>
                    <a:schemeClr val="accent2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ngẫm nghĩ</a:t>
              </a:r>
              <a:endParaRPr lang="zh-CN" altLang="en-US" sz="360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3634227" y="2125641"/>
            <a:ext cx="3391405" cy="837473"/>
            <a:chOff x="4441088" y="482123"/>
            <a:chExt cx="4521874" cy="1116632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ea typeface="微软雅黑" pitchFamily="34" charset="-122"/>
                  </a:rPr>
                  <a:t>3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200584" y="482123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>
                  <a:solidFill>
                    <a:schemeClr val="accent3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vắng</a:t>
              </a:r>
              <a:endParaRPr lang="zh-CN" altLang="en-US" sz="3600" dirty="0">
                <a:solidFill>
                  <a:schemeClr val="accent3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3562219" y="2866849"/>
            <a:ext cx="3463413" cy="837473"/>
            <a:chOff x="4441088" y="404256"/>
            <a:chExt cx="4617886" cy="1116632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ea typeface="微软雅黑" pitchFamily="34" charset="-122"/>
                  </a:rPr>
                  <a:t>4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96596" y="404256"/>
              <a:ext cx="3762378" cy="111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>
                  <a:solidFill>
                    <a:schemeClr val="accent4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nắng</a:t>
              </a:r>
              <a:endParaRPr lang="zh-CN" altLang="en-US" sz="3600" dirty="0">
                <a:solidFill>
                  <a:schemeClr val="accent4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3346195" y="3549642"/>
            <a:ext cx="3459461" cy="820674"/>
            <a:chOff x="4441088" y="445206"/>
            <a:chExt cx="4612616" cy="1094233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1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474113" y="801513"/>
                <a:ext cx="5133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ea typeface="微软雅黑" pitchFamily="34" charset="-122"/>
                  </a:rPr>
                  <a:t>5</a:t>
                </a:r>
                <a:endParaRPr lang="zh-CN" altLang="en-US" sz="2400" spc="225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91326" y="445206"/>
              <a:ext cx="3762378" cy="109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36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rạo rực</a:t>
              </a:r>
              <a:endParaRPr lang="zh-CN" altLang="en-US" sz="36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353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235530" y="198666"/>
            <a:ext cx="8732982" cy="4803072"/>
            <a:chOff x="1308100" y="285750"/>
            <a:chExt cx="8732982" cy="4803072"/>
          </a:xfrm>
        </p:grpSpPr>
        <p:sp>
          <p:nvSpPr>
            <p:cNvPr id="36" name="TextBox 35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308100" y="892175"/>
              <a:ext cx="8732982" cy="4196647"/>
              <a:chOff x="1308100" y="892175"/>
              <a:chExt cx="8732982" cy="4196647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934200" y="45656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Huy Cận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62156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6551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255944" y="2127357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572000" y="3972286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233969" y="2185307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696200" y="3982678"/>
            <a:ext cx="98712" cy="435617"/>
            <a:chOff x="2590800" y="2272159"/>
            <a:chExt cx="98712" cy="43561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74295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Chập chờn: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6484" y="1018048"/>
            <a:ext cx="63451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trạng thái khi ẩn khi hiện, khi tỏ khi mờ, khi rõ khi không.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2125202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Rạo rực: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09800" y="2933700"/>
            <a:ext cx="678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ở trạng thái có những cảm xúc, tình cảm làm xao xuyến trong lòng như có cái gì thôi thúc không yên.</a:t>
            </a:r>
          </a:p>
        </p:txBody>
      </p:sp>
    </p:spTree>
    <p:extLst>
      <p:ext uri="{BB962C8B-B14F-4D97-AF65-F5344CB8AC3E}">
        <p14:creationId xmlns:p14="http://schemas.microsoft.com/office/powerpoint/2010/main" val="2790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31984"/>
            <a:ext cx="5276361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Bò nhai mãi, nhai hoài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w - 51310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971550"/>
            <a:ext cx="6773531" cy="3810000"/>
          </a:xfrm>
        </p:spPr>
      </p:pic>
    </p:spTree>
    <p:extLst>
      <p:ext uri="{BB962C8B-B14F-4D97-AF65-F5344CB8AC3E}">
        <p14:creationId xmlns:p14="http://schemas.microsoft.com/office/powerpoint/2010/main" val="27066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1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  <a:ea typeface="Aachen" pitchFamily="18" charset="0"/>
                <a:cs typeface="Arial" pitchFamily="34" charset="0"/>
              </a:rPr>
              <a:t>Hoa đại</a:t>
            </a:r>
          </a:p>
        </p:txBody>
      </p:sp>
      <p:pic>
        <p:nvPicPr>
          <p:cNvPr id="2050" name="Picture 2" descr="Cây hoa đại trắng, loài hoa với nhiều công dụng điều trị bệnh cực h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42" y="1428750"/>
            <a:ext cx="4876800" cy="32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xanh Cần Thơ. Cây hoa đại (Hoa Sứ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46" y="1428751"/>
            <a:ext cx="4333240" cy="32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97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879850" y="4333624"/>
            <a:ext cx="1562100" cy="6027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08100" y="285750"/>
            <a:ext cx="8732982" cy="4803072"/>
            <a:chOff x="1308100" y="285750"/>
            <a:chExt cx="8732982" cy="4803072"/>
          </a:xfrm>
        </p:grpSpPr>
        <p:sp>
          <p:nvSpPr>
            <p:cNvPr id="13" name="TextBox 12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trưa hè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08100" y="892175"/>
              <a:ext cx="8732982" cy="4196647"/>
              <a:chOff x="1308100" y="892175"/>
              <a:chExt cx="8732982" cy="419664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308100" y="892175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Buổi trưa lim dim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Nghìn con mắt lá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Bóng cũng nằm im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Trong vườn êm ả.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29200" y="892175"/>
                <a:ext cx="3962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Hoa đại thơm hơn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Giữa giờ trưa vắng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Con bướm chập chờn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Vờn đôi cánh nắng.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08100" y="2787650"/>
                <a:ext cx="35814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Bò ơi, bò nghỉ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Sau buổi cày mai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Có gì ngẫm nghĩ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Nhai mãi, nhai hoài.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29200" y="2787917"/>
                <a:ext cx="4114800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chưa ngủ được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Bé nằm bé nghe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Âm thầm rạo rực</a:t>
                </a:r>
              </a:p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Cả buổi trưa hè.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934200" y="4565650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Huy Cận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735</Words>
  <Application>Microsoft Office PowerPoint</Application>
  <PresentationFormat>On-screen Show (16:9)</PresentationFormat>
  <Paragraphs>178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微软雅黑</vt:lpstr>
      <vt:lpstr>宋体</vt:lpstr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đại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141</cp:revision>
  <dcterms:created xsi:type="dcterms:W3CDTF">2020-12-08T15:48:47Z</dcterms:created>
  <dcterms:modified xsi:type="dcterms:W3CDTF">2025-05-13T06:24:58Z</dcterms:modified>
</cp:coreProperties>
</file>