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007577141" r:id="rId2"/>
    <p:sldId id="285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57" r:id="rId11"/>
    <p:sldId id="258" r:id="rId12"/>
    <p:sldId id="280" r:id="rId13"/>
    <p:sldId id="281" r:id="rId14"/>
    <p:sldId id="276" r:id="rId15"/>
    <p:sldId id="268" r:id="rId16"/>
    <p:sldId id="282" r:id="rId17"/>
  </p:sldIdLst>
  <p:sldSz cx="9144000" cy="5143500" type="screen16x9"/>
  <p:notesSz cx="6858000" cy="9144000"/>
  <p:defaultTextStyle>
    <a:defPPr>
      <a:defRPr lang="en-US"/>
    </a:defPPr>
    <a:lvl1pPr marL="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7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1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52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9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2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6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0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B00"/>
    <a:srgbClr val="A9DA74"/>
    <a:srgbClr val="EBF6F9"/>
    <a:srgbClr val="FBD6B7"/>
    <a:srgbClr val="E824B5"/>
    <a:srgbClr val="00DA63"/>
    <a:srgbClr val="0DFF7A"/>
    <a:srgbClr val="BEE395"/>
    <a:srgbClr val="00863D"/>
    <a:srgbClr val="009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2DD08-BFD2-4617-92AF-E1951D5E3113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543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Gọi</a:t>
            </a:r>
            <a:r>
              <a:rPr lang="en-US" baseline="0"/>
              <a:t> HS đọc lại bài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tổ</a:t>
            </a:r>
            <a:r>
              <a:rPr lang="en-US" baseline="0"/>
              <a:t> chức cho hs làm việc nhóm, vẽ sơ đồ tư duy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89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Nhấp</a:t>
            </a:r>
            <a:r>
              <a:rPr lang="en-US" baseline="0"/>
              <a:t> vào bọ để quay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80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Nhấp</a:t>
            </a:r>
            <a:r>
              <a:rPr lang="en-US" baseline="0"/>
              <a:t> vào sâu để quay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322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Nhấp</a:t>
            </a:r>
            <a:r>
              <a:rPr lang="en-US" baseline="0"/>
              <a:t> vào sâu để quay lại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62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Nhấp</a:t>
            </a:r>
            <a:r>
              <a:rPr lang="en-US" baseline="0"/>
              <a:t> vào bọ để quay lại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332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Nhấp</a:t>
            </a:r>
            <a:r>
              <a:rPr lang="en-US" baseline="0"/>
              <a:t> vào sâu để quay lại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51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Nhấp</a:t>
            </a:r>
            <a:r>
              <a:rPr lang="en-US" baseline="0"/>
              <a:t> vào sâu để quay lại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02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37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linh động</a:t>
            </a:r>
            <a:r>
              <a:rPr lang="en-US" baseline="0"/>
              <a:t> tổ chức HĐ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164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8" indent="0">
              <a:buNone/>
              <a:defRPr sz="2800"/>
            </a:lvl2pPr>
            <a:lvl3pPr marL="914276" indent="0">
              <a:buNone/>
              <a:defRPr sz="2400"/>
            </a:lvl3pPr>
            <a:lvl4pPr marL="1371414" indent="0">
              <a:buNone/>
              <a:defRPr sz="2000"/>
            </a:lvl4pPr>
            <a:lvl5pPr marL="1828552" indent="0">
              <a:buNone/>
              <a:defRPr sz="2000"/>
            </a:lvl5pPr>
            <a:lvl6pPr marL="2285690" indent="0">
              <a:buNone/>
              <a:defRPr sz="2000"/>
            </a:lvl6pPr>
            <a:lvl7pPr marL="2742828" indent="0">
              <a:buNone/>
              <a:defRPr sz="2000"/>
            </a:lvl7pPr>
            <a:lvl8pPr marL="3199966" indent="0">
              <a:buNone/>
              <a:defRPr sz="2000"/>
            </a:lvl8pPr>
            <a:lvl9pPr marL="365710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3" indent="-228569" algn="l" defTabSz="9142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1" indent="-228569" algn="l" defTabSz="9142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59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7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2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hdphoto" Target="../media/hdphoto3.wdp"/><Relationship Id="rId18" Type="http://schemas.openxmlformats.org/officeDocument/2006/relationships/slide" Target="slide7.xml"/><Relationship Id="rId3" Type="http://schemas.openxmlformats.org/officeDocument/2006/relationships/image" Target="../media/image15.png"/><Relationship Id="rId21" Type="http://schemas.openxmlformats.org/officeDocument/2006/relationships/image" Target="../media/image26.gif"/><Relationship Id="rId7" Type="http://schemas.openxmlformats.org/officeDocument/2006/relationships/image" Target="../media/image19.png"/><Relationship Id="rId12" Type="http://schemas.openxmlformats.org/officeDocument/2006/relationships/image" Target="../media/image22.png"/><Relationship Id="rId17" Type="http://schemas.openxmlformats.org/officeDocument/2006/relationships/image" Target="../media/image24.png"/><Relationship Id="rId2" Type="http://schemas.openxmlformats.org/officeDocument/2006/relationships/image" Target="../media/image14.jpeg"/><Relationship Id="rId16" Type="http://schemas.openxmlformats.org/officeDocument/2006/relationships/slide" Target="slide8.xml"/><Relationship Id="rId20" Type="http://schemas.openxmlformats.org/officeDocument/2006/relationships/slide" Target="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slide" Target="slide5.xml"/><Relationship Id="rId5" Type="http://schemas.openxmlformats.org/officeDocument/2006/relationships/image" Target="../media/image17.png"/><Relationship Id="rId15" Type="http://schemas.openxmlformats.org/officeDocument/2006/relationships/image" Target="../media/image23.png"/><Relationship Id="rId10" Type="http://schemas.openxmlformats.org/officeDocument/2006/relationships/image" Target="../media/image21.gif"/><Relationship Id="rId19" Type="http://schemas.openxmlformats.org/officeDocument/2006/relationships/image" Target="../media/image25.png"/><Relationship Id="rId4" Type="http://schemas.openxmlformats.org/officeDocument/2006/relationships/image" Target="../media/image16.png"/><Relationship Id="rId9" Type="http://schemas.openxmlformats.org/officeDocument/2006/relationships/slide" Target="slide4.xml"/><Relationship Id="rId1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gif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microsoft.com/office/2007/relationships/hdphoto" Target="../media/hdphoto3.wdp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11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5" Type="http://schemas.openxmlformats.org/officeDocument/2006/relationships/image" Target="../media/image11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20960" y="76565"/>
            <a:ext cx="8702089" cy="4638368"/>
            <a:chOff x="280219" y="102086"/>
            <a:chExt cx="11631561" cy="618449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>
            <a:xfrm>
              <a:off x="280219" y="102086"/>
              <a:ext cx="11631561" cy="6184490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488"/>
            <a:stretch>
              <a:fillRect/>
            </a:stretch>
          </p:blipFill>
          <p:spPr>
            <a:xfrm>
              <a:off x="595310" y="658721"/>
              <a:ext cx="11001375" cy="3971926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0"/>
          <a:stretch>
            <a:fillRect/>
          </a:stretch>
        </p:blipFill>
        <p:spPr>
          <a:xfrm>
            <a:off x="32267" y="3131553"/>
            <a:ext cx="9121379" cy="223599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6065225" y="-218794"/>
            <a:ext cx="2466810" cy="152606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t="26841" r="49140"/>
          <a:stretch>
            <a:fillRect/>
          </a:stretch>
        </p:blipFill>
        <p:spPr>
          <a:xfrm rot="20477042">
            <a:off x="1241037" y="2531380"/>
            <a:ext cx="645368" cy="123892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2" t="14780" r="45265" b="38396"/>
          <a:stretch>
            <a:fillRect/>
          </a:stretch>
        </p:blipFill>
        <p:spPr>
          <a:xfrm>
            <a:off x="-148285" y="122860"/>
            <a:ext cx="1855458" cy="201799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2" r="83438" b="10952"/>
          <a:stretch>
            <a:fillRect/>
          </a:stretch>
        </p:blipFill>
        <p:spPr>
          <a:xfrm>
            <a:off x="7862455" y="544241"/>
            <a:ext cx="824853" cy="143927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8" t="31574" r="32031" b="7401"/>
          <a:stretch>
            <a:fillRect/>
          </a:stretch>
        </p:blipFill>
        <p:spPr>
          <a:xfrm>
            <a:off x="6419938" y="373683"/>
            <a:ext cx="511042" cy="8483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EA04A1D-6066-48BF-8F9D-3143F8968E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632" y="3233977"/>
            <a:ext cx="1807236" cy="17368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355" y1="26563" x2="8867" y2="38867"/>
                        <a14:foregroundMark x1="10591" y1="39453" x2="246" y2="60938"/>
                        <a14:foregroundMark x1="1232" y1="61133" x2="9360" y2="81250"/>
                        <a14:foregroundMark x1="15517" y1="87695" x2="34236" y2="97070"/>
                        <a14:foregroundMark x1="50739" y1="96289" x2="81773" y2="88672"/>
                        <a14:foregroundMark x1="94828" y1="64453" x2="88670" y2="80273"/>
                        <a14:foregroundMark x1="72414" y1="28320" x2="88670" y2="41406"/>
                        <a14:foregroundMark x1="89163" y1="41797" x2="96059" y2="636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968" y="1803288"/>
            <a:ext cx="1018505" cy="12876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518397" y="80788"/>
            <a:ext cx="4719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16916"/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 GD &amp; ĐT QUẬN LONG BIÊN</a:t>
            </a:r>
            <a:endParaRPr lang="vi-V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WordArt 6"/>
          <p:cNvSpPr>
            <a:spLocks noChangeArrowheads="1" noChangeShapeType="1" noTextEdit="1"/>
          </p:cNvSpPr>
          <p:nvPr/>
        </p:nvSpPr>
        <p:spPr bwMode="auto">
          <a:xfrm>
            <a:off x="1600204" y="1665512"/>
            <a:ext cx="6575977" cy="3020789"/>
          </a:xfrm>
          <a:prstGeom prst="rect">
            <a:avLst/>
          </a:prstGeom>
        </p:spPr>
        <p:txBody>
          <a:bodyPr spcFirstLastPara="1" wrap="none" lIns="61611" tIns="30846" rIns="61611" bIns="30846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820905">
              <a:lnSpc>
                <a:spcPct val="150000"/>
              </a:lnSpc>
            </a:pPr>
            <a:r>
              <a:rPr lang="en-US" sz="11988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CÔ GIÁO VÀ CÁC CON </a:t>
            </a:r>
          </a:p>
          <a:p>
            <a:pPr algn="ctr" defTabSz="820905">
              <a:lnSpc>
                <a:spcPct val="150000"/>
              </a:lnSpc>
            </a:pPr>
            <a:r>
              <a:rPr lang="en-US" sz="11988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18" name="圆角矩形 1"/>
          <p:cNvSpPr/>
          <p:nvPr/>
        </p:nvSpPr>
        <p:spPr>
          <a:xfrm>
            <a:off x="3069177" y="2922974"/>
            <a:ext cx="3659658" cy="816936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115" tIns="41058" rIns="82115" bIns="41058" anchor="ctr"/>
          <a:lstStyle/>
          <a:p>
            <a:pPr algn="ctr" defTabSz="1094682">
              <a:defRPr/>
            </a:pPr>
            <a:r>
              <a:rPr lang="en-US" altLang="zh-CN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zh-CN" altLang="en-US" sz="3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75942" y="410624"/>
            <a:ext cx="4719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16916"/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TIỂU HỌC THƯỢNG THANH</a:t>
            </a:r>
            <a:endParaRPr lang="vi-VN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54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bldLvl="0" animBg="1"/>
    </p:bldLst>
  </p:timing>
  <p:extLst>
    <p:ext uri="{E180D4A7-C9FB-4DFB-919C-405C955672EB}">
      <p14:showEvtLst xmlns:p14="http://schemas.microsoft.com/office/powerpoint/2010/main">
        <p14:playEvt time="328" objId="9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209550" y="285750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76300" y="375046"/>
            <a:ext cx="8496300" cy="477042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500" b="1">
                <a:latin typeface="Arial" pitchFamily="34" charset="0"/>
                <a:ea typeface="Arial-Rounded" pitchFamily="34" charset="0"/>
                <a:cs typeface="Arial" pitchFamily="34" charset="0"/>
              </a:rPr>
              <a:t>Chọn từ ngữ để hoàn thiện câu và viết câu vào vở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28600" y="1109972"/>
            <a:ext cx="8305800" cy="147771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04800" y="2833002"/>
            <a:ext cx="8686800" cy="107708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a. Đàn chim đậu trên những (…………) cao vút.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3370" y="3856865"/>
            <a:ext cx="8686800" cy="107708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b. Từng áng mây trắng nhẹ trôi trên bầu trời (……………).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7449" y="1168847"/>
            <a:ext cx="3201449" cy="584763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đường cao tốc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67200" y="1926328"/>
            <a:ext cx="2057400" cy="584763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ồn ào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762828" y="1207242"/>
            <a:ext cx="2057400" cy="584763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ao hồ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38371" y="1180832"/>
            <a:ext cx="2391230" cy="608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trong xanh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25151" y="1940841"/>
            <a:ext cx="2137677" cy="584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ngọn cây</a:t>
            </a:r>
          </a:p>
        </p:txBody>
      </p:sp>
    </p:spTree>
    <p:extLst>
      <p:ext uri="{BB962C8B-B14F-4D97-AF65-F5344CB8AC3E}">
        <p14:creationId xmlns:p14="http://schemas.microsoft.com/office/powerpoint/2010/main" val="419924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72382E-6 L 0.48871 0.16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27" y="8465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0.01884 L -0.51927 0.61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22" y="29842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6" grpId="0" animBg="1"/>
      <p:bldP spid="23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764" y="57150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4682" y="144348"/>
            <a:ext cx="8094518" cy="95409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Quan sát các bức tranh dưới đây và cho biết viêc làm nào tốt và việc làm nào chưa tốt?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3" t="13095" r="46634" b="19531"/>
          <a:stretch/>
        </p:blipFill>
        <p:spPr bwMode="auto">
          <a:xfrm>
            <a:off x="2209800" y="1200150"/>
            <a:ext cx="4589318" cy="3648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17764" y="972355"/>
            <a:ext cx="8873836" cy="3732995"/>
            <a:chOff x="744680" y="1657350"/>
            <a:chExt cx="7809345" cy="2705100"/>
          </a:xfrm>
        </p:grpSpPr>
        <p:sp>
          <p:nvSpPr>
            <p:cNvPr id="13" name="Rectangle 2"/>
            <p:cNvSpPr/>
            <p:nvPr/>
          </p:nvSpPr>
          <p:spPr>
            <a:xfrm>
              <a:off x="744680" y="1657350"/>
              <a:ext cx="7809345" cy="2705100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793750 h 2895600"/>
                <a:gd name="connsiteX5" fmla="*/ 47 w 7809392"/>
                <a:gd name="connsiteY5" fmla="*/ 0 h 2895600"/>
                <a:gd name="connsiteX0" fmla="*/ 72 w 7809417"/>
                <a:gd name="connsiteY0" fmla="*/ 0 h 2895600"/>
                <a:gd name="connsiteX1" fmla="*/ 7809417 w 7809417"/>
                <a:gd name="connsiteY1" fmla="*/ 0 h 2895600"/>
                <a:gd name="connsiteX2" fmla="*/ 7809417 w 7809417"/>
                <a:gd name="connsiteY2" fmla="*/ 2895600 h 2895600"/>
                <a:gd name="connsiteX3" fmla="*/ 72 w 7809417"/>
                <a:gd name="connsiteY3" fmla="*/ 2895600 h 2895600"/>
                <a:gd name="connsiteX4" fmla="*/ 106291 w 7809417"/>
                <a:gd name="connsiteY4" fmla="*/ 793750 h 2895600"/>
                <a:gd name="connsiteX5" fmla="*/ 72 w 7809417"/>
                <a:gd name="connsiteY5" fmla="*/ 0 h 2895600"/>
                <a:gd name="connsiteX0" fmla="*/ 555703 w 8365048"/>
                <a:gd name="connsiteY0" fmla="*/ 0 h 2895600"/>
                <a:gd name="connsiteX1" fmla="*/ 8365048 w 8365048"/>
                <a:gd name="connsiteY1" fmla="*/ 0 h 2895600"/>
                <a:gd name="connsiteX2" fmla="*/ 8365048 w 8365048"/>
                <a:gd name="connsiteY2" fmla="*/ 2895600 h 2895600"/>
                <a:gd name="connsiteX3" fmla="*/ 555703 w 8365048"/>
                <a:gd name="connsiteY3" fmla="*/ 2895600 h 2895600"/>
                <a:gd name="connsiteX4" fmla="*/ 649223 w 8365048"/>
                <a:gd name="connsiteY4" fmla="*/ 1670050 h 2895600"/>
                <a:gd name="connsiteX5" fmla="*/ 661922 w 8365048"/>
                <a:gd name="connsiteY5" fmla="*/ 793750 h 2895600"/>
                <a:gd name="connsiteX6" fmla="*/ 555703 w 8365048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93520 w 7809345"/>
                <a:gd name="connsiteY4" fmla="*/ 16700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31619 w 7809345"/>
                <a:gd name="connsiteY5" fmla="*/ 806450 h 2895600"/>
                <a:gd name="connsiteX6" fmla="*/ 0 w 7809345"/>
                <a:gd name="connsiteY6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09345" h="2895600">
                  <a:moveTo>
                    <a:pt x="0" y="0"/>
                  </a:moveTo>
                  <a:lnTo>
                    <a:pt x="7809345" y="0"/>
                  </a:lnTo>
                  <a:lnTo>
                    <a:pt x="7809345" y="2895600"/>
                  </a:lnTo>
                  <a:lnTo>
                    <a:pt x="0" y="2895600"/>
                  </a:lnTo>
                  <a:cubicBezTo>
                    <a:pt x="77163" y="2176992"/>
                    <a:pt x="101217" y="2071158"/>
                    <a:pt x="118920" y="1720850"/>
                  </a:cubicBezTo>
                  <a:cubicBezTo>
                    <a:pt x="136623" y="1370542"/>
                    <a:pt x="138739" y="1078442"/>
                    <a:pt x="131619" y="806450"/>
                  </a:cubicBezTo>
                  <a:cubicBezTo>
                    <a:pt x="108913" y="558800"/>
                    <a:pt x="48106" y="209550"/>
                    <a:pt x="0" y="0"/>
                  </a:cubicBezTo>
                  <a:close/>
                </a:path>
              </a:pathLst>
            </a:custGeom>
            <a:solidFill>
              <a:srgbClr val="FBD6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2"/>
            <p:cNvSpPr/>
            <p:nvPr/>
          </p:nvSpPr>
          <p:spPr>
            <a:xfrm>
              <a:off x="1012918" y="1780006"/>
              <a:ext cx="7406990" cy="2466143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4 w 7809389"/>
                <a:gd name="connsiteY0" fmla="*/ 0 h 2895600"/>
                <a:gd name="connsiteX1" fmla="*/ 7809389 w 7809389"/>
                <a:gd name="connsiteY1" fmla="*/ 0 h 2895600"/>
                <a:gd name="connsiteX2" fmla="*/ 7809389 w 7809389"/>
                <a:gd name="connsiteY2" fmla="*/ 2895600 h 2895600"/>
                <a:gd name="connsiteX3" fmla="*/ 44 w 7809389"/>
                <a:gd name="connsiteY3" fmla="*/ 2895600 h 2895600"/>
                <a:gd name="connsiteX4" fmla="*/ 159033 w 7809389"/>
                <a:gd name="connsiteY4" fmla="*/ 1016020 h 2895600"/>
                <a:gd name="connsiteX5" fmla="*/ 44 w 7809389"/>
                <a:gd name="connsiteY5" fmla="*/ 0 h 2895600"/>
                <a:gd name="connsiteX0" fmla="*/ 582152 w 8391497"/>
                <a:gd name="connsiteY0" fmla="*/ 0 h 2895600"/>
                <a:gd name="connsiteX1" fmla="*/ 8391497 w 8391497"/>
                <a:gd name="connsiteY1" fmla="*/ 0 h 2895600"/>
                <a:gd name="connsiteX2" fmla="*/ 8391497 w 8391497"/>
                <a:gd name="connsiteY2" fmla="*/ 2895600 h 2895600"/>
                <a:gd name="connsiteX3" fmla="*/ 582152 w 8391497"/>
                <a:gd name="connsiteY3" fmla="*/ 2895600 h 2895600"/>
                <a:gd name="connsiteX4" fmla="*/ 741141 w 8391497"/>
                <a:gd name="connsiteY4" fmla="*/ 1016020 h 2895600"/>
                <a:gd name="connsiteX5" fmla="*/ 572769 w 8391497"/>
                <a:gd name="connsiteY5" fmla="*/ 448384 h 2895600"/>
                <a:gd name="connsiteX6" fmla="*/ 582152 w 8391497"/>
                <a:gd name="connsiteY6" fmla="*/ 0 h 2895600"/>
                <a:gd name="connsiteX0" fmla="*/ 74435 w 7883780"/>
                <a:gd name="connsiteY0" fmla="*/ 0 h 2895600"/>
                <a:gd name="connsiteX1" fmla="*/ 7883780 w 7883780"/>
                <a:gd name="connsiteY1" fmla="*/ 0 h 2895600"/>
                <a:gd name="connsiteX2" fmla="*/ 7883780 w 7883780"/>
                <a:gd name="connsiteY2" fmla="*/ 2895600 h 2895600"/>
                <a:gd name="connsiteX3" fmla="*/ 74435 w 7883780"/>
                <a:gd name="connsiteY3" fmla="*/ 2895600 h 2895600"/>
                <a:gd name="connsiteX4" fmla="*/ 233424 w 7883780"/>
                <a:gd name="connsiteY4" fmla="*/ 1016020 h 2895600"/>
                <a:gd name="connsiteX5" fmla="*/ 65052 w 7883780"/>
                <a:gd name="connsiteY5" fmla="*/ 448384 h 2895600"/>
                <a:gd name="connsiteX6" fmla="*/ 74435 w 7883780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79978 w 8389323"/>
                <a:gd name="connsiteY0" fmla="*/ 0 h 2895600"/>
                <a:gd name="connsiteX1" fmla="*/ 8389323 w 8389323"/>
                <a:gd name="connsiteY1" fmla="*/ 0 h 2895600"/>
                <a:gd name="connsiteX2" fmla="*/ 8389323 w 8389323"/>
                <a:gd name="connsiteY2" fmla="*/ 2895600 h 2895600"/>
                <a:gd name="connsiteX3" fmla="*/ 579978 w 8389323"/>
                <a:gd name="connsiteY3" fmla="*/ 2895600 h 2895600"/>
                <a:gd name="connsiteX4" fmla="*/ 570596 w 8389323"/>
                <a:gd name="connsiteY4" fmla="*/ 1625991 h 2895600"/>
                <a:gd name="connsiteX5" fmla="*/ 738967 w 8389323"/>
                <a:gd name="connsiteY5" fmla="*/ 1016020 h 2895600"/>
                <a:gd name="connsiteX6" fmla="*/ 570595 w 8389323"/>
                <a:gd name="connsiteY6" fmla="*/ 448384 h 2895600"/>
                <a:gd name="connsiteX7" fmla="*/ 579978 w 8389323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45917 w 7864644"/>
                <a:gd name="connsiteY4" fmla="*/ 1625991 h 2895600"/>
                <a:gd name="connsiteX5" fmla="*/ 214288 w 7864644"/>
                <a:gd name="connsiteY5" fmla="*/ 1016020 h 2895600"/>
                <a:gd name="connsiteX6" fmla="*/ 45916 w 7864644"/>
                <a:gd name="connsiteY6" fmla="*/ 448384 h 2895600"/>
                <a:gd name="connsiteX7" fmla="*/ 55299 w 7864644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732620 w 7864644"/>
                <a:gd name="connsiteY2" fmla="*/ 510363 h 2895600"/>
                <a:gd name="connsiteX3" fmla="*/ 7864644 w 7864644"/>
                <a:gd name="connsiteY3" fmla="*/ 2895600 h 2895600"/>
                <a:gd name="connsiteX4" fmla="*/ 55299 w 7864644"/>
                <a:gd name="connsiteY4" fmla="*/ 2895600 h 2895600"/>
                <a:gd name="connsiteX5" fmla="*/ 45917 w 7864644"/>
                <a:gd name="connsiteY5" fmla="*/ 1625991 h 2895600"/>
                <a:gd name="connsiteX6" fmla="*/ 214288 w 7864644"/>
                <a:gd name="connsiteY6" fmla="*/ 1016020 h 2895600"/>
                <a:gd name="connsiteX7" fmla="*/ 45916 w 7864644"/>
                <a:gd name="connsiteY7" fmla="*/ 448384 h 2895600"/>
                <a:gd name="connsiteX8" fmla="*/ 55299 w 7864644"/>
                <a:gd name="connsiteY8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864644 w 7879425"/>
                <a:gd name="connsiteY4" fmla="*/ 2895600 h 2895600"/>
                <a:gd name="connsiteX5" fmla="*/ 55299 w 7879425"/>
                <a:gd name="connsiteY5" fmla="*/ 2895600 h 2895600"/>
                <a:gd name="connsiteX6" fmla="*/ 45917 w 7879425"/>
                <a:gd name="connsiteY6" fmla="*/ 1625991 h 2895600"/>
                <a:gd name="connsiteX7" fmla="*/ 214288 w 7879425"/>
                <a:gd name="connsiteY7" fmla="*/ 1016020 h 2895600"/>
                <a:gd name="connsiteX8" fmla="*/ 45916 w 7879425"/>
                <a:gd name="connsiteY8" fmla="*/ 448384 h 2895600"/>
                <a:gd name="connsiteX9" fmla="*/ 55299 w 7879425"/>
                <a:gd name="connsiteY9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688611 w 7879425"/>
                <a:gd name="connsiteY4" fmla="*/ 1734454 h 2895600"/>
                <a:gd name="connsiteX5" fmla="*/ 7864644 w 7879425"/>
                <a:gd name="connsiteY5" fmla="*/ 2895600 h 2895600"/>
                <a:gd name="connsiteX6" fmla="*/ 55299 w 7879425"/>
                <a:gd name="connsiteY6" fmla="*/ 2895600 h 2895600"/>
                <a:gd name="connsiteX7" fmla="*/ 45917 w 7879425"/>
                <a:gd name="connsiteY7" fmla="*/ 1625991 h 2895600"/>
                <a:gd name="connsiteX8" fmla="*/ 214288 w 7879425"/>
                <a:gd name="connsiteY8" fmla="*/ 1016020 h 2895600"/>
                <a:gd name="connsiteX9" fmla="*/ 45916 w 7879425"/>
                <a:gd name="connsiteY9" fmla="*/ 448384 h 2895600"/>
                <a:gd name="connsiteX10" fmla="*/ 55299 w 7879425"/>
                <a:gd name="connsiteY10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9257 w 7925560"/>
                <a:gd name="connsiteY0" fmla="*/ 0 h 2895600"/>
                <a:gd name="connsiteX1" fmla="*/ 7878602 w 7925560"/>
                <a:gd name="connsiteY1" fmla="*/ 0 h 2895600"/>
                <a:gd name="connsiteX2" fmla="*/ 7746578 w 7925560"/>
                <a:gd name="connsiteY2" fmla="*/ 510363 h 2895600"/>
                <a:gd name="connsiteX3" fmla="*/ 7893271 w 7925560"/>
                <a:gd name="connsiteY3" fmla="*/ 928723 h 2895600"/>
                <a:gd name="connsiteX4" fmla="*/ 7643892 w 7925560"/>
                <a:gd name="connsiteY4" fmla="*/ 1734454 h 2895600"/>
                <a:gd name="connsiteX5" fmla="*/ 7922608 w 7925560"/>
                <a:gd name="connsiteY5" fmla="*/ 2462711 h 2895600"/>
                <a:gd name="connsiteX6" fmla="*/ 7878602 w 7925560"/>
                <a:gd name="connsiteY6" fmla="*/ 2895600 h 2895600"/>
                <a:gd name="connsiteX7" fmla="*/ 69257 w 7925560"/>
                <a:gd name="connsiteY7" fmla="*/ 2895600 h 2895600"/>
                <a:gd name="connsiteX8" fmla="*/ 59875 w 7925560"/>
                <a:gd name="connsiteY8" fmla="*/ 1625991 h 2895600"/>
                <a:gd name="connsiteX9" fmla="*/ 228246 w 7925560"/>
                <a:gd name="connsiteY9" fmla="*/ 1016020 h 2895600"/>
                <a:gd name="connsiteX10" fmla="*/ 59874 w 7925560"/>
                <a:gd name="connsiteY10" fmla="*/ 448384 h 2895600"/>
                <a:gd name="connsiteX11" fmla="*/ 69257 w 7925560"/>
                <a:gd name="connsiteY11" fmla="*/ 0 h 2895600"/>
                <a:gd name="connsiteX0" fmla="*/ 64294 w 7920597"/>
                <a:gd name="connsiteY0" fmla="*/ 0 h 2895600"/>
                <a:gd name="connsiteX1" fmla="*/ 7873639 w 7920597"/>
                <a:gd name="connsiteY1" fmla="*/ 0 h 2895600"/>
                <a:gd name="connsiteX2" fmla="*/ 7741615 w 7920597"/>
                <a:gd name="connsiteY2" fmla="*/ 510363 h 2895600"/>
                <a:gd name="connsiteX3" fmla="*/ 7888308 w 7920597"/>
                <a:gd name="connsiteY3" fmla="*/ 928723 h 2895600"/>
                <a:gd name="connsiteX4" fmla="*/ 7638929 w 7920597"/>
                <a:gd name="connsiteY4" fmla="*/ 1734454 h 2895600"/>
                <a:gd name="connsiteX5" fmla="*/ 7917645 w 7920597"/>
                <a:gd name="connsiteY5" fmla="*/ 2462711 h 2895600"/>
                <a:gd name="connsiteX6" fmla="*/ 7873639 w 7920597"/>
                <a:gd name="connsiteY6" fmla="*/ 2895600 h 2895600"/>
                <a:gd name="connsiteX7" fmla="*/ 64294 w 7920597"/>
                <a:gd name="connsiteY7" fmla="*/ 2895600 h 2895600"/>
                <a:gd name="connsiteX8" fmla="*/ 54912 w 7920597"/>
                <a:gd name="connsiteY8" fmla="*/ 1625991 h 2895600"/>
                <a:gd name="connsiteX9" fmla="*/ 223283 w 7920597"/>
                <a:gd name="connsiteY9" fmla="*/ 1016020 h 2895600"/>
                <a:gd name="connsiteX10" fmla="*/ 54911 w 7920597"/>
                <a:gd name="connsiteY10" fmla="*/ 448384 h 2895600"/>
                <a:gd name="connsiteX11" fmla="*/ 64294 w 7920597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28503 w 7920841"/>
                <a:gd name="connsiteY4" fmla="*/ 1908771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0841" h="2895600">
                  <a:moveTo>
                    <a:pt x="64538" y="0"/>
                  </a:moveTo>
                  <a:lnTo>
                    <a:pt x="7873883" y="0"/>
                  </a:lnTo>
                  <a:cubicBezTo>
                    <a:pt x="7868993" y="170121"/>
                    <a:pt x="7746749" y="340242"/>
                    <a:pt x="7741859" y="510363"/>
                  </a:cubicBezTo>
                  <a:cubicBezTo>
                    <a:pt x="7736969" y="634322"/>
                    <a:pt x="7849435" y="727289"/>
                    <a:pt x="7888552" y="928723"/>
                  </a:cubicBezTo>
                  <a:cubicBezTo>
                    <a:pt x="7913001" y="1248950"/>
                    <a:pt x="7662734" y="1526565"/>
                    <a:pt x="7628503" y="1908771"/>
                  </a:cubicBezTo>
                  <a:cubicBezTo>
                    <a:pt x="7682290" y="2280647"/>
                    <a:pt x="7805425" y="2168309"/>
                    <a:pt x="7917889" y="2462711"/>
                  </a:cubicBezTo>
                  <a:cubicBezTo>
                    <a:pt x="7932559" y="2622502"/>
                    <a:pt x="7888552" y="2751304"/>
                    <a:pt x="7873883" y="2895600"/>
                  </a:cubicBezTo>
                  <a:lnTo>
                    <a:pt x="64538" y="2895600"/>
                  </a:lnTo>
                  <a:cubicBezTo>
                    <a:pt x="362813" y="2461907"/>
                    <a:pt x="28658" y="1939254"/>
                    <a:pt x="55156" y="1625991"/>
                  </a:cubicBezTo>
                  <a:cubicBezTo>
                    <a:pt x="81654" y="1312728"/>
                    <a:pt x="190849" y="1284597"/>
                    <a:pt x="223527" y="1016020"/>
                  </a:cubicBezTo>
                  <a:cubicBezTo>
                    <a:pt x="191510" y="760517"/>
                    <a:pt x="161670" y="671953"/>
                    <a:pt x="55155" y="448384"/>
                  </a:cubicBezTo>
                  <a:cubicBezTo>
                    <a:pt x="28657" y="341026"/>
                    <a:pt x="-59486" y="203855"/>
                    <a:pt x="645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18081" y="1428750"/>
            <a:ext cx="7563919" cy="2308312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3600">
                <a:latin typeface="Arial" pitchFamily="34" charset="0"/>
                <a:ea typeface="Arial-Rounded" pitchFamily="34" charset="0"/>
                <a:cs typeface="Arial" pitchFamily="34" charset="0"/>
              </a:rPr>
              <a:t>Ao, hồ, đầm phải nhường chỗ cho nhà cao tầng, đường cao tốc và nhà máy. Cò chẳng còn nơi kiếm ăn. Thế là chúng bay đi.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1317850" y="1693957"/>
            <a:ext cx="431223" cy="18949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1803499" y="1974850"/>
            <a:ext cx="3509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124200" y="3079617"/>
            <a:ext cx="2933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2743200" y="2834759"/>
            <a:ext cx="138304" cy="2766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395157" y="3409950"/>
            <a:ext cx="138304" cy="2514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17764" y="199159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4682" y="286357"/>
            <a:ext cx="2379518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Nghe viết</a:t>
            </a:r>
          </a:p>
        </p:txBody>
      </p:sp>
      <p:sp>
        <p:nvSpPr>
          <p:cNvPr id="22" name="Oval 21"/>
          <p:cNvSpPr/>
          <p:nvPr/>
        </p:nvSpPr>
        <p:spPr>
          <a:xfrm>
            <a:off x="5638800" y="3450767"/>
            <a:ext cx="138304" cy="2514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656813" y="3631934"/>
            <a:ext cx="2933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74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23" grpId="0" animBg="1"/>
      <p:bldP spid="23" grpId="1" animBg="1"/>
      <p:bldP spid="17" grpId="0" animBg="1"/>
      <p:bldP spid="17" grpId="1" animBg="1"/>
      <p:bldP spid="22" grpId="0" animBg="1"/>
      <p:bldP spid="2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15900" y="353540"/>
            <a:ext cx="8724900" cy="4351810"/>
            <a:chOff x="190500" y="133350"/>
            <a:chExt cx="8724900" cy="435181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88"/>
            <a:stretch/>
          </p:blipFill>
          <p:spPr bwMode="auto">
            <a:xfrm>
              <a:off x="190500" y="2404505"/>
              <a:ext cx="8724900" cy="2080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" y="133350"/>
              <a:ext cx="8724900" cy="227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838200" y="831850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Ao, hồ, đầm ιải ηưŊg εỗ εo ηà 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500" y="1548922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>
                <a:solidFill>
                  <a:srgbClr val="7030A0"/>
                </a:solidFill>
                <a:latin typeface="HP001 4 hàng" pitchFamily="34" charset="0"/>
              </a:rPr>
              <a:t>cao Ǉầng, đưŊg cao ǇǬ và </a:t>
            </a:r>
            <a:r>
              <a:rPr lang="el-GR" sz="3500" b="1">
                <a:solidFill>
                  <a:srgbClr val="7030A0"/>
                </a:solidFill>
                <a:latin typeface="HP001 4 hàng" pitchFamily="34" charset="0"/>
              </a:rPr>
              <a:t>η</a:t>
            </a:r>
            <a:r>
              <a:rPr lang="vi-VN" sz="3500" b="1">
                <a:solidFill>
                  <a:srgbClr val="7030A0"/>
                </a:solidFill>
                <a:latin typeface="HP001 4 hàng" pitchFamily="34" charset="0"/>
              </a:rPr>
              <a:t>à jáy</a:t>
            </a:r>
            <a:r>
              <a:rPr lang="en-US" sz="3500" b="1">
                <a:solidFill>
                  <a:srgbClr val="7030A0"/>
                </a:solidFill>
                <a:latin typeface="HP001 4 hàng" pitchFamily="34" charset="0"/>
              </a:rPr>
              <a:t>. Cò</a:t>
            </a:r>
          </a:p>
        </p:txBody>
      </p:sp>
      <p:sp>
        <p:nvSpPr>
          <p:cNvPr id="9" name="Rectangle 8"/>
          <p:cNvSpPr/>
          <p:nvPr/>
        </p:nvSpPr>
        <p:spPr>
          <a:xfrm>
            <a:off x="172358" y="2205822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ε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ẳng cŜ w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Π 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k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Η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Ğm ăn. TǗı là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ε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úng bay</a:t>
            </a:r>
            <a:endParaRPr lang="en-US" sz="3500" b="1">
              <a:solidFill>
                <a:srgbClr val="7030A0"/>
              </a:solidFill>
              <a:latin typeface="HP001 5 hàng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5942" y="2893308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đi</a:t>
            </a:r>
            <a:r>
              <a:rPr lang="en-US" sz="3500" b="1">
                <a:solidFill>
                  <a:srgbClr val="7030A0"/>
                </a:solidFill>
                <a:latin typeface="HP001 5 hàng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926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7725230" y="1818475"/>
            <a:ext cx="949037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ong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91083" y="1816520"/>
            <a:ext cx="949037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ong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7241" y="1809750"/>
            <a:ext cx="8298873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cánh đ		tr        suốt          ước m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19514" y="1815406"/>
            <a:ext cx="949037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ông</a:t>
            </a:r>
          </a:p>
        </p:txBody>
      </p:sp>
      <p:sp>
        <p:nvSpPr>
          <p:cNvPr id="5" name="Oval 4"/>
          <p:cNvSpPr/>
          <p:nvPr/>
        </p:nvSpPr>
        <p:spPr>
          <a:xfrm>
            <a:off x="25977" y="356663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2727" y="404395"/>
            <a:ext cx="8298873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Chọn vần phù hợp thay cho ô vuông</a:t>
            </a:r>
          </a:p>
        </p:txBody>
      </p:sp>
      <p:sp>
        <p:nvSpPr>
          <p:cNvPr id="2" name="AutoShape 2" descr="Free Group Work Cliparts, Download Free Clip Art, Free Clip Art on Clipart 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64606" y="996387"/>
            <a:ext cx="8298873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a. </a:t>
            </a:r>
            <a:r>
              <a:rPr lang="en-US" sz="3200" i="1">
                <a:latin typeface="Arial" pitchFamily="34" charset="0"/>
                <a:ea typeface="Arial-Rounded" pitchFamily="34" charset="0"/>
                <a:cs typeface="Arial" pitchFamily="34" charset="0"/>
              </a:rPr>
              <a:t>ong </a:t>
            </a:r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hay </a:t>
            </a:r>
            <a:r>
              <a:rPr lang="en-US" sz="3200" i="1">
                <a:latin typeface="Arial" pitchFamily="34" charset="0"/>
                <a:ea typeface="Arial-Rounded" pitchFamily="34" charset="0"/>
                <a:cs typeface="Arial" pitchFamily="34" charset="0"/>
              </a:rPr>
              <a:t>ông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8233" y="2672787"/>
            <a:ext cx="8298873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a. </a:t>
            </a:r>
            <a:r>
              <a:rPr lang="en-US" sz="3200" i="1">
                <a:latin typeface="Arial" pitchFamily="34" charset="0"/>
                <a:ea typeface="Arial-Rounded" pitchFamily="34" charset="0"/>
                <a:cs typeface="Arial" pitchFamily="34" charset="0"/>
              </a:rPr>
              <a:t>anh </a:t>
            </a:r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hay </a:t>
            </a:r>
            <a:r>
              <a:rPr lang="en-US" sz="3200" i="1">
                <a:latin typeface="Arial" pitchFamily="34" charset="0"/>
                <a:ea typeface="Arial-Rounded" pitchFamily="34" charset="0"/>
                <a:cs typeface="Arial" pitchFamily="34" charset="0"/>
              </a:rPr>
              <a:t>ênh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8927" y="3486150"/>
            <a:ext cx="8298873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c       chim    	con k		  âm th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28372" y="1989972"/>
            <a:ext cx="343501" cy="3435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10000" y="1989972"/>
            <a:ext cx="343501" cy="3435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819572" y="1989972"/>
            <a:ext cx="343501" cy="3435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613720" y="3641724"/>
            <a:ext cx="312274" cy="312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07283" y="3680450"/>
            <a:ext cx="312274" cy="312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85263" y="3680450"/>
            <a:ext cx="312274" cy="312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72626" y="3480082"/>
            <a:ext cx="949037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anh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44911" y="1386742"/>
            <a:ext cx="949037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̖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32280" y="3129644"/>
            <a:ext cx="949037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̗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05685" y="3486149"/>
            <a:ext cx="949037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ênh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495017" y="3475545"/>
            <a:ext cx="949037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anh</a:t>
            </a:r>
          </a:p>
        </p:txBody>
      </p:sp>
    </p:spTree>
    <p:extLst>
      <p:ext uri="{BB962C8B-B14F-4D97-AF65-F5344CB8AC3E}">
        <p14:creationId xmlns:p14="http://schemas.microsoft.com/office/powerpoint/2010/main" val="213992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9" grpId="0"/>
      <p:bldP spid="18" grpId="0"/>
      <p:bldP spid="17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0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5977" y="330998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5578" y="374540"/>
            <a:ext cx="7975022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Em thích nông thôn hay thành phố? Vì sao?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03" t="42262" r="5069" b="16865"/>
          <a:stretch/>
        </p:blipFill>
        <p:spPr bwMode="auto">
          <a:xfrm>
            <a:off x="1447800" y="867812"/>
            <a:ext cx="6096000" cy="399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251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304800" y="285750"/>
            <a:ext cx="8662416" cy="4419600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Dặn dò:</a:t>
            </a:r>
          </a:p>
          <a:p>
            <a:pPr marL="457138" indent="-457138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Xem lại bài từ trang 134 đến trang 137.</a:t>
            </a:r>
          </a:p>
          <a:p>
            <a:pPr marL="457138" indent="-457138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Chuẩn bị bài mới </a:t>
            </a:r>
            <a:r>
              <a:rPr lang="en-US" sz="32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Buổi trưa hè</a:t>
            </a: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(trang 138).</a:t>
            </a:r>
          </a:p>
        </p:txBody>
      </p:sp>
    </p:spTree>
    <p:extLst>
      <p:ext uri="{BB962C8B-B14F-4D97-AF65-F5344CB8AC3E}">
        <p14:creationId xmlns:p14="http://schemas.microsoft.com/office/powerpoint/2010/main" val="18723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9537"/>
            <a:ext cx="9144000" cy="2985516"/>
          </a:xfrm>
          <a:prstGeom prst="rect">
            <a:avLst/>
          </a:prstGeom>
        </p:spPr>
      </p:pic>
      <p:pic>
        <p:nvPicPr>
          <p:cNvPr id="5" name="图片 21">
            <a:extLst>
              <a:ext uri="{FF2B5EF4-FFF2-40B4-BE49-F238E27FC236}">
                <a16:creationId xmlns:a16="http://schemas.microsoft.com/office/drawing/2014/main" id="{2C05A27C-0C40-4CD7-93FB-419E8BBC2C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76802"/>
            <a:ext cx="3276600" cy="4954601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735" y="2839295"/>
            <a:ext cx="3722346" cy="1095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文本框 14"/>
          <p:cNvSpPr txBox="1"/>
          <p:nvPr/>
        </p:nvSpPr>
        <p:spPr>
          <a:xfrm>
            <a:off x="2600382" y="910320"/>
            <a:ext cx="5095818" cy="139653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>
            <a:defPPr>
              <a:defRPr lang="zh-CN"/>
            </a:defPPr>
            <a:lvl1pPr>
              <a:defRPr sz="4000" b="1">
                <a:solidFill>
                  <a:srgbClr val="865B3E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8600" dirty="0">
                <a:latin typeface="Arial" panose="020B0604020202020204" pitchFamily="34" charset="0"/>
                <a:cs typeface="Arial" panose="020B0604020202020204" pitchFamily="34" charset="0"/>
              </a:rPr>
              <a:t>TẬP ĐỌC</a:t>
            </a:r>
            <a:endParaRPr lang="zh-CN" altLang="en-US" sz="8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75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ownloads\2742630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45" b="7831"/>
          <a:stretch/>
        </p:blipFill>
        <p:spPr bwMode="auto">
          <a:xfrm>
            <a:off x="-10889" y="0"/>
            <a:ext cx="9144000" cy="523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938" y="3505519"/>
            <a:ext cx="1754841" cy="1810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538" y="3358402"/>
            <a:ext cx="1525905" cy="2028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067" y="3610535"/>
            <a:ext cx="782194" cy="1030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163" y="3707289"/>
            <a:ext cx="951651" cy="125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936" y="3529853"/>
            <a:ext cx="1372003" cy="1807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743" y="3536348"/>
            <a:ext cx="782194" cy="1030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693" y="3505519"/>
            <a:ext cx="1012910" cy="1334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237" y="3505519"/>
            <a:ext cx="1372003" cy="1807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735" y="3576688"/>
            <a:ext cx="1754841" cy="1810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547" y="3319534"/>
            <a:ext cx="1525905" cy="2028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9791" y="433561"/>
            <a:ext cx="998714" cy="810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714" b="98857" l="12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04936" y="372718"/>
            <a:ext cx="844395" cy="591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20763"/>
            <a:ext cx="1175147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836" y="3220764"/>
            <a:ext cx="1212188" cy="80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504" y="3043238"/>
            <a:ext cx="1314983" cy="133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loud 11"/>
          <p:cNvSpPr/>
          <p:nvPr/>
        </p:nvSpPr>
        <p:spPr>
          <a:xfrm>
            <a:off x="5514840" y="9926"/>
            <a:ext cx="3408194" cy="119873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Đuổi con trùng</a:t>
            </a:r>
          </a:p>
        </p:txBody>
      </p:sp>
      <p:pic>
        <p:nvPicPr>
          <p:cNvPr id="21" name="Picture 20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513" y="3190987"/>
            <a:ext cx="3435725" cy="1142999"/>
          </a:xfrm>
          <a:prstGeom prst="rect">
            <a:avLst/>
          </a:prstGeom>
        </p:spPr>
      </p:pic>
      <p:sp>
        <p:nvSpPr>
          <p:cNvPr id="22" name="Right Arrow 21">
            <a:hlinkClick r:id="rId20" action="ppaction://hlinksldjump"/>
          </p:cNvPr>
          <p:cNvSpPr/>
          <p:nvPr/>
        </p:nvSpPr>
        <p:spPr>
          <a:xfrm>
            <a:off x="7608513" y="4778946"/>
            <a:ext cx="1299813" cy="457082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200">
                <a:latin typeface="Arial" pitchFamily="34" charset="0"/>
                <a:cs typeface="Arial" pitchFamily="34" charset="0"/>
              </a:rPr>
              <a:t>Đi tới bài mới</a:t>
            </a:r>
          </a:p>
        </p:txBody>
      </p:sp>
    </p:spTree>
    <p:extLst>
      <p:ext uri="{BB962C8B-B14F-4D97-AF65-F5344CB8AC3E}">
        <p14:creationId xmlns:p14="http://schemas.microsoft.com/office/powerpoint/2010/main" val="106113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4643"/>
            <a:ext cx="9144000" cy="2985516"/>
          </a:xfrm>
          <a:prstGeom prst="rect">
            <a:avLst/>
          </a:prstGeom>
        </p:spPr>
      </p:pic>
      <p:pic>
        <p:nvPicPr>
          <p:cNvPr id="8" name="Picture 7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01693" y="60152"/>
            <a:ext cx="998714" cy="810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811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Loài vật nào xuất hiện trong bài </a:t>
            </a:r>
            <a:r>
              <a:rPr lang="en-US" b="1" i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Những cánh cò</a:t>
            </a:r>
            <a:r>
              <a:rPr lang="en-US" b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2358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14" b="98857" l="12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78853" y="77179"/>
            <a:ext cx="844395" cy="591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4643"/>
            <a:ext cx="9144000" cy="2985516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81000" y="15811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Em hãy đọc đoạn 2 trong bài </a:t>
            </a:r>
            <a:br>
              <a:rPr lang="en-US" b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en-US" b="1" i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Những cánh cò</a:t>
            </a:r>
            <a:endParaRPr lang="en-US" b="1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5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853" y="269990"/>
            <a:ext cx="1175147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29" y="1970320"/>
            <a:ext cx="9144000" cy="2985516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81000" y="1228272"/>
            <a:ext cx="8229600" cy="857250"/>
          </a:xfrm>
        </p:spPr>
        <p:txBody>
          <a:bodyPr>
            <a:normAutofit fontScale="90000"/>
          </a:bodyPr>
          <a:lstStyle/>
          <a:p>
            <a:pPr algn="just"/>
            <a:r>
              <a:rPr lang="en-US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Bây giờ, ao, hồ, đầm phải nhường chỗ cho ………….…………………..</a:t>
            </a:r>
            <a:br>
              <a:rPr lang="en-US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en-US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……………………………………………………………………..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497116" y="728442"/>
            <a:ext cx="7844970" cy="2420256"/>
          </a:xfrm>
          <a:prstGeom prst="rect">
            <a:avLst/>
          </a:prstGeom>
        </p:spPr>
        <p:txBody>
          <a:bodyPr vert="horz" lIns="91428" tIns="45714" rIns="91428" bIns="45714" rtlCol="0" anchor="ctr">
            <a:normAutofit fontScale="90000"/>
          </a:bodyPr>
          <a:lstStyle>
            <a:lvl1pPr algn="ctr" defTabSz="91427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những toà nhà cao vút, những con đường cao tốc, những nhà máy toả khỏi mịt mù.</a:t>
            </a:r>
          </a:p>
        </p:txBody>
      </p:sp>
    </p:spTree>
    <p:extLst>
      <p:ext uri="{BB962C8B-B14F-4D97-AF65-F5344CB8AC3E}">
        <p14:creationId xmlns:p14="http://schemas.microsoft.com/office/powerpoint/2010/main" val="345238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559" y="79272"/>
            <a:ext cx="1314983" cy="133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4643"/>
            <a:ext cx="9144000" cy="29855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14350"/>
            <a:ext cx="4057650" cy="365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298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956" y="62496"/>
            <a:ext cx="1212188" cy="80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4643"/>
            <a:ext cx="9144000" cy="29855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136" y="62496"/>
            <a:ext cx="4705350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597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513" y="-221737"/>
            <a:ext cx="3435725" cy="1142999"/>
          </a:xfrm>
          <a:prstGeom prst="rect">
            <a:avLst/>
          </a:prstGeom>
        </p:spPr>
      </p:pic>
      <p:pic>
        <p:nvPicPr>
          <p:cNvPr id="1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4643"/>
            <a:ext cx="9144000" cy="2985516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81000" y="15811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Chúng ta nên làm gì để bảo vệ các loại chim, các loài động vật hoang dã?</a:t>
            </a:r>
          </a:p>
        </p:txBody>
      </p:sp>
    </p:spTree>
    <p:extLst>
      <p:ext uri="{BB962C8B-B14F-4D97-AF65-F5344CB8AC3E}">
        <p14:creationId xmlns:p14="http://schemas.microsoft.com/office/powerpoint/2010/main" val="224468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1163</TotalTime>
  <Words>413</Words>
  <Application>Microsoft Office PowerPoint</Application>
  <PresentationFormat>On-screen Show (16:9)</PresentationFormat>
  <Paragraphs>71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Rounded MT Bold</vt:lpstr>
      <vt:lpstr>Calibri</vt:lpstr>
      <vt:lpstr>HP001 4 hàng</vt:lpstr>
      <vt:lpstr>HP001 5 hàng</vt:lpstr>
      <vt:lpstr>Times New Roman</vt:lpstr>
      <vt:lpstr>Office Theme</vt:lpstr>
      <vt:lpstr>PowerPoint Presentation</vt:lpstr>
      <vt:lpstr>PowerPoint Presentation</vt:lpstr>
      <vt:lpstr>PowerPoint Presentation</vt:lpstr>
      <vt:lpstr>Loài vật nào xuất hiện trong bài Những cánh cò?</vt:lpstr>
      <vt:lpstr>Em hãy đọc đoạn 2 trong bài  Những cánh cò</vt:lpstr>
      <vt:lpstr>Bây giờ, ao, hồ, đầm phải nhường chỗ cho ………….………………….. ……………………………………………………………………..</vt:lpstr>
      <vt:lpstr>PowerPoint Presentation</vt:lpstr>
      <vt:lpstr>PowerPoint Presentation</vt:lpstr>
      <vt:lpstr>Chúng ta nên làm gì để bảo vệ các loại chim, các loài động vật hoang dã?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214</cp:revision>
  <dcterms:created xsi:type="dcterms:W3CDTF">2020-12-08T15:48:47Z</dcterms:created>
  <dcterms:modified xsi:type="dcterms:W3CDTF">2025-05-13T06:18:48Z</dcterms:modified>
</cp:coreProperties>
</file>