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007577522" r:id="rId2"/>
    <p:sldId id="289" r:id="rId3"/>
    <p:sldId id="304" r:id="rId4"/>
    <p:sldId id="305" r:id="rId5"/>
    <p:sldId id="306" r:id="rId6"/>
    <p:sldId id="307" r:id="rId7"/>
    <p:sldId id="308" r:id="rId8"/>
    <p:sldId id="310" r:id="rId9"/>
    <p:sldId id="309" r:id="rId10"/>
    <p:sldId id="273" r:id="rId11"/>
    <p:sldId id="258" r:id="rId12"/>
    <p:sldId id="260" r:id="rId13"/>
    <p:sldId id="277" r:id="rId14"/>
    <p:sldId id="261" r:id="rId15"/>
    <p:sldId id="263" r:id="rId16"/>
    <p:sldId id="262" r:id="rId17"/>
    <p:sldId id="296" r:id="rId18"/>
    <p:sldId id="297" r:id="rId19"/>
    <p:sldId id="298" r:id="rId20"/>
    <p:sldId id="299" r:id="rId21"/>
    <p:sldId id="300" r:id="rId22"/>
    <p:sldId id="301" r:id="rId23"/>
    <p:sldId id="302" r:id="rId24"/>
    <p:sldId id="303" r:id="rId25"/>
    <p:sldId id="278" r:id="rId26"/>
    <p:sldId id="264" r:id="rId27"/>
    <p:sldId id="266" r:id="rId28"/>
    <p:sldId id="267" r:id="rId29"/>
    <p:sldId id="287" r:id="rId30"/>
    <p:sldId id="270" r:id="rId31"/>
    <p:sldId id="271" r:id="rId32"/>
    <p:sldId id="272" r:id="rId33"/>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6C9"/>
    <a:srgbClr val="B8FADF"/>
    <a:srgbClr val="D2ECB6"/>
    <a:srgbClr val="B8E08C"/>
    <a:srgbClr val="FF2980"/>
    <a:srgbClr val="FEDEF3"/>
    <a:srgbClr val="FE8ACC"/>
    <a:srgbClr val="FECEED"/>
    <a:srgbClr val="FD0B95"/>
    <a:srgbClr val="FDBB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95196" autoAdjust="0"/>
  </p:normalViewPr>
  <p:slideViewPr>
    <p:cSldViewPr>
      <p:cViewPr varScale="1">
        <p:scale>
          <a:sx n="90" d="100"/>
          <a:sy n="90" d="100"/>
        </p:scale>
        <p:origin x="816"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Tặng</a:t>
            </a:r>
            <a:r>
              <a:rPr lang="en-US" baseline="0"/>
              <a:t> HS 1 cái ôm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4841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K.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p>
          <a:p>
            <a:r>
              <a:rPr lang="en-US" baseline="0"/>
              <a:t>Gv nhớ hỏi các tiếng chứa vần hó ở trong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yêu</a:t>
            </a:r>
            <a:r>
              <a:rPr lang="en-US" baseline="0"/>
              <a:t> cầu hs nêu nghĩa theo cách hs hiểu trước.</a:t>
            </a:r>
          </a:p>
          <a:p>
            <a:r>
              <a:rPr lang="en-US" baseline="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a:t>
            </a:r>
            <a:r>
              <a:rPr lang="en-US" baseline="0"/>
              <a:t> tiếp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172567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 đua</a:t>
            </a:r>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169814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a:t>
            </a:r>
            <a:r>
              <a:rPr lang="en-US" baseline="0"/>
              <a:t> dục bảo vệ ôi trường, bảo vệ động vật hoang dã</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29</a:t>
            </a:fld>
            <a:endParaRPr lang="en-US"/>
          </a:p>
        </p:txBody>
      </p:sp>
    </p:spTree>
    <p:extLst>
      <p:ext uri="{BB962C8B-B14F-4D97-AF65-F5344CB8AC3E}">
        <p14:creationId xmlns:p14="http://schemas.microsoft.com/office/powerpoint/2010/main" val="392338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4/11/2025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26.jpeg"/><Relationship Id="rId4" Type="http://schemas.openxmlformats.org/officeDocument/2006/relationships/image" Target="../media/image34.jpeg"/><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slide" Target="slide9.xml"/><Relationship Id="rId2" Type="http://schemas.openxmlformats.org/officeDocument/2006/relationships/image" Target="../media/image8.jpeg"/><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2.png"/><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mp4"/><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933918" y="-745632"/>
            <a:ext cx="12491884" cy="7047578"/>
            <a:chOff x="264902" y="102086"/>
            <a:chExt cx="11646878" cy="6192634"/>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64902" y="102086"/>
              <a:ext cx="11646878" cy="6192634"/>
            </a:xfrm>
            <a:prstGeom prst="rect">
              <a:avLst/>
            </a:prstGeom>
          </p:spPr>
        </p:pic>
        <p:pic>
          <p:nvPicPr>
            <p:cNvPr id="6" name="图片 21"/>
            <p:cNvPicPr>
              <a:picLocks noChangeAspect="1"/>
            </p:cNvPicPr>
            <p:nvPr/>
          </p:nvPicPr>
          <p:blipFill rotWithShape="1">
            <a:blip r:embed="rId3"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sp>
        <p:nvSpPr>
          <p:cNvPr id="9" name="WordArt 6"/>
          <p:cNvSpPr>
            <a:spLocks noChangeArrowheads="1" noChangeShapeType="1" noTextEdit="1"/>
          </p:cNvSpPr>
          <p:nvPr/>
        </p:nvSpPr>
        <p:spPr bwMode="auto">
          <a:xfrm>
            <a:off x="759939" y="1584753"/>
            <a:ext cx="7543800" cy="2363230"/>
          </a:xfrm>
          <a:prstGeom prst="rect">
            <a:avLst/>
          </a:prstGeom>
        </p:spPr>
        <p:txBody>
          <a:bodyPr spcFirstLastPara="1" wrap="none" lIns="92417" tIns="46268" rIns="92417" bIns="46268" numCol="1" fromWordArt="1">
            <a:prstTxWarp prst="textArchUp">
              <a:avLst>
                <a:gd name="adj" fmla="val 11020719"/>
              </a:avLst>
            </a:prstTxWarp>
          </a:bodyPr>
          <a:lstStyle/>
          <a:p>
            <a:pPr algn="ctr" defTabSz="1231357">
              <a:lnSpc>
                <a:spcPct val="150000"/>
              </a:lnSpc>
            </a:pPr>
            <a:r>
              <a:rPr lang="en-US" sz="17982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CÔ GIÁO VÀ CÁC CON </a:t>
            </a:r>
          </a:p>
          <a:p>
            <a:pPr algn="ctr" defTabSz="1231357">
              <a:lnSpc>
                <a:spcPct val="150000"/>
              </a:lnSpc>
            </a:pPr>
            <a:r>
              <a:rPr lang="en-US" sz="17982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0" name="TextBox 9"/>
          <p:cNvSpPr txBox="1"/>
          <p:nvPr/>
        </p:nvSpPr>
        <p:spPr>
          <a:xfrm>
            <a:off x="2018889" y="1993183"/>
            <a:ext cx="4845436"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      TIẾNG VIỆT LỚP 1A4</a:t>
            </a:r>
          </a:p>
        </p:txBody>
      </p:sp>
      <p:pic>
        <p:nvPicPr>
          <p:cNvPr id="11" name="Picture 6" descr="Hình ảnh Hoa Tím Nở Trong Vườn PNG , Thực Vật, Xinh đẹp, Hoa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51" y="3397908"/>
            <a:ext cx="1745592" cy="17455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ình ảnh Hoa Tím Nở Trong Vườn PNG , Thực Vật, Xinh đẹp, Hoa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733" y="3472049"/>
            <a:ext cx="1745592" cy="17455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ô Giáo Hình ảnh PNG | Vector Và Các Tập Tin PSD | Tải Về Miễn Phí Trên  Png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609" y="2326160"/>
            <a:ext cx="5068204" cy="32561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93674" y="2581400"/>
            <a:ext cx="6079345" cy="553998"/>
          </a:xfrm>
          <a:prstGeom prst="rect">
            <a:avLst/>
          </a:prstGeom>
          <a:noFill/>
        </p:spPr>
        <p:txBody>
          <a:bodyPr wrap="square" rtlCol="0">
            <a:spAutoFit/>
          </a:bodyPr>
          <a:lstStyle/>
          <a:p>
            <a:r>
              <a:rPr lang="en-US" sz="3000" b="1" dirty="0">
                <a:solidFill>
                  <a:srgbClr val="0070C0"/>
                </a:solidFill>
                <a:latin typeface="Times New Roman" panose="02020603050405020304" pitchFamily="18" charset="0"/>
                <a:cs typeface="Times New Roman" panose="02020603050405020304" pitchFamily="18" charset="0"/>
              </a:rPr>
              <a:t>GIÁO VIÊN: VŨ THỊ TUYẾT</a:t>
            </a:r>
          </a:p>
        </p:txBody>
      </p:sp>
    </p:spTree>
    <p:extLst>
      <p:ext uri="{BB962C8B-B14F-4D97-AF65-F5344CB8AC3E}">
        <p14:creationId xmlns:p14="http://schemas.microsoft.com/office/powerpoint/2010/main" val="5367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001" y="825942"/>
            <a:ext cx="4997999" cy="418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53710" y="277234"/>
            <a:ext cx="796290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Quan sát các con vật trong tranh</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7" y="133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17953" y="4055881"/>
            <a:ext cx="7962900" cy="461532"/>
          </a:xfrm>
          <a:prstGeom prst="rect">
            <a:avLst/>
          </a:prstGeom>
          <a:noFill/>
        </p:spPr>
        <p:txBody>
          <a:bodyPr wrap="square" lIns="91305" tIns="45654" rIns="91305" bIns="45654" rtlCol="0">
            <a:spAutoFit/>
          </a:bodyPr>
          <a:lstStyle/>
          <a:p>
            <a:pPr algn="just"/>
            <a:r>
              <a:rPr lang="en-US" sz="2400">
                <a:latin typeface="Arial" pitchFamily="34" charset="0"/>
                <a:ea typeface="Arial-Rounded" pitchFamily="34" charset="0"/>
                <a:cs typeface="Arial" pitchFamily="34" charset="0"/>
              </a:rPr>
              <a:t>a) Em biết những con vật nào trong tranh?</a:t>
            </a:r>
          </a:p>
        </p:txBody>
      </p:sp>
      <p:sp>
        <p:nvSpPr>
          <p:cNvPr id="12" name="TextBox 11"/>
          <p:cNvSpPr txBox="1"/>
          <p:nvPr/>
        </p:nvSpPr>
        <p:spPr>
          <a:xfrm>
            <a:off x="517953" y="4548618"/>
            <a:ext cx="7962900" cy="461532"/>
          </a:xfrm>
          <a:prstGeom prst="rect">
            <a:avLst/>
          </a:prstGeom>
          <a:noFill/>
        </p:spPr>
        <p:txBody>
          <a:bodyPr wrap="square" lIns="91305" tIns="45654" rIns="91305" bIns="45654" rtlCol="0">
            <a:spAutoFit/>
          </a:bodyPr>
          <a:lstStyle/>
          <a:p>
            <a:pPr algn="just"/>
            <a:r>
              <a:rPr lang="en-US" sz="2400">
                <a:latin typeface="Arial" pitchFamily="34" charset="0"/>
                <a:ea typeface="Arial-Rounded" pitchFamily="34" charset="0"/>
                <a:cs typeface="Arial" pitchFamily="34" charset="0"/>
              </a:rPr>
              <a:t>b) Mỗi con vật có khả năng gì đặc biệt?</a:t>
            </a:r>
          </a:p>
        </p:txBody>
      </p:sp>
    </p:spTree>
    <p:extLst>
      <p:ext uri="{BB962C8B-B14F-4D97-AF65-F5344CB8AC3E}">
        <p14:creationId xmlns:p14="http://schemas.microsoft.com/office/powerpoint/2010/main" val="1982115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9513" y="114467"/>
            <a:ext cx="1160318"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137803"/>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sp>
        <p:nvSpPr>
          <p:cNvPr id="5" name="TextBox 4"/>
          <p:cNvSpPr txBox="1"/>
          <p:nvPr/>
        </p:nvSpPr>
        <p:spPr>
          <a:xfrm>
            <a:off x="166256" y="572965"/>
            <a:ext cx="8853054" cy="4647293"/>
          </a:xfrm>
          <a:prstGeom prst="rect">
            <a:avLst/>
          </a:prstGeom>
          <a:no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p>
          <a:p>
            <a:pPr algn="r"/>
            <a:r>
              <a:rPr lang="en-US" sz="2600">
                <a:latin typeface="Arial" pitchFamily="34" charset="0"/>
                <a:ea typeface="Arial-Rounded" pitchFamily="34" charset="0"/>
                <a:cs typeface="Arial" pitchFamily="34" charset="0"/>
              </a:rPr>
              <a:t>(Lâm Anh)</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0" y="2442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6256" y="572965"/>
            <a:ext cx="8853054" cy="4647293"/>
          </a:xfrm>
          <a:prstGeom prst="rect">
            <a:avLst/>
          </a:prstGeom>
          <a:no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p>
          <a:p>
            <a:pPr algn="r"/>
            <a:r>
              <a:rPr lang="en-US" sz="2600">
                <a:latin typeface="Arial" pitchFamily="34" charset="0"/>
                <a:ea typeface="Arial-Rounded" pitchFamily="34" charset="0"/>
                <a:cs typeface="Arial" pitchFamily="34" charset="0"/>
              </a:rPr>
              <a:t>(Lâm Anh)</a:t>
            </a:r>
          </a:p>
        </p:txBody>
      </p:sp>
      <p:cxnSp>
        <p:nvCxnSpPr>
          <p:cNvPr id="5" name="Straight Connector 4"/>
          <p:cNvCxnSpPr/>
          <p:nvPr/>
        </p:nvCxnSpPr>
        <p:spPr>
          <a:xfrm flipH="1">
            <a:off x="7515915" y="1393581"/>
            <a:ext cx="13229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011989" y="1809750"/>
            <a:ext cx="9122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778530" y="2605455"/>
            <a:ext cx="18894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26451" y="2190750"/>
            <a:ext cx="9129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84614" y="137803"/>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cxnSp>
        <p:nvCxnSpPr>
          <p:cNvPr id="15" name="Straight Connector 14"/>
          <p:cNvCxnSpPr/>
          <p:nvPr/>
        </p:nvCxnSpPr>
        <p:spPr>
          <a:xfrm flipH="1">
            <a:off x="3916407" y="3374781"/>
            <a:ext cx="22862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57144" y="3790950"/>
            <a:ext cx="685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167151" y="1802423"/>
            <a:ext cx="7539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065585" y="2976196"/>
            <a:ext cx="9122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1066800" cy="685800"/>
          </a:xfrm>
        </p:spPr>
        <p:txBody>
          <a:bodyPr>
            <a:normAutofit fontScale="90000"/>
          </a:bodyPr>
          <a:lstStyle/>
          <a:p>
            <a:pPr algn="l"/>
            <a:r>
              <a:rPr lang="en-US">
                <a:latin typeface="Arial" pitchFamily="34" charset="0"/>
                <a:cs typeface="Arial" pitchFamily="34" charset="0"/>
              </a:rPr>
              <a:t>yêt </a:t>
            </a:r>
          </a:p>
        </p:txBody>
      </p:sp>
      <p:sp>
        <p:nvSpPr>
          <p:cNvPr id="3" name="Title 1"/>
          <p:cNvSpPr txBox="1">
            <a:spLocks/>
          </p:cNvSpPr>
          <p:nvPr/>
        </p:nvSpPr>
        <p:spPr>
          <a:xfrm>
            <a:off x="2021114" y="-476250"/>
            <a:ext cx="4419600" cy="167640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a:t>
            </a:r>
          </a:p>
        </p:txBody>
      </p:sp>
      <p:cxnSp>
        <p:nvCxnSpPr>
          <p:cNvPr id="5" name="Straight Arrow Connector 4"/>
          <p:cNvCxnSpPr/>
          <p:nvPr/>
        </p:nvCxnSpPr>
        <p:spPr>
          <a:xfrm>
            <a:off x="3118338" y="1047750"/>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4114800" y="133350"/>
            <a:ext cx="2478314" cy="16383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niêm yết </a:t>
            </a:r>
          </a:p>
        </p:txBody>
      </p:sp>
      <p:sp>
        <p:nvSpPr>
          <p:cNvPr id="7" name="Title 1"/>
          <p:cNvSpPr txBox="1">
            <a:spLocks/>
          </p:cNvSpPr>
          <p:nvPr/>
        </p:nvSpPr>
        <p:spPr>
          <a:xfrm>
            <a:off x="1752600" y="1200150"/>
            <a:ext cx="1295400" cy="781050"/>
          </a:xfrm>
          <a:prstGeom prst="rect">
            <a:avLst/>
          </a:prstGeom>
        </p:spPr>
        <p:txBody>
          <a:bodyPr vert="horz" lIns="91305" tIns="45654" rIns="91305" bIns="45654" rtlCol="0" anchor="ctr">
            <a:normAutofit fontScale="900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yêng </a:t>
            </a:r>
          </a:p>
        </p:txBody>
      </p:sp>
      <p:cxnSp>
        <p:nvCxnSpPr>
          <p:cNvPr id="8" name="Straight Arrow Connector 7"/>
          <p:cNvCxnSpPr/>
          <p:nvPr/>
        </p:nvCxnSpPr>
        <p:spPr>
          <a:xfrm>
            <a:off x="3118338" y="1710104"/>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114800" y="819150"/>
            <a:ext cx="2478314" cy="16383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yểng</a:t>
            </a:r>
          </a:p>
        </p:txBody>
      </p:sp>
      <p:sp>
        <p:nvSpPr>
          <p:cNvPr id="10" name="Title 1"/>
          <p:cNvSpPr txBox="1">
            <a:spLocks/>
          </p:cNvSpPr>
          <p:nvPr/>
        </p:nvSpPr>
        <p:spPr>
          <a:xfrm>
            <a:off x="1752600" y="1847850"/>
            <a:ext cx="1295400" cy="78105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oen </a:t>
            </a:r>
          </a:p>
        </p:txBody>
      </p:sp>
      <p:cxnSp>
        <p:nvCxnSpPr>
          <p:cNvPr id="11" name="Straight Arrow Connector 10"/>
          <p:cNvCxnSpPr/>
          <p:nvPr/>
        </p:nvCxnSpPr>
        <p:spPr>
          <a:xfrm>
            <a:off x="3118338" y="2357804"/>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4114800" y="1466850"/>
            <a:ext cx="2478314" cy="16383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nhoẻn</a:t>
            </a:r>
          </a:p>
        </p:txBody>
      </p:sp>
      <p:sp>
        <p:nvSpPr>
          <p:cNvPr id="13" name="Title 1"/>
          <p:cNvSpPr txBox="1">
            <a:spLocks/>
          </p:cNvSpPr>
          <p:nvPr/>
        </p:nvSpPr>
        <p:spPr>
          <a:xfrm>
            <a:off x="1752600" y="2457450"/>
            <a:ext cx="1295400" cy="78105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oao </a:t>
            </a:r>
          </a:p>
        </p:txBody>
      </p:sp>
      <p:cxnSp>
        <p:nvCxnSpPr>
          <p:cNvPr id="14" name="Straight Arrow Connector 13"/>
          <p:cNvCxnSpPr/>
          <p:nvPr/>
        </p:nvCxnSpPr>
        <p:spPr>
          <a:xfrm>
            <a:off x="3118338" y="2967404"/>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4114800" y="2076450"/>
            <a:ext cx="2478314" cy="16383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ngoao</a:t>
            </a:r>
          </a:p>
        </p:txBody>
      </p:sp>
      <p:sp>
        <p:nvSpPr>
          <p:cNvPr id="16" name="Title 1"/>
          <p:cNvSpPr txBox="1">
            <a:spLocks/>
          </p:cNvSpPr>
          <p:nvPr/>
        </p:nvSpPr>
        <p:spPr>
          <a:xfrm>
            <a:off x="1752600" y="3067050"/>
            <a:ext cx="1295400" cy="78105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oet </a:t>
            </a:r>
          </a:p>
        </p:txBody>
      </p:sp>
      <p:cxnSp>
        <p:nvCxnSpPr>
          <p:cNvPr id="17" name="Straight Arrow Connector 16"/>
          <p:cNvCxnSpPr/>
          <p:nvPr/>
        </p:nvCxnSpPr>
        <p:spPr>
          <a:xfrm>
            <a:off x="3118338" y="3577004"/>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4114800" y="2686050"/>
            <a:ext cx="2478314" cy="16383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khoét</a:t>
            </a:r>
          </a:p>
        </p:txBody>
      </p:sp>
      <p:sp>
        <p:nvSpPr>
          <p:cNvPr id="19" name="Title 1"/>
          <p:cNvSpPr txBox="1">
            <a:spLocks/>
          </p:cNvSpPr>
          <p:nvPr/>
        </p:nvSpPr>
        <p:spPr>
          <a:xfrm>
            <a:off x="1752600" y="3600450"/>
            <a:ext cx="1524000" cy="9525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uênh </a:t>
            </a:r>
          </a:p>
        </p:txBody>
      </p:sp>
      <p:cxnSp>
        <p:nvCxnSpPr>
          <p:cNvPr id="20" name="Straight Arrow Connector 19"/>
          <p:cNvCxnSpPr/>
          <p:nvPr/>
        </p:nvCxnSpPr>
        <p:spPr>
          <a:xfrm>
            <a:off x="3118338" y="4186604"/>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4114800" y="3295650"/>
            <a:ext cx="4343400" cy="16383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chuếnh choáng</a:t>
            </a:r>
          </a:p>
        </p:txBody>
      </p:sp>
      <p:sp>
        <p:nvSpPr>
          <p:cNvPr id="22" name="Title 1"/>
          <p:cNvSpPr txBox="1">
            <a:spLocks/>
          </p:cNvSpPr>
          <p:nvPr/>
        </p:nvSpPr>
        <p:spPr>
          <a:xfrm>
            <a:off x="1752600" y="4286250"/>
            <a:ext cx="1524000" cy="9525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ooc </a:t>
            </a:r>
          </a:p>
        </p:txBody>
      </p:sp>
      <p:cxnSp>
        <p:nvCxnSpPr>
          <p:cNvPr id="23" name="Straight Arrow Connector 22"/>
          <p:cNvCxnSpPr/>
          <p:nvPr/>
        </p:nvCxnSpPr>
        <p:spPr>
          <a:xfrm>
            <a:off x="3118338" y="4872404"/>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4126522" y="3981450"/>
            <a:ext cx="4343400" cy="16383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voọc</a:t>
            </a: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left)">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left)">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wipe(left)">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wipe(left)">
                                      <p:cBhvr>
                                        <p:cTn id="10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2" grpId="0"/>
      <p:bldP spid="13" grpId="0"/>
      <p:bldP spid="15" grpId="0"/>
      <p:bldP spid="16" grpId="0"/>
      <p:bldP spid="18" grpId="0"/>
      <p:bldP spid="19" grpId="0"/>
      <p:bldP spid="21"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6256" y="572965"/>
            <a:ext cx="8853054" cy="4647293"/>
          </a:xfrm>
          <a:prstGeom prst="rect">
            <a:avLst/>
          </a:prstGeom>
          <a:no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p>
          <a:p>
            <a:pPr algn="r"/>
            <a:r>
              <a:rPr lang="en-US" sz="2600">
                <a:latin typeface="Arial" pitchFamily="34" charset="0"/>
                <a:ea typeface="Arial-Rounded" pitchFamily="34" charset="0"/>
                <a:cs typeface="Arial" pitchFamily="34" charset="0"/>
              </a:rPr>
              <a:t>(Lâm Anh)</a:t>
            </a:r>
          </a:p>
        </p:txBody>
      </p:sp>
      <p:sp>
        <p:nvSpPr>
          <p:cNvPr id="6" name="TextBox 5"/>
          <p:cNvSpPr txBox="1"/>
          <p:nvPr/>
        </p:nvSpPr>
        <p:spPr>
          <a:xfrm>
            <a:off x="1584614" y="33057"/>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sp>
        <p:nvSpPr>
          <p:cNvPr id="7" name="TextBox 6"/>
          <p:cNvSpPr txBox="1"/>
          <p:nvPr/>
        </p:nvSpPr>
        <p:spPr>
          <a:xfrm>
            <a:off x="152400" y="439819"/>
            <a:ext cx="8853054" cy="4647293"/>
          </a:xfrm>
          <a:prstGeom prst="rect">
            <a:avLst/>
          </a:prstGeom>
          <a:solidFill>
            <a:schemeClr val="bg1"/>
          </a:solid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a:t>
            </a:r>
            <a:r>
              <a:rPr lang="en-US" sz="2600">
                <a:solidFill>
                  <a:srgbClr val="FF0000"/>
                </a:solidFill>
                <a:latin typeface="Arial" pitchFamily="34" charset="0"/>
                <a:ea typeface="Arial-Rounded" pitchFamily="34" charset="0"/>
                <a:cs typeface="Arial" pitchFamily="34" charset="0"/>
              </a:rPr>
              <a:t>//</a:t>
            </a:r>
            <a:r>
              <a:rPr lang="en-US" sz="2600">
                <a:latin typeface="Arial" pitchFamily="34" charset="0"/>
                <a:ea typeface="Arial-Rounded" pitchFamily="34" charset="0"/>
                <a:cs typeface="Arial" pitchFamily="34" charset="0"/>
              </a:rPr>
              <a:t>Đúng như chương trình đã niêm yết, cuộc thi mở đầu bằng tiết mục của chim yểng.</a:t>
            </a:r>
            <a:r>
              <a:rPr lang="en-US" sz="2600">
                <a:solidFill>
                  <a:srgbClr val="FF0000"/>
                </a:solidFill>
                <a:latin typeface="Arial" pitchFamily="34" charset="0"/>
                <a:ea typeface="Arial-Rounded" pitchFamily="34" charset="0"/>
                <a:cs typeface="Arial" pitchFamily="34" charset="0"/>
              </a:rPr>
              <a:t>//</a:t>
            </a:r>
            <a:r>
              <a:rPr lang="en-US" sz="2600">
                <a:latin typeface="Arial" pitchFamily="34" charset="0"/>
                <a:ea typeface="Arial-Rounded" pitchFamily="34" charset="0"/>
                <a:cs typeface="Arial" pitchFamily="34" charset="0"/>
              </a:rPr>
              <a:t>Yểng nhoẻn miệng cười rồi bắt chước tiếng của một số loài vật.</a:t>
            </a:r>
            <a:r>
              <a:rPr lang="en-US" sz="2600">
                <a:solidFill>
                  <a:srgbClr val="FF0000"/>
                </a:solidFill>
                <a:latin typeface="Arial" pitchFamily="34" charset="0"/>
                <a:ea typeface="Arial-Rounded" pitchFamily="34" charset="0"/>
                <a:cs typeface="Arial" pitchFamily="34" charset="0"/>
              </a:rPr>
              <a:t>//</a:t>
            </a:r>
            <a:r>
              <a:rPr lang="en-US" sz="2600">
                <a:latin typeface="Arial" pitchFamily="34" charset="0"/>
                <a:ea typeface="Arial-Rounded" pitchFamily="34" charset="0"/>
                <a:cs typeface="Arial" pitchFamily="34" charset="0"/>
              </a:rPr>
              <a:t>Tiếp theo là ca khúc “ngoao ngoao” của mèo rừng.</a:t>
            </a:r>
            <a:r>
              <a:rPr lang="en-US" sz="2600">
                <a:solidFill>
                  <a:srgbClr val="FF0000"/>
                </a:solidFill>
                <a:latin typeface="Arial" pitchFamily="34" charset="0"/>
                <a:ea typeface="Arial-Rounded" pitchFamily="34" charset="0"/>
                <a:cs typeface="Arial" pitchFamily="34" charset="0"/>
              </a:rPr>
              <a:t>//</a:t>
            </a:r>
            <a:r>
              <a:rPr lang="en-US" sz="2600">
                <a:latin typeface="Arial" pitchFamily="34" charset="0"/>
                <a:ea typeface="Arial-Rounded" pitchFamily="34" charset="0"/>
                <a:cs typeface="Arial" pitchFamily="34" charset="0"/>
              </a:rPr>
              <a:t>Gõ kiến chỉ trong nháy mắt đã khoét được cái tổ xinh xắn.</a:t>
            </a:r>
            <a:r>
              <a:rPr lang="en-US" sz="2600">
                <a:solidFill>
                  <a:srgbClr val="FF0000"/>
                </a:solidFill>
                <a:latin typeface="Arial" pitchFamily="34" charset="0"/>
                <a:ea typeface="Arial-Rounded" pitchFamily="34" charset="0"/>
                <a:cs typeface="Arial" pitchFamily="34" charset="0"/>
              </a:rPr>
              <a:t>//</a:t>
            </a:r>
            <a:r>
              <a:rPr lang="en-US" sz="2600">
                <a:latin typeface="Arial" pitchFamily="34" charset="0"/>
                <a:ea typeface="Arial-Rounded" pitchFamily="34" charset="0"/>
                <a:cs typeface="Arial" pitchFamily="34" charset="0"/>
              </a:rPr>
              <a:t>Chim công khiến khán giả say mê, chuếnh choáng vì điệu múa tuyệt đẹp.</a:t>
            </a:r>
            <a:r>
              <a:rPr lang="en-US" sz="2600">
                <a:solidFill>
                  <a:srgbClr val="FF0000"/>
                </a:solidFill>
                <a:latin typeface="Arial" pitchFamily="34" charset="0"/>
                <a:ea typeface="Arial-Rounded" pitchFamily="34" charset="0"/>
                <a:cs typeface="Arial" pitchFamily="34" charset="0"/>
              </a:rPr>
              <a:t>//</a:t>
            </a:r>
            <a:r>
              <a:rPr lang="en-US" sz="2600">
                <a:latin typeface="Arial" pitchFamily="34" charset="0"/>
                <a:ea typeface="Arial-Rounded" pitchFamily="34" charset="0"/>
                <a:cs typeface="Arial" pitchFamily="34" charset="0"/>
              </a:rPr>
              <a:t>Voọc xám với tiết mục đu cây điêu luyện làm tất cả trầm trồ thích thú.</a:t>
            </a:r>
            <a:r>
              <a:rPr lang="en-US" sz="2600">
                <a:solidFill>
                  <a:srgbClr val="FF0000"/>
                </a:solidFill>
                <a:latin typeface="Arial" pitchFamily="34" charset="0"/>
                <a:ea typeface="Arial-Rounded" pitchFamily="34" charset="0"/>
                <a:cs typeface="Arial" pitchFamily="34" charset="0"/>
              </a:rPr>
              <a:t>//</a:t>
            </a:r>
            <a:endParaRPr lang="en-US" sz="2600">
              <a:latin typeface="Arial" pitchFamily="34" charset="0"/>
              <a:ea typeface="Arial-Rounded" pitchFamily="34" charset="0"/>
              <a:cs typeface="Arial" pitchFamily="34" charset="0"/>
            </a:endParaRP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r>
              <a:rPr lang="en-US" sz="2600">
                <a:solidFill>
                  <a:srgbClr val="FF0000"/>
                </a:solidFill>
                <a:latin typeface="Arial" pitchFamily="34" charset="0"/>
                <a:ea typeface="Arial-Rounded" pitchFamily="34" charset="0"/>
                <a:cs typeface="Arial" pitchFamily="34" charset="0"/>
              </a:rPr>
              <a:t>//</a:t>
            </a:r>
            <a:endParaRPr lang="en-US" sz="2600">
              <a:latin typeface="Arial" pitchFamily="34" charset="0"/>
              <a:ea typeface="Arial-Rounded" pitchFamily="34" charset="0"/>
              <a:cs typeface="Arial" pitchFamily="34" charset="0"/>
            </a:endParaRPr>
          </a:p>
          <a:p>
            <a:pPr algn="r"/>
            <a:r>
              <a:rPr lang="en-US" sz="2600">
                <a:latin typeface="Arial" pitchFamily="34" charset="0"/>
                <a:ea typeface="Arial-Rounded" pitchFamily="34" charset="0"/>
                <a:cs typeface="Arial" pitchFamily="34" charset="0"/>
              </a:rPr>
              <a:t>(Lâm Anh)</a:t>
            </a:r>
          </a:p>
        </p:txBody>
      </p:sp>
    </p:spTree>
    <p:extLst>
      <p:ext uri="{BB962C8B-B14F-4D97-AF65-F5344CB8AC3E}">
        <p14:creationId xmlns:p14="http://schemas.microsoft.com/office/powerpoint/2010/main" val="29907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740" y="590550"/>
            <a:ext cx="8407461" cy="4524194"/>
          </a:xfrm>
          <a:prstGeom prst="rect">
            <a:avLst/>
          </a:prstGeom>
          <a:noFill/>
        </p:spPr>
        <p:txBody>
          <a:bodyPr wrap="square" lIns="91318" tIns="45660" rIns="91318" bIns="45660" rtlCol="0">
            <a:spAutoFit/>
          </a:bodyPr>
          <a:lstStyle/>
          <a:p>
            <a:pPr algn="just"/>
            <a:r>
              <a:rPr lang="en-US" sz="32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Chim công khiến khán giả say mê, chuếnh choáng vì điệu múa tuyệt đẹp. Voọc xám với tiết mục đu cây điêu luyện làm tất cả trầm trồ thích thú.</a:t>
            </a:r>
          </a:p>
        </p:txBody>
      </p:sp>
      <p:sp>
        <p:nvSpPr>
          <p:cNvPr id="3" name="TextBox 2"/>
          <p:cNvSpPr txBox="1"/>
          <p:nvPr/>
        </p:nvSpPr>
        <p:spPr>
          <a:xfrm>
            <a:off x="2209800" y="57150"/>
            <a:ext cx="4419600" cy="584654"/>
          </a:xfrm>
          <a:prstGeom prst="rect">
            <a:avLst/>
          </a:prstGeom>
          <a:solidFill>
            <a:srgbClr val="D2ECB6"/>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Luyện đọc câu dài:</a:t>
            </a:r>
          </a:p>
        </p:txBody>
      </p:sp>
      <p:cxnSp>
        <p:nvCxnSpPr>
          <p:cNvPr id="5" name="Straight Connector 4"/>
          <p:cNvCxnSpPr/>
          <p:nvPr/>
        </p:nvCxnSpPr>
        <p:spPr>
          <a:xfrm flipH="1">
            <a:off x="3848100" y="6987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324600" y="21145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flipH="1">
            <a:off x="8305800" y="64180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522830" y="1123950"/>
            <a:ext cx="98712" cy="435617"/>
            <a:chOff x="2590800" y="2272159"/>
            <a:chExt cx="98712" cy="435617"/>
          </a:xfrm>
        </p:grpSpPr>
        <p:cxnSp>
          <p:nvCxnSpPr>
            <p:cNvPr id="11" name="Straight Connector 10"/>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flipH="1">
            <a:off x="5539154" y="1657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001000" y="164725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200400" y="21145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731477" y="264003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501054" y="264003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022231" y="3093427"/>
            <a:ext cx="98712" cy="435617"/>
            <a:chOff x="2590800" y="2272159"/>
            <a:chExt cx="98712" cy="435617"/>
          </a:xfrm>
        </p:grpSpPr>
        <p:cxnSp>
          <p:nvCxnSpPr>
            <p:cNvPr id="20" name="Straight Connector 1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4214446" y="309896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29000" y="358206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96200" y="3571671"/>
            <a:ext cx="98712" cy="435617"/>
            <a:chOff x="2590800" y="2272159"/>
            <a:chExt cx="98712" cy="435617"/>
          </a:xfrm>
        </p:grpSpPr>
        <p:cxnSp>
          <p:nvCxnSpPr>
            <p:cNvPr id="25" name="Straight Connector 2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H="1">
            <a:off x="1348154" y="40957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858000" y="410520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749388" y="4589043"/>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20" y="-247649"/>
            <a:ext cx="527050" cy="436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114770"/>
            <a:ext cx="527050" cy="53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247840"/>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sp>
        <p:nvSpPr>
          <p:cNvPr id="14" name="TextBox 13"/>
          <p:cNvSpPr txBox="1"/>
          <p:nvPr/>
        </p:nvSpPr>
        <p:spPr>
          <a:xfrm>
            <a:off x="952500" y="4248120"/>
            <a:ext cx="381000" cy="400110"/>
          </a:xfrm>
          <a:prstGeom prst="rect">
            <a:avLst/>
          </a:prstGeom>
          <a:noFill/>
        </p:spPr>
        <p:txBody>
          <a:bodyPr wrap="square" rtlCol="0">
            <a:spAutoFit/>
          </a:bodyPr>
          <a:lstStyle/>
          <a:p>
            <a:pPr algn="ctr"/>
            <a:r>
              <a:rPr lang="en-US" sz="2000" b="1">
                <a:latin typeface="Arial" pitchFamily="34" charset="0"/>
                <a:cs typeface="Arial" pitchFamily="34" charset="0"/>
              </a:rPr>
              <a:t>2</a:t>
            </a:r>
          </a:p>
        </p:txBody>
      </p:sp>
      <p:sp>
        <p:nvSpPr>
          <p:cNvPr id="8" name="TextBox 7"/>
          <p:cNvSpPr txBox="1"/>
          <p:nvPr/>
        </p:nvSpPr>
        <p:spPr>
          <a:xfrm>
            <a:off x="1584614" y="137803"/>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sp>
        <p:nvSpPr>
          <p:cNvPr id="11" name="TextBox 10"/>
          <p:cNvSpPr txBox="1"/>
          <p:nvPr/>
        </p:nvSpPr>
        <p:spPr>
          <a:xfrm>
            <a:off x="481134" y="572965"/>
            <a:ext cx="8538175" cy="4647293"/>
          </a:xfrm>
          <a:prstGeom prst="rect">
            <a:avLst/>
          </a:prstGeom>
          <a:no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p>
          <a:p>
            <a:pPr algn="r"/>
            <a:r>
              <a:rPr lang="en-US" sz="2600">
                <a:latin typeface="Arial" pitchFamily="34" charset="0"/>
                <a:ea typeface="Arial-Rounded" pitchFamily="34" charset="0"/>
                <a:cs typeface="Arial" pitchFamily="34" charset="0"/>
              </a:rPr>
              <a:t>(Lâm Anh)</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35" y="590550"/>
            <a:ext cx="8229600" cy="857250"/>
          </a:xfrm>
        </p:spPr>
        <p:txBody>
          <a:bodyPr>
            <a:normAutofit/>
          </a:bodyPr>
          <a:lstStyle/>
          <a:p>
            <a:r>
              <a:rPr lang="en-US" sz="4000">
                <a:latin typeface="Arial" pitchFamily="34" charset="0"/>
                <a:cs typeface="Arial" pitchFamily="34" charset="0"/>
              </a:rPr>
              <a:t>Giải nghĩa từ khó:</a:t>
            </a:r>
          </a:p>
        </p:txBody>
      </p:sp>
    </p:spTree>
    <p:extLst>
      <p:ext uri="{BB962C8B-B14F-4D97-AF65-F5344CB8AC3E}">
        <p14:creationId xmlns:p14="http://schemas.microsoft.com/office/powerpoint/2010/main" val="2166038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76600" y="419099"/>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chim yểng</a:t>
            </a:r>
            <a:endParaRPr lang="en-US" sz="3600">
              <a:latin typeface="Arial" pitchFamily="34" charset="0"/>
              <a:cs typeface="Arial" pitchFamily="34" charset="0"/>
            </a:endParaRPr>
          </a:p>
        </p:txBody>
      </p:sp>
      <p:pic>
        <p:nvPicPr>
          <p:cNvPr id="1026" name="Picture 2" descr="Chim Yểng biết nói tiếng người không? Cách huấn luyện như thế nà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276349"/>
            <a:ext cx="4911402" cy="329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55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76600" y="419099"/>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mèo rừng</a:t>
            </a:r>
            <a:endParaRPr lang="en-US" sz="3600">
              <a:latin typeface="Arial" pitchFamily="34" charset="0"/>
              <a:cs typeface="Arial" pitchFamily="34" charset="0"/>
            </a:endParaRPr>
          </a:p>
        </p:txBody>
      </p:sp>
      <p:pic>
        <p:nvPicPr>
          <p:cNvPr id="2050" name="Picture 2" descr="Mèo rừng – Loài động vật nhỏ nhưng quý hiếm trê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719839"/>
            <a:ext cx="4495800" cy="29986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ìm hiểu về loài mèo rừng: đặc điểm, phân bố và thực trạng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00788"/>
            <a:ext cx="3979449" cy="301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0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10000" b="-10000"/>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5750"/>
            <a:ext cx="77724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637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47292" y="1333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chim gõ kiến</a:t>
            </a:r>
            <a:endParaRPr lang="en-US" sz="3600">
              <a:latin typeface="Arial" pitchFamily="34" charset="0"/>
              <a:cs typeface="Arial" pitchFamily="34" charset="0"/>
            </a:endParaRPr>
          </a:p>
        </p:txBody>
      </p:sp>
      <p:pic>
        <p:nvPicPr>
          <p:cNvPr id="3074" name="Picture 2" descr="Vì sao chim gõ kiến gõ mãi mà không… nhức đầu?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120" y="1123950"/>
            <a:ext cx="646676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0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47292" y="1333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chim công</a:t>
            </a:r>
            <a:endParaRPr lang="en-US" sz="3600">
              <a:latin typeface="Arial" pitchFamily="34" charset="0"/>
              <a:cs typeface="Arial" pitchFamily="34" charset="0"/>
            </a:endParaRPr>
          </a:p>
        </p:txBody>
      </p:sp>
      <p:pic>
        <p:nvPicPr>
          <p:cNvPr id="4098" name="Picture 2" descr="Chim công - đặc điểm sinh học - Thiên Đường Ch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990600"/>
            <a:ext cx="621792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47292" y="1333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voọc xám</a:t>
            </a:r>
            <a:endParaRPr lang="en-US" sz="3600">
              <a:latin typeface="Arial" pitchFamily="34" charset="0"/>
              <a:cs typeface="Arial" pitchFamily="34" charset="0"/>
            </a:endParaRPr>
          </a:p>
        </p:txBody>
      </p:sp>
      <p:pic>
        <p:nvPicPr>
          <p:cNvPr id="5122" name="Picture 2" descr="Voọc xám Đông Dươ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6271" y="992886"/>
            <a:ext cx="3174197" cy="3962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ayre's leaf monkey, Trachypithecus phayrei | Animals wild, Animals, Mon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83742"/>
            <a:ext cx="2645048" cy="397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2439" y="4381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Niêm yết	:</a:t>
            </a:r>
            <a:endParaRPr lang="en-US" sz="3600">
              <a:latin typeface="Arial" pitchFamily="34" charset="0"/>
              <a:cs typeface="Arial" pitchFamily="34" charset="0"/>
            </a:endParaRPr>
          </a:p>
        </p:txBody>
      </p:sp>
      <p:sp>
        <p:nvSpPr>
          <p:cNvPr id="4" name="Title 1"/>
          <p:cNvSpPr txBox="1">
            <a:spLocks/>
          </p:cNvSpPr>
          <p:nvPr/>
        </p:nvSpPr>
        <p:spPr>
          <a:xfrm>
            <a:off x="2341685" y="713248"/>
            <a:ext cx="6649916"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a:latin typeface="Arial" pitchFamily="34" charset="0"/>
                <a:cs typeface="Arial" pitchFamily="34" charset="0"/>
              </a:rPr>
              <a:t>công bố chương trình cuộc thi để mọi người cùng biết.</a:t>
            </a:r>
          </a:p>
        </p:txBody>
      </p:sp>
      <p:sp>
        <p:nvSpPr>
          <p:cNvPr id="5" name="Title 1"/>
          <p:cNvSpPr txBox="1">
            <a:spLocks/>
          </p:cNvSpPr>
          <p:nvPr/>
        </p:nvSpPr>
        <p:spPr>
          <a:xfrm>
            <a:off x="362438" y="1668002"/>
            <a:ext cx="4209562"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Chuếnh choáng:</a:t>
            </a:r>
            <a:endParaRPr lang="en-US" sz="3600">
              <a:latin typeface="Arial" pitchFamily="34" charset="0"/>
              <a:cs typeface="Arial" pitchFamily="34" charset="0"/>
            </a:endParaRPr>
          </a:p>
        </p:txBody>
      </p:sp>
      <p:sp>
        <p:nvSpPr>
          <p:cNvPr id="6" name="Title 1"/>
          <p:cNvSpPr txBox="1">
            <a:spLocks/>
          </p:cNvSpPr>
          <p:nvPr/>
        </p:nvSpPr>
        <p:spPr>
          <a:xfrm>
            <a:off x="3886201" y="1668002"/>
            <a:ext cx="51054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latin typeface="Arial" pitchFamily="34" charset="0"/>
                <a:cs typeface="Arial" pitchFamily="34" charset="0"/>
              </a:rPr>
              <a:t>cảm giác không còn </a:t>
            </a:r>
          </a:p>
        </p:txBody>
      </p:sp>
      <p:sp>
        <p:nvSpPr>
          <p:cNvPr id="7" name="Title 1"/>
          <p:cNvSpPr txBox="1">
            <a:spLocks/>
          </p:cNvSpPr>
          <p:nvPr/>
        </p:nvSpPr>
        <p:spPr>
          <a:xfrm>
            <a:off x="2341684" y="2249026"/>
            <a:ext cx="6649917" cy="1922923"/>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a:latin typeface="Arial" pitchFamily="34" charset="0"/>
                <a:cs typeface="Arial" pitchFamily="34" charset="0"/>
              </a:rPr>
              <a:t>tỉnh táo giống như khi say của khán giả trước điệu múa tuyệt đẹp của chim công.</a:t>
            </a:r>
          </a:p>
        </p:txBody>
      </p:sp>
    </p:spTree>
    <p:extLst>
      <p:ext uri="{BB962C8B-B14F-4D97-AF65-F5344CB8AC3E}">
        <p14:creationId xmlns:p14="http://schemas.microsoft.com/office/powerpoint/2010/main" val="72177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2439" y="877427"/>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Trầm trồ	:</a:t>
            </a:r>
            <a:endParaRPr lang="en-US" sz="3600">
              <a:latin typeface="Arial" pitchFamily="34" charset="0"/>
              <a:cs typeface="Arial" pitchFamily="34" charset="0"/>
            </a:endParaRPr>
          </a:p>
        </p:txBody>
      </p:sp>
      <p:sp>
        <p:nvSpPr>
          <p:cNvPr id="4" name="Title 1"/>
          <p:cNvSpPr txBox="1">
            <a:spLocks/>
          </p:cNvSpPr>
          <p:nvPr/>
        </p:nvSpPr>
        <p:spPr>
          <a:xfrm>
            <a:off x="2341685" y="1152525"/>
            <a:ext cx="6649916"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a:latin typeface="Arial" pitchFamily="34" charset="0"/>
                <a:cs typeface="Arial" pitchFamily="34" charset="0"/>
              </a:rPr>
              <a:t> thốt ra lời khen với vẻ ngạc nhiên, thán phục.</a:t>
            </a:r>
          </a:p>
        </p:txBody>
      </p:sp>
      <p:sp>
        <p:nvSpPr>
          <p:cNvPr id="5" name="Title 1"/>
          <p:cNvSpPr txBox="1">
            <a:spLocks/>
          </p:cNvSpPr>
          <p:nvPr/>
        </p:nvSpPr>
        <p:spPr>
          <a:xfrm>
            <a:off x="362438" y="2107279"/>
            <a:ext cx="4209562"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FF0000"/>
                </a:solidFill>
                <a:latin typeface="Arial" pitchFamily="34" charset="0"/>
                <a:cs typeface="Arial" pitchFamily="34" charset="0"/>
              </a:rPr>
              <a:t>Điêu luyện:</a:t>
            </a:r>
            <a:endParaRPr lang="en-US" sz="3600">
              <a:latin typeface="Arial" pitchFamily="34" charset="0"/>
              <a:cs typeface="Arial" pitchFamily="34" charset="0"/>
            </a:endParaRPr>
          </a:p>
        </p:txBody>
      </p:sp>
      <p:sp>
        <p:nvSpPr>
          <p:cNvPr id="7" name="Title 1"/>
          <p:cNvSpPr txBox="1">
            <a:spLocks/>
          </p:cNvSpPr>
          <p:nvPr/>
        </p:nvSpPr>
        <p:spPr>
          <a:xfrm>
            <a:off x="2819400" y="1868027"/>
            <a:ext cx="6172201" cy="1922923"/>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a:latin typeface="Arial" pitchFamily="34" charset="0"/>
                <a:cs typeface="Arial" pitchFamily="34" charset="0"/>
              </a:rPr>
              <a:t>đạt đến trình độ cao do trau dồi, luyện tập nhiều.</a:t>
            </a:r>
          </a:p>
        </p:txBody>
      </p:sp>
    </p:spTree>
    <p:extLst>
      <p:ext uri="{BB962C8B-B14F-4D97-AF65-F5344CB8AC3E}">
        <p14:creationId xmlns:p14="http://schemas.microsoft.com/office/powerpoint/2010/main" val="315737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4614" y="137803"/>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sp>
        <p:nvSpPr>
          <p:cNvPr id="7" name="TextBox 6"/>
          <p:cNvSpPr txBox="1"/>
          <p:nvPr/>
        </p:nvSpPr>
        <p:spPr>
          <a:xfrm>
            <a:off x="166256" y="572965"/>
            <a:ext cx="8853054" cy="4647293"/>
          </a:xfrm>
          <a:prstGeom prst="rect">
            <a:avLst/>
          </a:prstGeom>
          <a:no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p>
          <a:p>
            <a:pPr algn="r"/>
            <a:r>
              <a:rPr lang="en-US" sz="2600">
                <a:latin typeface="Arial" pitchFamily="34" charset="0"/>
                <a:ea typeface="Arial-Rounded" pitchFamily="34" charset="0"/>
                <a:cs typeface="Arial" pitchFamily="34" charset="0"/>
              </a:rPr>
              <a:t>(Lâm Anh)</a:t>
            </a:r>
          </a:p>
        </p:txBody>
      </p:sp>
    </p:spTree>
    <p:extLst>
      <p:ext uri="{BB962C8B-B14F-4D97-AF65-F5344CB8AC3E}">
        <p14:creationId xmlns:p14="http://schemas.microsoft.com/office/powerpoint/2010/main" val="3480743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3572846" y="4578682"/>
            <a:ext cx="1143000" cy="441037"/>
          </a:xfrm>
          <a:prstGeom prst="rect">
            <a:avLst/>
          </a:prstGeom>
        </p:spPr>
      </p:pic>
      <p:sp>
        <p:nvSpPr>
          <p:cNvPr id="6" name="TextBox 5"/>
          <p:cNvSpPr txBox="1"/>
          <p:nvPr/>
        </p:nvSpPr>
        <p:spPr>
          <a:xfrm>
            <a:off x="1584614" y="79188"/>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sp>
        <p:nvSpPr>
          <p:cNvPr id="7" name="TextBox 6"/>
          <p:cNvSpPr txBox="1"/>
          <p:nvPr/>
        </p:nvSpPr>
        <p:spPr>
          <a:xfrm>
            <a:off x="166256" y="514350"/>
            <a:ext cx="8853054" cy="4647293"/>
          </a:xfrm>
          <a:prstGeom prst="rect">
            <a:avLst/>
          </a:prstGeom>
          <a:no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p>
          <a:p>
            <a:pPr algn="r"/>
            <a:r>
              <a:rPr lang="en-US" sz="2600">
                <a:latin typeface="Arial" pitchFamily="34" charset="0"/>
                <a:ea typeface="Arial-Rounded" pitchFamily="34" charset="0"/>
                <a:cs typeface="Arial" pitchFamily="34" charset="0"/>
              </a:rPr>
              <a:t>(Lâm Anh)</a:t>
            </a:r>
          </a:p>
        </p:txBody>
      </p:sp>
    </p:spTree>
    <p:extLst>
      <p:ext uri="{BB962C8B-B14F-4D97-AF65-F5344CB8AC3E}">
        <p14:creationId xmlns:p14="http://schemas.microsoft.com/office/powerpoint/2010/main" val="4213727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8" name="Oval 7"/>
          <p:cNvSpPr/>
          <p:nvPr/>
        </p:nvSpPr>
        <p:spPr>
          <a:xfrm>
            <a:off x="-1219200" y="238635"/>
            <a:ext cx="609600" cy="609600"/>
          </a:xfrm>
          <a:prstGeom prst="ellipse">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9" y="27709"/>
            <a:ext cx="587375" cy="68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84614" y="480949"/>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sp>
        <p:nvSpPr>
          <p:cNvPr id="10" name="TextBox 9"/>
          <p:cNvSpPr txBox="1"/>
          <p:nvPr/>
        </p:nvSpPr>
        <p:spPr>
          <a:xfrm>
            <a:off x="166256" y="916111"/>
            <a:ext cx="8853054" cy="4170239"/>
          </a:xfrm>
          <a:prstGeom prst="rect">
            <a:avLst/>
          </a:prstGeom>
          <a:noFill/>
        </p:spPr>
        <p:txBody>
          <a:bodyPr wrap="square" lIns="91305" tIns="45654" rIns="91305" bIns="45654" rtlCol="0">
            <a:spAutoFit/>
          </a:bodyPr>
          <a:lstStyle/>
          <a:p>
            <a:pPr algn="just">
              <a:spcAft>
                <a:spcPts val="600"/>
              </a:spcAft>
            </a:pPr>
            <a:r>
              <a:rPr lang="en-US" sz="26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600">
                <a:latin typeface="Arial" pitchFamily="34" charset="0"/>
                <a:ea typeface="Arial-Rounded" pitchFamily="34" charset="0"/>
                <a:cs typeface="Arial" pitchFamily="34" charset="0"/>
              </a:rPr>
              <a:t>	Các con vật đều xứng đáng nhận phần thưởng.</a:t>
            </a:r>
          </a:p>
        </p:txBody>
      </p:sp>
    </p:spTree>
    <p:extLst>
      <p:ext uri="{BB962C8B-B14F-4D97-AF65-F5344CB8AC3E}">
        <p14:creationId xmlns:p14="http://schemas.microsoft.com/office/powerpoint/2010/main" val="2182740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666750"/>
            <a:ext cx="8762999" cy="4077918"/>
          </a:xfrm>
          <a:prstGeom prst="rect">
            <a:avLst/>
          </a:prstGeom>
        </p:spPr>
        <p:txBody>
          <a:bodyPr wrap="square" lIns="91318" tIns="45660" rIns="91318" bIns="45660">
            <a:spAutoFit/>
          </a:bodyPr>
          <a:lstStyle/>
          <a:p>
            <a:pPr algn="just">
              <a:spcAft>
                <a:spcPts val="600"/>
              </a:spcAft>
            </a:pPr>
            <a:r>
              <a:rPr lang="en-US" sz="2500">
                <a:latin typeface="Arial" pitchFamily="34" charset="0"/>
                <a:ea typeface="Arial-Rounded" pitchFamily="34" charset="0"/>
                <a:cs typeface="Arial" pitchFamily="34" charset="0"/>
              </a:rPr>
              <a:t>	Mừng xuân, các con vật trong rừng tổ chức một cuộc thi tài năng. Đúng như chương trình đã niêm yết,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algn="just">
              <a:spcAft>
                <a:spcPts val="600"/>
              </a:spcAft>
            </a:pPr>
            <a:r>
              <a:rPr lang="en-US" sz="2400">
                <a:latin typeface="Arial" pitchFamily="34" charset="0"/>
                <a:ea typeface="Arial-Rounded" pitchFamily="34" charset="0"/>
                <a:cs typeface="Arial" pitchFamily="34" charset="0"/>
              </a:rPr>
              <a:t>	Các con vật đều xứng đáng nhận phần thưởng.</a:t>
            </a:r>
            <a:endParaRPr lang="en-US" sz="2500">
              <a:latin typeface="Arial" pitchFamily="34" charset="0"/>
              <a:ea typeface="Arial-Rounded" pitchFamily="34" charset="0"/>
              <a:cs typeface="Arial" pitchFamily="34" charset="0"/>
            </a:endParaRPr>
          </a:p>
          <a:p>
            <a:pPr algn="just">
              <a:spcAft>
                <a:spcPts val="600"/>
              </a:spcAft>
            </a:pPr>
            <a:endParaRPr lang="en-US" sz="2500">
              <a:latin typeface="Arial" pitchFamily="34" charset="0"/>
              <a:ea typeface="Arial-Rounded" pitchFamily="34" charset="0"/>
              <a:cs typeface="Arial" pitchFamily="34" charset="0"/>
            </a:endParaRPr>
          </a:p>
        </p:txBody>
      </p:sp>
      <p:sp>
        <p:nvSpPr>
          <p:cNvPr id="7" name="TextBox 6"/>
          <p:cNvSpPr txBox="1"/>
          <p:nvPr/>
        </p:nvSpPr>
        <p:spPr>
          <a:xfrm>
            <a:off x="444345" y="4448176"/>
            <a:ext cx="8312727" cy="584654"/>
          </a:xfrm>
          <a:prstGeom prst="rect">
            <a:avLst/>
          </a:prstGeom>
          <a:solidFill>
            <a:srgbClr val="D2ECB6"/>
          </a:solidFill>
        </p:spPr>
        <p:txBody>
          <a:bodyPr wrap="square" lIns="91318" tIns="45660" rIns="91318" bIns="45660" rtlCol="0">
            <a:spAutoFit/>
          </a:bodyPr>
          <a:lstStyle/>
          <a:p>
            <a:pPr algn="ctr"/>
            <a:r>
              <a:rPr lang="en-US" sz="3200">
                <a:latin typeface="Arial" pitchFamily="34" charset="0"/>
                <a:ea typeface="Arial-Rounded" pitchFamily="34" charset="0"/>
                <a:cs typeface="Arial" pitchFamily="34" charset="0"/>
              </a:rPr>
              <a:t>Cuộc thi có những con vật nào tham gia?</a:t>
            </a:r>
          </a:p>
        </p:txBody>
      </p:sp>
      <p:sp>
        <p:nvSpPr>
          <p:cNvPr id="8" name="TextBox 7"/>
          <p:cNvSpPr txBox="1"/>
          <p:nvPr/>
        </p:nvSpPr>
        <p:spPr>
          <a:xfrm>
            <a:off x="444345" y="4448176"/>
            <a:ext cx="8312727" cy="584654"/>
          </a:xfrm>
          <a:prstGeom prst="rect">
            <a:avLst/>
          </a:prstGeom>
          <a:solidFill>
            <a:srgbClr val="D2ECB6"/>
          </a:solidFill>
        </p:spPr>
        <p:txBody>
          <a:bodyPr wrap="square" lIns="91318" tIns="45660" rIns="91318" bIns="45660" rtlCol="0">
            <a:spAutoFit/>
          </a:bodyPr>
          <a:lstStyle/>
          <a:p>
            <a:pPr algn="ctr"/>
            <a:r>
              <a:rPr lang="en-US" sz="3200">
                <a:latin typeface="Arial" pitchFamily="34" charset="0"/>
                <a:ea typeface="Arial-Rounded" pitchFamily="34" charset="0"/>
                <a:cs typeface="Arial" pitchFamily="34" charset="0"/>
              </a:rPr>
              <a:t>Mỗi con vật biểu diễn tiết mục gì?</a:t>
            </a:r>
          </a:p>
        </p:txBody>
      </p:sp>
      <p:sp>
        <p:nvSpPr>
          <p:cNvPr id="11" name="TextBox 10"/>
          <p:cNvSpPr txBox="1"/>
          <p:nvPr/>
        </p:nvSpPr>
        <p:spPr>
          <a:xfrm>
            <a:off x="444345" y="4448176"/>
            <a:ext cx="8312727" cy="584654"/>
          </a:xfrm>
          <a:prstGeom prst="rect">
            <a:avLst/>
          </a:prstGeom>
          <a:solidFill>
            <a:srgbClr val="D2ECB6"/>
          </a:solidFill>
        </p:spPr>
        <p:txBody>
          <a:bodyPr wrap="square" lIns="91318" tIns="45660" rIns="91318" bIns="45660" rtlCol="0">
            <a:spAutoFit/>
          </a:bodyPr>
          <a:lstStyle/>
          <a:p>
            <a:pPr algn="ctr"/>
            <a:r>
              <a:rPr lang="en-US" sz="3200">
                <a:latin typeface="Arial" pitchFamily="34" charset="0"/>
                <a:ea typeface="Arial-Rounded" pitchFamily="34" charset="0"/>
                <a:cs typeface="Arial" pitchFamily="34" charset="0"/>
              </a:rPr>
              <a:t>Em thích nhất tiết mục nào trong cuộc thi?</a:t>
            </a:r>
          </a:p>
        </p:txBody>
      </p:sp>
      <p:sp>
        <p:nvSpPr>
          <p:cNvPr id="15" name="TextBox 14"/>
          <p:cNvSpPr txBox="1"/>
          <p:nvPr/>
        </p:nvSpPr>
        <p:spPr>
          <a:xfrm>
            <a:off x="1584614" y="143663"/>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Cuộc thi tài năng rừng xanh</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m Yểng biết nói tiếng người không? Cách huấn luyện như thế nà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209550"/>
            <a:ext cx="2455702" cy="1649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èo rừng – Loài động vật nhỏ nhưng quý hiếm trên thế giớ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2665306"/>
            <a:ext cx="2493802" cy="16633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ìm hiểu về loài mèo rừng: đặc điểm, phân bố và thực trạng hiện n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257555"/>
            <a:ext cx="2141060" cy="1623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ì sao chim gõ kiến gõ mãi mà không… nhức đầu? - Tuổi Trẻ 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253159"/>
            <a:ext cx="2743200" cy="16162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m công - đặc điểm sinh học - Thiên Đường Chi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1730" y="2665306"/>
            <a:ext cx="25908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oọc xám Đông Dương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7671" y="2078902"/>
            <a:ext cx="1783202" cy="2225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hayre's leaf monkey, Trachypithecus phayrei | Animals wild, Animals, Monke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2061919"/>
            <a:ext cx="1485936" cy="223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5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Pileated Woodpecker - eBir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16" t="5588" b="9160"/>
          <a:stretch/>
        </p:blipFill>
        <p:spPr bwMode="auto">
          <a:xfrm>
            <a:off x="1503452" y="1195806"/>
            <a:ext cx="5993116" cy="36265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920" y="213937"/>
            <a:ext cx="34559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452" y="1167231"/>
            <a:ext cx="19812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593" y="1167231"/>
            <a:ext cx="197485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8543" y="1167231"/>
            <a:ext cx="197485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3452" y="3030559"/>
            <a:ext cx="19812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6593" y="3036909"/>
            <a:ext cx="197485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5368" y="3036909"/>
            <a:ext cx="1981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6200" y="2083905"/>
            <a:ext cx="12192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2" action="ppaction://hlinksldjump"/>
          </p:cNvPr>
          <p:cNvSpPr/>
          <p:nvPr/>
        </p:nvSpPr>
        <p:spPr>
          <a:xfrm>
            <a:off x="8165592" y="77501"/>
            <a:ext cx="978408" cy="484632"/>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Arial" pitchFamily="34" charset="0"/>
                <a:cs typeface="Arial" pitchFamily="34" charset="0"/>
              </a:rPr>
              <a:t>Đi tới bài học</a:t>
            </a:r>
          </a:p>
        </p:txBody>
      </p:sp>
    </p:spTree>
    <p:extLst>
      <p:ext uri="{BB962C8B-B14F-4D97-AF65-F5344CB8AC3E}">
        <p14:creationId xmlns:p14="http://schemas.microsoft.com/office/powerpoint/2010/main" val="229261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fade">
                                      <p:cBhvr>
                                        <p:cTn id="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35"/>
                                        </p:tgtEl>
                                      </p:cBhvr>
                                    </p:animEffect>
                                    <p:set>
                                      <p:cBhvr>
                                        <p:cTn id="13" dur="1" fill="hold">
                                          <p:stCondLst>
                                            <p:cond delay="499"/>
                                          </p:stCondLst>
                                        </p:cTn>
                                        <p:tgtEl>
                                          <p:spTgt spid="1035"/>
                                        </p:tgtEl>
                                        <p:attrNameLst>
                                          <p:attrName>style.visibility</p:attrName>
                                        </p:attrNameLst>
                                      </p:cBhvr>
                                      <p:to>
                                        <p:strVal val="hidden"/>
                                      </p:to>
                                    </p:set>
                                  </p:childTnLst>
                                </p:cTn>
                              </p:par>
                            </p:childTnLst>
                          </p:cTn>
                        </p:par>
                      </p:childTnLst>
                    </p:cTn>
                  </p:par>
                </p:childTnLst>
              </p:cTn>
              <p:nextCondLst>
                <p:cond evt="onClick" delay="0">
                  <p:tgtEl>
                    <p:spTgt spid="1035"/>
                  </p:tgtEl>
                </p:cond>
              </p:nextCondLst>
            </p:seq>
            <p:seq concurrent="1" nextAc="seek">
              <p:cTn id="14" restart="whenNotActive" fill="hold" evtFilter="cancelBubble" nodeType="interactiveSeq">
                <p:stCondLst>
                  <p:cond evt="onClick" delay="0">
                    <p:tgtEl>
                      <p:spTgt spid="10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36"/>
                                        </p:tgtEl>
                                      </p:cBhvr>
                                    </p:animEffect>
                                    <p:set>
                                      <p:cBhvr>
                                        <p:cTn id="19" dur="1" fill="hold">
                                          <p:stCondLst>
                                            <p:cond delay="4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20" restart="whenNotActive" fill="hold" evtFilter="cancelBubble" nodeType="interactiveSeq">
                <p:stCondLst>
                  <p:cond evt="onClick" delay="0">
                    <p:tgtEl>
                      <p:spTgt spid="10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37"/>
                                        </p:tgtEl>
                                      </p:cBhvr>
                                    </p:animEffect>
                                    <p:set>
                                      <p:cBhvr>
                                        <p:cTn id="25"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6" restart="whenNotActive" fill="hold" evtFilter="cancelBubble" nodeType="interactiveSeq">
                <p:stCondLst>
                  <p:cond evt="onClick" delay="0">
                    <p:tgtEl>
                      <p:spTgt spid="10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38"/>
                                        </p:tgtEl>
                                      </p:cBhvr>
                                    </p:animEffect>
                                    <p:set>
                                      <p:cBhvr>
                                        <p:cTn id="31"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32" restart="whenNotActive" fill="hold" evtFilter="cancelBubble" nodeType="interactiveSeq">
                <p:stCondLst>
                  <p:cond evt="onClick" delay="0">
                    <p:tgtEl>
                      <p:spTgt spid="10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9"/>
                                        </p:tgtEl>
                                      </p:cBhvr>
                                    </p:animEffect>
                                    <p:set>
                                      <p:cBhvr>
                                        <p:cTn id="37"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38" restart="whenNotActive" fill="hold" evtFilter="cancelBubble" nodeType="interactiveSeq">
                <p:stCondLst>
                  <p:cond evt="onClick" delay="0">
                    <p:tgtEl>
                      <p:spTgt spid="104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40"/>
                                        </p:tgtEl>
                                      </p:cBhvr>
                                    </p:animEffect>
                                    <p:set>
                                      <p:cBhvr>
                                        <p:cTn id="43"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50" y="18097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38546" y="2277121"/>
            <a:ext cx="9005454" cy="584775"/>
          </a:xfrm>
          <a:prstGeom prst="rect">
            <a:avLst/>
          </a:prstGeom>
        </p:spPr>
        <p:txBody>
          <a:bodyPr wrap="square">
            <a:spAutoFit/>
          </a:bodyPr>
          <a:lstStyle/>
          <a:p>
            <a:pPr algn="just"/>
            <a:r>
              <a:rPr lang="en-US" sz="3200" b="1">
                <a:solidFill>
                  <a:srgbClr val="7030A0"/>
                </a:solidFill>
                <a:latin typeface="HP001 4 hàng" pitchFamily="34" charset="0"/>
                <a:ea typeface="Arial-Rounded" pitchFamily="34" charset="0"/>
                <a:cs typeface="Arial-Rounded" pitchFamily="34" charset="0"/>
              </a:rPr>
              <a:t>a) C</a:t>
            </a:r>
            <a:r>
              <a:rPr lang="vi-VN" sz="3200" b="1">
                <a:solidFill>
                  <a:srgbClr val="7030A0"/>
                </a:solidFill>
                <a:latin typeface="HP001 4 hàng" pitchFamily="34" charset="0"/>
                <a:ea typeface="Arial-Rounded" pitchFamily="34" charset="0"/>
                <a:cs typeface="Arial-Rounded" pitchFamily="34" charset="0"/>
              </a:rPr>
              <a:t>uℓ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i có ǧẅ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am gia của </a:t>
            </a:r>
            <a:r>
              <a:rPr lang="el-GR" sz="3200" b="1">
                <a:solidFill>
                  <a:srgbClr val="7030A0"/>
                </a:solidFill>
                <a:latin typeface="HP001 4 hàng" pitchFamily="34" charset="0"/>
                <a:ea typeface="Arial-Rounded" pitchFamily="34" charset="0"/>
                <a:cs typeface="Arial-Rounded" pitchFamily="34" charset="0"/>
              </a:rPr>
              <a:t>ΐϜ</a:t>
            </a:r>
            <a:r>
              <a:rPr lang="vi-VN" sz="3200" b="1">
                <a:solidFill>
                  <a:srgbClr val="7030A0"/>
                </a:solidFill>
                <a:latin typeface="HP001 4 hàng" pitchFamily="34" charset="0"/>
                <a:ea typeface="Arial-Rounded" pitchFamily="34" charset="0"/>
                <a:cs typeface="Arial-Rounded" pitchFamily="34" charset="0"/>
              </a:rPr>
              <a:t>ng, </a:t>
            </a:r>
            <a:r>
              <a:rPr lang="el-GR" sz="3200" b="1">
                <a:solidFill>
                  <a:srgbClr val="7030A0"/>
                </a:solidFill>
                <a:latin typeface="HP001 4 hàng" pitchFamily="34" charset="0"/>
                <a:ea typeface="Arial-Rounded" pitchFamily="34" charset="0"/>
                <a:cs typeface="Arial-Rounded" pitchFamily="34" charset="0"/>
              </a:rPr>
              <a:t>Ε˝</a:t>
            </a:r>
            <a:r>
              <a:rPr lang="vi-VN" sz="3200" b="1">
                <a:solidFill>
                  <a:srgbClr val="7030A0"/>
                </a:solidFill>
                <a:latin typeface="HP001 4 hàng" pitchFamily="34" charset="0"/>
                <a:ea typeface="Arial-Rounded" pitchFamily="34" charset="0"/>
                <a:cs typeface="Arial-Rounded" pitchFamily="34" charset="0"/>
              </a:rPr>
              <a:t>o ǟừng,</a:t>
            </a:r>
            <a:endParaRPr lang="en-US" sz="3200" b="1">
              <a:solidFill>
                <a:srgbClr val="7030A0"/>
              </a:solidFill>
              <a:latin typeface="HP001 4 hàng" pitchFamily="34" charset="0"/>
              <a:ea typeface="Arial-Rounded" pitchFamily="34" charset="0"/>
              <a:cs typeface="Arial-Rounded"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190500" y="3957073"/>
            <a:ext cx="8743950" cy="198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25846" y="3597519"/>
            <a:ext cx="8662647" cy="584775"/>
          </a:xfrm>
          <a:prstGeom prst="rect">
            <a:avLst/>
          </a:prstGeom>
        </p:spPr>
        <p:txBody>
          <a:bodyPr wrap="square">
            <a:spAutoFit/>
          </a:bodyPr>
          <a:lstStyle/>
          <a:p>
            <a:pPr algn="just"/>
            <a:r>
              <a:rPr lang="en-US" sz="3200" b="1">
                <a:solidFill>
                  <a:srgbClr val="7030A0"/>
                </a:solidFill>
                <a:latin typeface="HP001 4 hàng" pitchFamily="34" charset="0"/>
                <a:ea typeface="Arial-Rounded" pitchFamily="34" charset="0"/>
                <a:cs typeface="Arial-Rounded" pitchFamily="34" charset="0"/>
              </a:rPr>
              <a:t>b) </a:t>
            </a:r>
            <a:r>
              <a:rPr lang="vi-VN" sz="3200" b="1">
                <a:solidFill>
                  <a:srgbClr val="7030A0"/>
                </a:solidFill>
                <a:latin typeface="HP001 4 hàng" pitchFamily="34" charset="0"/>
                <a:ea typeface="Arial-Rounded" pitchFamily="34" charset="0"/>
                <a:cs typeface="Arial-Rounded" pitchFamily="34" charset="0"/>
              </a:rPr>
              <a:t>Em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í</a:t>
            </a:r>
            <a:r>
              <a:rPr lang="el-GR" sz="3200" b="1">
                <a:solidFill>
                  <a:srgbClr val="7030A0"/>
                </a:solidFill>
                <a:latin typeface="HP001 4 hàng" pitchFamily="34" charset="0"/>
                <a:ea typeface="Arial-Rounded" pitchFamily="34" charset="0"/>
                <a:cs typeface="Arial-Rounded" pitchFamily="34" charset="0"/>
              </a:rPr>
              <a:t>ε η</a:t>
            </a:r>
            <a:r>
              <a:rPr lang="vi-VN" sz="3200" b="1">
                <a:solidFill>
                  <a:srgbClr val="7030A0"/>
                </a:solidFill>
                <a:latin typeface="HP001 4 hàng" pitchFamily="34" charset="0"/>
                <a:ea typeface="Arial-Rounded" pitchFamily="34" charset="0"/>
                <a:cs typeface="Arial-Rounded" pitchFamily="34" charset="0"/>
              </a:rPr>
              <a:t>ất Ǉ</a:t>
            </a:r>
            <a:r>
              <a:rPr lang="el-GR" sz="3200" b="1">
                <a:solidFill>
                  <a:srgbClr val="7030A0"/>
                </a:solidFill>
                <a:latin typeface="HP001 4 hàng" pitchFamily="34" charset="0"/>
                <a:ea typeface="Arial-Rounded" pitchFamily="34" charset="0"/>
                <a:cs typeface="Arial-Rounded" pitchFamily="34" charset="0"/>
              </a:rPr>
              <a:t>Η</a:t>
            </a:r>
            <a:r>
              <a:rPr lang="vi-VN" sz="3200" b="1">
                <a:solidFill>
                  <a:srgbClr val="7030A0"/>
                </a:solidFill>
                <a:latin typeface="HP001 4 hàng" pitchFamily="34" charset="0"/>
                <a:ea typeface="Arial-Rounded" pitchFamily="34" charset="0"/>
                <a:cs typeface="Arial-Rounded" pitchFamily="34" charset="0"/>
              </a:rPr>
              <a:t>Ğt jục</a:t>
            </a:r>
            <a:r>
              <a:rPr lang="en-US" sz="3200" b="1">
                <a:solidFill>
                  <a:srgbClr val="7030A0"/>
                </a:solidFill>
                <a:latin typeface="HP001 4 hàng" pitchFamily="34" charset="0"/>
                <a:ea typeface="Arial-Rounded" pitchFamily="34" charset="0"/>
                <a:cs typeface="Arial-Rounded" pitchFamily="34" charset="0"/>
              </a:rPr>
              <a:t>…</a:t>
            </a:r>
          </a:p>
        </p:txBody>
      </p:sp>
      <p:sp>
        <p:nvSpPr>
          <p:cNvPr id="4" name="TextBox 3"/>
          <p:cNvSpPr txBox="1"/>
          <p:nvPr/>
        </p:nvSpPr>
        <p:spPr>
          <a:xfrm>
            <a:off x="692730" y="127000"/>
            <a:ext cx="78416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Viết vào vở câu trả lời cho câu hỏi a và c ở mục 3</a:t>
            </a:r>
          </a:p>
        </p:txBody>
      </p:sp>
      <p:sp>
        <p:nvSpPr>
          <p:cNvPr id="5" name="Rectangle 4"/>
          <p:cNvSpPr/>
          <p:nvPr/>
        </p:nvSpPr>
        <p:spPr>
          <a:xfrm>
            <a:off x="164123" y="709659"/>
            <a:ext cx="5859051" cy="523099"/>
          </a:xfrm>
          <a:prstGeom prst="rect">
            <a:avLst/>
          </a:prstGeom>
        </p:spPr>
        <p:txBody>
          <a:bodyPr wrap="none" lIns="91318" tIns="45660" rIns="91318" bIns="45660">
            <a:spAutoFit/>
          </a:bodyPr>
          <a:lstStyle/>
          <a:p>
            <a:pPr algn="ctr"/>
            <a:r>
              <a:rPr lang="en-US" sz="2800">
                <a:latin typeface="Arial" pitchFamily="34" charset="0"/>
                <a:ea typeface="Arial-Rounded" pitchFamily="34" charset="0"/>
                <a:cs typeface="Arial" pitchFamily="34" charset="0"/>
              </a:rPr>
              <a:t>a. Cuộc thi có sự tham gia của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1" y="571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164123" y="1200149"/>
            <a:ext cx="4956560" cy="523099"/>
          </a:xfrm>
          <a:prstGeom prst="rect">
            <a:avLst/>
          </a:prstGeom>
        </p:spPr>
        <p:txBody>
          <a:bodyPr wrap="none" lIns="91318" tIns="45660" rIns="91318" bIns="45660">
            <a:spAutoFit/>
          </a:bodyPr>
          <a:lstStyle/>
          <a:p>
            <a:pPr algn="ctr"/>
            <a:r>
              <a:rPr lang="en-US" sz="2800">
                <a:latin typeface="Arial" pitchFamily="34" charset="0"/>
                <a:ea typeface="Arial-Rounded" pitchFamily="34" charset="0"/>
                <a:cs typeface="Arial" pitchFamily="34" charset="0"/>
              </a:rPr>
              <a:t>b. Em thích nhất tiết mục (…).</a:t>
            </a:r>
          </a:p>
        </p:txBody>
      </p:sp>
      <p:sp>
        <p:nvSpPr>
          <p:cNvPr id="2" name="Rectangle 1"/>
          <p:cNvSpPr/>
          <p:nvPr/>
        </p:nvSpPr>
        <p:spPr>
          <a:xfrm>
            <a:off x="135548" y="2921050"/>
            <a:ext cx="8624370" cy="584775"/>
          </a:xfrm>
          <a:prstGeom prst="rect">
            <a:avLst/>
          </a:prstGeom>
        </p:spPr>
        <p:txBody>
          <a:bodyPr wrap="square">
            <a:spAutoFit/>
          </a:bodyPr>
          <a:lstStyle/>
          <a:p>
            <a:r>
              <a:rPr lang="en-US" sz="3200" b="1">
                <a:solidFill>
                  <a:srgbClr val="7030A0"/>
                </a:solidFill>
                <a:latin typeface="HP001 4 hàng" pitchFamily="34" charset="0"/>
                <a:ea typeface="Arial-Rounded" pitchFamily="34" charset="0"/>
                <a:cs typeface="Arial-Rounded" pitchFamily="34" charset="0"/>
              </a:rPr>
              <a:t>gõ </a:t>
            </a:r>
            <a:r>
              <a:rPr lang="vi-VN" sz="3200" b="1">
                <a:solidFill>
                  <a:srgbClr val="7030A0"/>
                </a:solidFill>
                <a:latin typeface="HP001 4 hàng" pitchFamily="34" charset="0"/>
                <a:ea typeface="Arial-Rounded" pitchFamily="34" charset="0"/>
                <a:cs typeface="Arial-Rounded" pitchFamily="34" charset="0"/>
              </a:rPr>
              <a:t>k</a:t>
            </a:r>
            <a:r>
              <a:rPr lang="el-GR" sz="3200" b="1">
                <a:solidFill>
                  <a:srgbClr val="7030A0"/>
                </a:solidFill>
                <a:latin typeface="HP001 4 hàng" pitchFamily="34" charset="0"/>
                <a:ea typeface="Arial-Rounded" pitchFamily="34" charset="0"/>
                <a:cs typeface="Arial-Rounded" pitchFamily="34" charset="0"/>
              </a:rPr>
              <a:t>Η</a:t>
            </a:r>
            <a:r>
              <a:rPr lang="vi-VN" sz="3200" b="1">
                <a:solidFill>
                  <a:srgbClr val="7030A0"/>
                </a:solidFill>
                <a:latin typeface="HP001 4 hàng" pitchFamily="34" charset="0"/>
                <a:ea typeface="Arial-Rounded" pitchFamily="34" charset="0"/>
                <a:cs typeface="Arial-Rounded" pitchFamily="34" charset="0"/>
              </a:rPr>
              <a:t>Ğn, </a:t>
            </a:r>
            <a:r>
              <a:rPr lang="el-GR" sz="3200" b="1">
                <a:solidFill>
                  <a:srgbClr val="7030A0"/>
                </a:solidFill>
                <a:latin typeface="HP001 4 hàng" pitchFamily="34" charset="0"/>
                <a:ea typeface="Arial-Rounded" pitchFamily="34" charset="0"/>
                <a:cs typeface="Arial-Rounded" pitchFamily="34" charset="0"/>
              </a:rPr>
              <a:t>ε</a:t>
            </a:r>
            <a:r>
              <a:rPr lang="vi-VN" sz="3200" b="1">
                <a:solidFill>
                  <a:srgbClr val="7030A0"/>
                </a:solidFill>
                <a:latin typeface="HP001 4 hàng" pitchFamily="34" charset="0"/>
                <a:ea typeface="Arial-Rounded" pitchFamily="34" charset="0"/>
                <a:cs typeface="Arial-Rounded" pitchFamily="34" charset="0"/>
              </a:rPr>
              <a:t>im cŪg và vǭ xám</a:t>
            </a:r>
            <a:r>
              <a:rPr lang="en-US" sz="3200" b="1">
                <a:solidFill>
                  <a:srgbClr val="7030A0"/>
                </a:solidFill>
                <a:latin typeface="HP001 4 hàng" pitchFamily="34" charset="0"/>
                <a:ea typeface="Arial-Rounded" pitchFamily="34" charset="0"/>
                <a:cs typeface="Arial-Rounded" pitchFamily="34" charset="0"/>
              </a:rPr>
              <a:t>.</a:t>
            </a:r>
            <a:endParaRPr lang="en-US" sz="3200"/>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8" name="C.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363539" y="666750"/>
            <a:ext cx="4343400" cy="4343400"/>
          </a:xfrm>
        </p:spPr>
      </p:pic>
      <p:pic>
        <p:nvPicPr>
          <p:cNvPr id="9" name="E.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554539" y="666750"/>
            <a:ext cx="4343400" cy="4343400"/>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Cuộc thi tài năng rừng xanh</a:t>
            </a:r>
            <a:r>
              <a:rPr lang="en-US" sz="3200">
                <a:solidFill>
                  <a:schemeClr val="tx1"/>
                </a:solidFill>
                <a:latin typeface="Arial" pitchFamily="34" charset="0"/>
                <a:cs typeface="Arial" pitchFamily="34" charset="0"/>
              </a:rPr>
              <a:t> (trang 114, 115).</a:t>
            </a:r>
          </a:p>
          <a:p>
            <a:pPr marL="457138" indent="-457138" algn="just">
              <a:buFontTx/>
              <a:buChar char="-"/>
            </a:pPr>
            <a:r>
              <a:rPr lang="en-US" sz="3200">
                <a:solidFill>
                  <a:schemeClr val="tx1"/>
                </a:solidFill>
                <a:latin typeface="Arial" pitchFamily="34" charset="0"/>
                <a:cs typeface="Arial" pitchFamily="34" charset="0"/>
              </a:rPr>
              <a:t>Chuẩn bị bài mới (trang 116, 117).</a:t>
            </a:r>
          </a:p>
        </p:txBody>
      </p:sp>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p:cNvSpPr>
            <a:spLocks noGrp="1"/>
          </p:cNvSpPr>
          <p:nvPr>
            <p:ph type="title"/>
          </p:nvPr>
        </p:nvSpPr>
        <p:spPr>
          <a:xfrm>
            <a:off x="2590800" y="2114550"/>
            <a:ext cx="3311995" cy="1075323"/>
          </a:xfrm>
        </p:spPr>
        <p:txBody>
          <a:bodyPr>
            <a:noAutofit/>
          </a:bodyPr>
          <a:lstStyle/>
          <a:p>
            <a:pPr algn="just"/>
            <a:r>
              <a:rPr lang="en-US" sz="3600">
                <a:latin typeface="Arial" pitchFamily="34" charset="0"/>
                <a:cs typeface="Arial" pitchFamily="34" charset="0"/>
              </a:rPr>
              <a:t>A. Sư tử</a:t>
            </a:r>
          </a:p>
        </p:txBody>
      </p:sp>
      <p:sp>
        <p:nvSpPr>
          <p:cNvPr id="4" name="Title 11"/>
          <p:cNvSpPr txBox="1">
            <a:spLocks/>
          </p:cNvSpPr>
          <p:nvPr/>
        </p:nvSpPr>
        <p:spPr>
          <a:xfrm>
            <a:off x="838200" y="285750"/>
            <a:ext cx="7162800" cy="190500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sz="4000">
                <a:solidFill>
                  <a:srgbClr val="0070C0"/>
                </a:solidFill>
                <a:latin typeface="Arial" pitchFamily="34" charset="0"/>
                <a:cs typeface="Arial" pitchFamily="34" charset="0"/>
              </a:rPr>
              <a:t>Loài vật nào xuất hiện trong bài “Chúa tể rừng xanh”?</a:t>
            </a:r>
          </a:p>
        </p:txBody>
      </p:sp>
      <p:sp>
        <p:nvSpPr>
          <p:cNvPr id="5" name="Title 11"/>
          <p:cNvSpPr txBox="1">
            <a:spLocks/>
          </p:cNvSpPr>
          <p:nvPr/>
        </p:nvSpPr>
        <p:spPr>
          <a:xfrm>
            <a:off x="2590800" y="2952750"/>
            <a:ext cx="3311995" cy="107532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600">
                <a:latin typeface="Arial" pitchFamily="34" charset="0"/>
                <a:cs typeface="Arial" pitchFamily="34" charset="0"/>
              </a:rPr>
              <a:t>B. Hổ</a:t>
            </a:r>
          </a:p>
        </p:txBody>
      </p:sp>
      <p:sp>
        <p:nvSpPr>
          <p:cNvPr id="6" name="Title 11"/>
          <p:cNvSpPr txBox="1">
            <a:spLocks/>
          </p:cNvSpPr>
          <p:nvPr/>
        </p:nvSpPr>
        <p:spPr>
          <a:xfrm>
            <a:off x="2590800" y="3790950"/>
            <a:ext cx="3311995" cy="107532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600">
                <a:latin typeface="Arial" pitchFamily="34" charset="0"/>
                <a:cs typeface="Arial" pitchFamily="34" charset="0"/>
              </a:rPr>
              <a:t>C. Gấu</a:t>
            </a:r>
          </a:p>
        </p:txBody>
      </p:sp>
      <p:sp>
        <p:nvSpPr>
          <p:cNvPr id="7" name="Rectangle 6">
            <a:hlinkClick r:id="rId3" action="ppaction://hlinksldjump"/>
          </p:cNvPr>
          <p:cNvSpPr/>
          <p:nvPr/>
        </p:nvSpPr>
        <p:spPr>
          <a:xfrm>
            <a:off x="8534400" y="4546875"/>
            <a:ext cx="376738" cy="37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0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rgbClr val="FF0000"/>
                                        </p:clrVal>
                                      </p:to>
                                    </p:set>
                                    <p:set>
                                      <p:cBhvr>
                                        <p:cTn id="7" dur="500" fill="hold"/>
                                        <p:tgtEl>
                                          <p:spTgt spid="5"/>
                                        </p:tgtEl>
                                        <p:attrNameLst>
                                          <p:attrName>fillcolor</p:attrName>
                                        </p:attrNameLst>
                                      </p:cBhvr>
                                      <p:to>
                                        <p:clrVal>
                                          <a:srgbClr val="FF0000"/>
                                        </p:clrVal>
                                      </p:to>
                                    </p:set>
                                    <p:set>
                                      <p:cBhvr>
                                        <p:cTn id="8" dur="500" fill="hold"/>
                                        <p:tgtEl>
                                          <p:spTgt spid="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70C0"/>
                </a:solidFill>
                <a:latin typeface="Arial" pitchFamily="34" charset="0"/>
                <a:cs typeface="Arial" pitchFamily="34" charset="0"/>
              </a:rPr>
              <a:t>Hổ có khả năng gì đặc biệt?</a:t>
            </a:r>
          </a:p>
        </p:txBody>
      </p:sp>
      <p:sp>
        <p:nvSpPr>
          <p:cNvPr id="3" name="Title 11"/>
          <p:cNvSpPr txBox="1">
            <a:spLocks/>
          </p:cNvSpPr>
          <p:nvPr/>
        </p:nvSpPr>
        <p:spPr>
          <a:xfrm>
            <a:off x="953487" y="1270000"/>
            <a:ext cx="7809513" cy="107532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latin typeface="Arial" pitchFamily="34" charset="0"/>
                <a:cs typeface="Arial" pitchFamily="34" charset="0"/>
              </a:rPr>
              <a:t>A. Hổ là loại vật ăn thịt có bộ lông màu vàng. </a:t>
            </a:r>
          </a:p>
        </p:txBody>
      </p:sp>
      <p:sp>
        <p:nvSpPr>
          <p:cNvPr id="4" name="Title 11"/>
          <p:cNvSpPr txBox="1">
            <a:spLocks/>
          </p:cNvSpPr>
          <p:nvPr/>
        </p:nvSpPr>
        <p:spPr>
          <a:xfrm>
            <a:off x="953487" y="3492584"/>
            <a:ext cx="7809513" cy="107532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latin typeface="Arial" pitchFamily="34" charset="0"/>
                <a:cs typeface="Arial" pitchFamily="34" charset="0"/>
              </a:rPr>
              <a:t>C. Hổ di chuyển nhanh, có thể nhảy xa và săn mồi rất giỏi.</a:t>
            </a:r>
          </a:p>
        </p:txBody>
      </p:sp>
      <p:sp>
        <p:nvSpPr>
          <p:cNvPr id="5" name="Title 11"/>
          <p:cNvSpPr txBox="1">
            <a:spLocks/>
          </p:cNvSpPr>
          <p:nvPr/>
        </p:nvSpPr>
        <p:spPr>
          <a:xfrm>
            <a:off x="966187" y="2345323"/>
            <a:ext cx="7809513" cy="107532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latin typeface="Arial" pitchFamily="34" charset="0"/>
                <a:cs typeface="Arial" pitchFamily="34" charset="0"/>
              </a:rPr>
              <a:t>B. Hổ có thể bay được.</a:t>
            </a:r>
          </a:p>
        </p:txBody>
      </p:sp>
      <p:sp>
        <p:nvSpPr>
          <p:cNvPr id="6" name="Rectangle 5">
            <a:hlinkClick r:id="rId3" action="ppaction://hlinksldjump"/>
          </p:cNvPr>
          <p:cNvSpPr/>
          <p:nvPr/>
        </p:nvSpPr>
        <p:spPr>
          <a:xfrm>
            <a:off x="8534400" y="4546875"/>
            <a:ext cx="376738" cy="37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7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rgbClr val="FF0000"/>
                                        </p:clrVal>
                                      </p:to>
                                    </p:set>
                                    <p:set>
                                      <p:cBhvr>
                                        <p:cTn id="7" dur="500" fill="hold"/>
                                        <p:tgtEl>
                                          <p:spTgt spid="4"/>
                                        </p:tgtEl>
                                        <p:attrNameLst>
                                          <p:attrName>fillcolor</p:attrName>
                                        </p:attrNameLst>
                                      </p:cBhvr>
                                      <p:to>
                                        <p:clrVal>
                                          <a:srgbClr val="FF0000"/>
                                        </p:clrVal>
                                      </p:to>
                                    </p:set>
                                    <p:set>
                                      <p:cBhvr>
                                        <p:cTn id="8" dur="500" fill="hold"/>
                                        <p:tgtEl>
                                          <p:spTgt spid="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hlinkClick r:id="rId2" action="ppaction://hlinksldjump"/>
          </p:cNvPr>
          <p:cNvSpPr/>
          <p:nvPr/>
        </p:nvSpPr>
        <p:spPr>
          <a:xfrm>
            <a:off x="8534400" y="4546875"/>
            <a:ext cx="376738" cy="37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1998"/>
          <a:stretch/>
        </p:blipFill>
        <p:spPr>
          <a:xfrm>
            <a:off x="3128772" y="925830"/>
            <a:ext cx="2886456" cy="2896870"/>
          </a:xfrm>
          <a:prstGeom prst="rect">
            <a:avLst/>
          </a:prstGeom>
        </p:spPr>
      </p:pic>
    </p:spTree>
    <p:extLst>
      <p:ext uri="{BB962C8B-B14F-4D97-AF65-F5344CB8AC3E}">
        <p14:creationId xmlns:p14="http://schemas.microsoft.com/office/powerpoint/2010/main" val="117169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70C0"/>
                </a:solidFill>
                <a:latin typeface="Arial" pitchFamily="34" charset="0"/>
                <a:cs typeface="Arial" pitchFamily="34" charset="0"/>
              </a:rPr>
              <a:t>Đúng chọn Đ, sai chọn S.</a:t>
            </a:r>
          </a:p>
        </p:txBody>
      </p:sp>
      <p:sp>
        <p:nvSpPr>
          <p:cNvPr id="3" name="Title 11"/>
          <p:cNvSpPr txBox="1">
            <a:spLocks/>
          </p:cNvSpPr>
          <p:nvPr/>
        </p:nvSpPr>
        <p:spPr>
          <a:xfrm>
            <a:off x="953487" y="1581150"/>
            <a:ext cx="7809513" cy="107532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latin typeface="Arial" pitchFamily="34" charset="0"/>
                <a:cs typeface="Arial" pitchFamily="34" charset="0"/>
              </a:rPr>
              <a:t>1. Hổ là loại vật hung dữ nên cần phải bắt và giết thịt.</a:t>
            </a:r>
          </a:p>
        </p:txBody>
      </p:sp>
      <p:sp>
        <p:nvSpPr>
          <p:cNvPr id="6" name="Title 11"/>
          <p:cNvSpPr txBox="1">
            <a:spLocks/>
          </p:cNvSpPr>
          <p:nvPr/>
        </p:nvSpPr>
        <p:spPr>
          <a:xfrm>
            <a:off x="953487" y="2876550"/>
            <a:ext cx="7809513" cy="107532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latin typeface="Arial" pitchFamily="34" charset="0"/>
                <a:cs typeface="Arial" pitchFamily="34" charset="0"/>
              </a:rPr>
              <a:t>2. Hổ là động vật hoang dã cần được bảo vệ</a:t>
            </a:r>
          </a:p>
        </p:txBody>
      </p:sp>
      <p:sp>
        <p:nvSpPr>
          <p:cNvPr id="7" name="Title 11"/>
          <p:cNvSpPr txBox="1">
            <a:spLocks/>
          </p:cNvSpPr>
          <p:nvPr/>
        </p:nvSpPr>
        <p:spPr>
          <a:xfrm>
            <a:off x="419100" y="2794002"/>
            <a:ext cx="533400" cy="76200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solidFill>
                  <a:srgbClr val="FF0000"/>
                </a:solidFill>
                <a:latin typeface="Arial" pitchFamily="34" charset="0"/>
                <a:cs typeface="Arial" pitchFamily="34" charset="0"/>
              </a:rPr>
              <a:t>Đ</a:t>
            </a:r>
          </a:p>
        </p:txBody>
      </p:sp>
      <p:sp>
        <p:nvSpPr>
          <p:cNvPr id="8" name="Title 11"/>
          <p:cNvSpPr txBox="1">
            <a:spLocks/>
          </p:cNvSpPr>
          <p:nvPr/>
        </p:nvSpPr>
        <p:spPr>
          <a:xfrm>
            <a:off x="420087" y="1504950"/>
            <a:ext cx="533400" cy="76200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solidFill>
                  <a:srgbClr val="FF0000"/>
                </a:solidFill>
                <a:latin typeface="Arial" pitchFamily="34" charset="0"/>
                <a:cs typeface="Arial" pitchFamily="34" charset="0"/>
              </a:rPr>
              <a:t>S</a:t>
            </a:r>
          </a:p>
        </p:txBody>
      </p:sp>
      <p:sp>
        <p:nvSpPr>
          <p:cNvPr id="9" name="Rectangle 8">
            <a:hlinkClick r:id="rId2" action="ppaction://hlinksldjump"/>
          </p:cNvPr>
          <p:cNvSpPr/>
          <p:nvPr/>
        </p:nvSpPr>
        <p:spPr>
          <a:xfrm>
            <a:off x="8534400" y="4546875"/>
            <a:ext cx="376738" cy="37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6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hlinkClick r:id="rId3" action="ppaction://hlinksldjump"/>
          </p:cNvPr>
          <p:cNvSpPr/>
          <p:nvPr/>
        </p:nvSpPr>
        <p:spPr>
          <a:xfrm>
            <a:off x="8534400" y="4546875"/>
            <a:ext cx="376738" cy="37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72" y="931037"/>
            <a:ext cx="2886456" cy="2886456"/>
          </a:xfrm>
          <a:prstGeom prst="rect">
            <a:avLst/>
          </a:prstGeom>
        </p:spPr>
      </p:pic>
    </p:spTree>
    <p:extLst>
      <p:ext uri="{BB962C8B-B14F-4D97-AF65-F5344CB8AC3E}">
        <p14:creationId xmlns:p14="http://schemas.microsoft.com/office/powerpoint/2010/main" val="319923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 y="1733550"/>
            <a:ext cx="9052560" cy="857250"/>
          </a:xfrm>
        </p:spPr>
        <p:txBody>
          <a:bodyPr>
            <a:noAutofit/>
          </a:bodyPr>
          <a:lstStyle/>
          <a:p>
            <a:r>
              <a:rPr lang="en-US" sz="4000">
                <a:latin typeface="Arial" pitchFamily="34" charset="0"/>
                <a:cs typeface="Arial" pitchFamily="34" charset="0"/>
              </a:rPr>
              <a:t>Câu nào trong bài “Chúa tể rừng xanh” cho biết đặc điểm chiếc đuôi của hổ?</a:t>
            </a:r>
          </a:p>
        </p:txBody>
      </p:sp>
      <p:sp>
        <p:nvSpPr>
          <p:cNvPr id="3" name="Rectangle 2">
            <a:hlinkClick r:id="rId2" action="ppaction://hlinksldjump"/>
          </p:cNvPr>
          <p:cNvSpPr/>
          <p:nvPr/>
        </p:nvSpPr>
        <p:spPr>
          <a:xfrm>
            <a:off x="8534400" y="4546875"/>
            <a:ext cx="376738" cy="37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789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1586</TotalTime>
  <Words>1841</Words>
  <Application>Microsoft Office PowerPoint</Application>
  <PresentationFormat>On-screen Show (16:9)</PresentationFormat>
  <Paragraphs>124</Paragraphs>
  <Slides>32</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Arial-Rounded</vt:lpstr>
      <vt:lpstr>Calibri</vt:lpstr>
      <vt:lpstr>HP001 4 hàng</vt:lpstr>
      <vt:lpstr>Times New Roman</vt:lpstr>
      <vt:lpstr>Office Theme</vt:lpstr>
      <vt:lpstr>PowerPoint Presentation</vt:lpstr>
      <vt:lpstr>PowerPoint Presentation</vt:lpstr>
      <vt:lpstr>PowerPoint Presentation</vt:lpstr>
      <vt:lpstr>A. Sư tử</vt:lpstr>
      <vt:lpstr>Hổ có khả năng gì đặc biệt?</vt:lpstr>
      <vt:lpstr>PowerPoint Presentation</vt:lpstr>
      <vt:lpstr>Đúng chọn Đ, sai chọn S.</vt:lpstr>
      <vt:lpstr>PowerPoint Presentation</vt:lpstr>
      <vt:lpstr>Câu nào trong bài “Chúa tể rừng xanh” cho biết đặc điểm chiếc đuôi của hổ?</vt:lpstr>
      <vt:lpstr>PowerPoint Presentation</vt:lpstr>
      <vt:lpstr>PowerPoint Presentation</vt:lpstr>
      <vt:lpstr>PowerPoint Presentation</vt:lpstr>
      <vt:lpstr>yêt </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289</cp:revision>
  <dcterms:created xsi:type="dcterms:W3CDTF">2020-12-08T15:48:47Z</dcterms:created>
  <dcterms:modified xsi:type="dcterms:W3CDTF">2025-04-11T05:05:38Z</dcterms:modified>
</cp:coreProperties>
</file>