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8" r:id="rId2"/>
    <p:sldId id="289" r:id="rId3"/>
    <p:sldId id="291" r:id="rId4"/>
    <p:sldId id="292" r:id="rId5"/>
    <p:sldId id="294" r:id="rId6"/>
    <p:sldId id="293" r:id="rId7"/>
    <p:sldId id="273" r:id="rId8"/>
    <p:sldId id="258" r:id="rId9"/>
    <p:sldId id="260" r:id="rId10"/>
    <p:sldId id="277" r:id="rId11"/>
    <p:sldId id="261" r:id="rId12"/>
    <p:sldId id="263" r:id="rId13"/>
    <p:sldId id="262" r:id="rId14"/>
    <p:sldId id="296" r:id="rId15"/>
    <p:sldId id="297" r:id="rId16"/>
    <p:sldId id="278" r:id="rId17"/>
    <p:sldId id="264" r:id="rId18"/>
    <p:sldId id="266" r:id="rId19"/>
    <p:sldId id="282" r:id="rId20"/>
    <p:sldId id="287" r:id="rId21"/>
    <p:sldId id="270" r:id="rId22"/>
    <p:sldId id="272" r:id="rId2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77" d="100"/>
          <a:sy n="77" d="100"/>
        </p:scale>
        <p:origin x="648"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2169826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yêu</a:t>
            </a:r>
            <a:r>
              <a:rPr lang="en-US" baseline="0"/>
              <a:t> cầu hs nêu nghĩa theo cách hs hiểu trước.</a:t>
            </a:r>
          </a:p>
          <a:p>
            <a:r>
              <a:rPr lang="en-US" baseline="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155671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5025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75678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
            <a:extLst>
              <a:ext uri="{FF2B5EF4-FFF2-40B4-BE49-F238E27FC236}">
                <a16:creationId xmlns:a16="http://schemas.microsoft.com/office/drawing/2014/main" id="{43BF14D3-566D-41FC-2CD0-2B8F324CC68C}"/>
              </a:ext>
            </a:extLst>
          </p:cNvPr>
          <p:cNvGrpSpPr/>
          <p:nvPr/>
        </p:nvGrpSpPr>
        <p:grpSpPr>
          <a:xfrm>
            <a:off x="-1245224" y="-994176"/>
            <a:ext cx="16655845" cy="9396771"/>
            <a:chOff x="264902" y="102086"/>
            <a:chExt cx="11646878" cy="6192634"/>
          </a:xfrm>
        </p:grpSpPr>
        <p:pic>
          <p:nvPicPr>
            <p:cNvPr id="5" name="图片 4">
              <a:extLst>
                <a:ext uri="{FF2B5EF4-FFF2-40B4-BE49-F238E27FC236}">
                  <a16:creationId xmlns:a16="http://schemas.microsoft.com/office/drawing/2014/main" id="{1C02BCBD-6761-1377-3C1B-FD2BD00B29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64902" y="102086"/>
              <a:ext cx="11646878" cy="6192634"/>
            </a:xfrm>
            <a:prstGeom prst="rect">
              <a:avLst/>
            </a:prstGeom>
          </p:spPr>
        </p:pic>
        <p:pic>
          <p:nvPicPr>
            <p:cNvPr id="6" name="图片 21">
              <a:extLst>
                <a:ext uri="{FF2B5EF4-FFF2-40B4-BE49-F238E27FC236}">
                  <a16:creationId xmlns:a16="http://schemas.microsoft.com/office/drawing/2014/main" id="{BD8335E4-FCCB-0F11-C28C-ED65F03026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sp>
        <p:nvSpPr>
          <p:cNvPr id="7" name="WordArt 6">
            <a:extLst>
              <a:ext uri="{FF2B5EF4-FFF2-40B4-BE49-F238E27FC236}">
                <a16:creationId xmlns:a16="http://schemas.microsoft.com/office/drawing/2014/main" id="{B9D4F687-F15A-8A61-DAE9-99C1360D4F31}"/>
              </a:ext>
            </a:extLst>
          </p:cNvPr>
          <p:cNvSpPr>
            <a:spLocks noChangeArrowheads="1" noChangeShapeType="1" noTextEdit="1"/>
          </p:cNvSpPr>
          <p:nvPr/>
        </p:nvSpPr>
        <p:spPr bwMode="auto">
          <a:xfrm>
            <a:off x="203786" y="2571750"/>
            <a:ext cx="10058400" cy="1718971"/>
          </a:xfrm>
          <a:prstGeom prst="rect">
            <a:avLst/>
          </a:prstGeom>
        </p:spPr>
        <p:txBody>
          <a:bodyPr spcFirstLastPara="1" wrap="none" lIns="123222" tIns="61691" rIns="123222" bIns="61691" numCol="1" fromWordArt="1">
            <a:prstTxWarp prst="textArchUp">
              <a:avLst>
                <a:gd name="adj" fmla="val 11020719"/>
              </a:avLst>
            </a:prstTxWarp>
          </a:bodyPr>
          <a:lstStyle/>
          <a:p>
            <a:pPr algn="ctr" defTabSz="1641809">
              <a:lnSpc>
                <a:spcPct val="150000"/>
              </a:lnSpc>
            </a:pPr>
            <a:r>
              <a:rPr lang="en-US" sz="23976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CÔ GIÁO VÀ CÁC CON </a:t>
            </a:r>
          </a:p>
          <a:p>
            <a:pPr algn="ctr" defTabSz="1641809">
              <a:lnSpc>
                <a:spcPct val="150000"/>
              </a:lnSpc>
            </a:pPr>
            <a:r>
              <a:rPr lang="en-US" sz="23976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pic>
        <p:nvPicPr>
          <p:cNvPr id="8" name="Picture 6" descr="Hình ảnh Hoa Tím Nở Trong Vườn PNG , Thực Vật, Xinh đẹp, Hoa PNG miễn phí  tải tập tin PSDComment và Vector">
            <a:extLst>
              <a:ext uri="{FF2B5EF4-FFF2-40B4-BE49-F238E27FC236}">
                <a16:creationId xmlns:a16="http://schemas.microsoft.com/office/drawing/2014/main" id="{2589E8E8-F24B-EDDB-5D33-A0A9DFFBC4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135" y="4530544"/>
            <a:ext cx="2327456" cy="23274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ình ảnh Hoa Tím Nở Trong Vườn PNG , Thực Vật, Xinh đẹp, Hoa PNG miễn phí  tải tập tin PSDComment và Vector">
            <a:extLst>
              <a:ext uri="{FF2B5EF4-FFF2-40B4-BE49-F238E27FC236}">
                <a16:creationId xmlns:a16="http://schemas.microsoft.com/office/drawing/2014/main" id="{DA4DEF02-6609-F4E1-1141-D5C93E378A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0977" y="4629398"/>
            <a:ext cx="2327456" cy="23274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ô Giáo Hình ảnh PNG | Vector Và Các Tập Tin PSD | Tải Về Miễn Phí Trên  Pngtree">
            <a:extLst>
              <a:ext uri="{FF2B5EF4-FFF2-40B4-BE49-F238E27FC236}">
                <a16:creationId xmlns:a16="http://schemas.microsoft.com/office/drawing/2014/main" id="{C9946262-A50E-DC90-FB5E-3DE85A28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811" y="3101546"/>
            <a:ext cx="6757605" cy="434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5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dirty="0" err="1">
                <a:latin typeface="Arial-SGK-TV" pitchFamily="2" charset="0"/>
                <a:cs typeface="Arial-SGK-TV" pitchFamily="2" charset="0"/>
              </a:rPr>
              <a:t>sải</a:t>
            </a:r>
            <a:r>
              <a:rPr lang="en-US" dirty="0">
                <a:latin typeface="Arial-SGK-TV" pitchFamily="2" charset="0"/>
                <a:cs typeface="Arial-SGK-TV" pitchFamily="2" charset="0"/>
              </a:rPr>
              <a:t>		</a:t>
            </a:r>
            <a:br>
              <a:rPr lang="en-US" dirty="0">
                <a:latin typeface="Arial-SGK-TV" pitchFamily="2" charset="0"/>
                <a:cs typeface="Arial-SGK-TV" pitchFamily="2" charset="0"/>
              </a:rPr>
            </a:br>
            <a:r>
              <a:rPr lang="en-US" dirty="0">
                <a:latin typeface="Arial-SGK-TV" pitchFamily="2" charset="0"/>
                <a:cs typeface="Arial-SGK-TV" pitchFamily="2" charset="0"/>
              </a:rPr>
              <a:t>xa		</a:t>
            </a:r>
            <a:br>
              <a:rPr lang="en-US" dirty="0">
                <a:latin typeface="Arial-SGK-TV" pitchFamily="2" charset="0"/>
                <a:cs typeface="Arial-SGK-TV" pitchFamily="2" charset="0"/>
              </a:rPr>
            </a:br>
            <a:r>
              <a:rPr lang="en-US" dirty="0" err="1">
                <a:latin typeface="Arial-SGK-TV" pitchFamily="2" charset="0"/>
                <a:cs typeface="Arial-SGK-TV" pitchFamily="2" charset="0"/>
              </a:rPr>
              <a:t>mênh</a:t>
            </a:r>
            <a:r>
              <a:rPr lang="en-US" dirty="0">
                <a:latin typeface="Arial-SGK-TV" pitchFamily="2" charset="0"/>
                <a:cs typeface="Arial-SGK-TV" pitchFamily="2" charset="0"/>
              </a:rPr>
              <a:t> </a:t>
            </a:r>
            <a:r>
              <a:rPr lang="en-US" dirty="0" err="1">
                <a:latin typeface="Arial-SGK-TV" pitchFamily="2" charset="0"/>
                <a:cs typeface="Arial-SGK-TV" pitchFamily="2" charset="0"/>
              </a:rPr>
              <a:t>mông</a:t>
            </a:r>
            <a:br>
              <a:rPr lang="en-US" dirty="0">
                <a:latin typeface="Arial-SGK-TV" pitchFamily="2" charset="0"/>
                <a:cs typeface="Arial-SGK-TV" pitchFamily="2" charset="0"/>
              </a:rPr>
            </a:br>
            <a:r>
              <a:rPr lang="en-US" dirty="0" err="1">
                <a:latin typeface="Arial-SGK-TV" pitchFamily="2" charset="0"/>
                <a:cs typeface="Arial-SGK-TV" pitchFamily="2" charset="0"/>
              </a:rPr>
              <a:t>dập</a:t>
            </a:r>
            <a:r>
              <a:rPr lang="en-US" dirty="0">
                <a:latin typeface="Arial-SGK-TV" pitchFamily="2" charset="0"/>
                <a:cs typeface="Arial-SGK-TV" pitchFamily="2" charset="0"/>
              </a:rPr>
              <a:t> </a:t>
            </a:r>
            <a:r>
              <a:rPr lang="en-US" dirty="0" err="1">
                <a:latin typeface="Arial-SGK-TV" pitchFamily="2" charset="0"/>
                <a:cs typeface="Arial-SGK-TV" pitchFamily="2" charset="0"/>
              </a:rPr>
              <a:t>dềnh</a:t>
            </a:r>
            <a:r>
              <a:rPr lang="en-US" dirty="0">
                <a:latin typeface="Arial-SGK-TV" pitchFamily="2" charset="0"/>
                <a:cs typeface="Arial-SGK-TV" pitchFamily="2" charset="0"/>
              </a:rPr>
              <a:t>	</a:t>
            </a:r>
            <a:r>
              <a:rPr lang="en-US" dirty="0">
                <a:latin typeface="Arial" pitchFamily="34" charset="0"/>
                <a:cs typeface="Arial" pitchFamily="34" charset="0"/>
              </a:rPr>
              <a:t>	</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Tree>
    <p:extLst>
      <p:ext uri="{BB962C8B-B14F-4D97-AF65-F5344CB8AC3E}">
        <p14:creationId xmlns:p14="http://schemas.microsoft.com/office/powerpoint/2010/main" val="403824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en-US" sz="2600" dirty="0">
                <a:latin typeface="Arial-SGK-TV" pitchFamily="2" charset="0"/>
                <a:ea typeface="Arial-Rounded" pitchFamily="34" charset="0"/>
                <a:cs typeface="Arial-SGK-TV" pitchFamily="2" charset="0"/>
              </a:rPr>
              <a:t>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b="1" dirty="0">
                <a:solidFill>
                  <a:srgbClr val="FF0000"/>
                </a:solidFill>
                <a:latin typeface="Arial-SGK-TV" pitchFamily="2" charset="0"/>
                <a:ea typeface="Arial-Rounded" pitchFamily="34" charset="0"/>
                <a:cs typeface="Arial-SGK-TV" pitchFamily="2" charset="0"/>
              </a:rPr>
              <a: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cánh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lớn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thể</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xa, </a:t>
            </a:r>
            <a:r>
              <a:rPr lang="en-US" sz="2600" dirty="0" err="1">
                <a:latin typeface="Arial-SGK-TV" pitchFamily="2" charset="0"/>
                <a:ea typeface="Arial-Rounded" pitchFamily="34" charset="0"/>
                <a:cs typeface="Arial-SGK-TV" pitchFamily="2" charset="0"/>
              </a:rPr>
              <a:t>vượt</a:t>
            </a:r>
            <a:r>
              <a:rPr lang="en-US" sz="2600" dirty="0">
                <a:latin typeface="Arial-SGK-TV" pitchFamily="2" charset="0"/>
                <a:ea typeface="Arial-Rounded" pitchFamily="34" charset="0"/>
                <a:cs typeface="Arial-SGK-TV" pitchFamily="2" charset="0"/>
              </a:rPr>
              <a:t> qua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dương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mênh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mông</a:t>
            </a:r>
            <a:r>
              <a:rPr lang="en-US" sz="2600" dirty="0">
                <a:latin typeface="Arial-SGK-TV" pitchFamily="2" charset="0"/>
                <a:ea typeface="Arial-Rounded" pitchFamily="34" charset="0"/>
                <a:cs typeface="Arial-SGK-TV" pitchFamily="2" charset="0"/>
              </a:rPr>
              <a:t>. </a:t>
            </a:r>
            <a:r>
              <a:rPr lang="en-US" sz="2600" b="1" dirty="0">
                <a:solidFill>
                  <a:srgbClr val="FF0000"/>
                </a:solidFill>
                <a:latin typeface="Arial-SGK-TV" pitchFamily="2" charset="0"/>
                <a:ea typeface="Arial-Rounded" pitchFamily="34" charset="0"/>
                <a:cs typeface="Arial-SGK-TV" pitchFamily="2" charset="0"/>
              </a:rPr>
              <a:t>//</a:t>
            </a:r>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còn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giỏi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nhờ</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màng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như</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vịt</a:t>
            </a:r>
            <a:r>
              <a:rPr lang="en-US" sz="2600" dirty="0">
                <a:latin typeface="Arial-SGK-TV" pitchFamily="2" charset="0"/>
                <a:ea typeface="Arial-Rounded" pitchFamily="34" charset="0"/>
                <a:cs typeface="Arial-SGK-TV" pitchFamily="2" charset="0"/>
              </a:rPr>
              <a:t>.</a:t>
            </a:r>
            <a:r>
              <a:rPr lang="en-US" sz="2600" b="1" dirty="0">
                <a:solidFill>
                  <a:srgbClr val="FF0000"/>
                </a:solidFill>
                <a:latin typeface="Arial-SGK-TV" pitchFamily="2" charset="0"/>
                <a:ea typeface="Arial-Rounded" pitchFamily="34" charset="0"/>
                <a:cs typeface="Arial-SGK-TV" pitchFamily="2" charset="0"/>
              </a:rPr>
              <a:t> //</a:t>
            </a:r>
            <a:endParaRPr lang="en-US" sz="2600" dirty="0">
              <a:latin typeface="Arial-SGK-TV" pitchFamily="2" charset="0"/>
              <a:ea typeface="Arial-Rounded" pitchFamily="34" charset="0"/>
              <a:cs typeface="Arial-SGK-TV" pitchFamily="2" charset="0"/>
            </a:endParaRPr>
          </a:p>
          <a:p>
            <a:pPr algn="just"/>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suốt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ngày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a:t>
            </a:r>
            <a:r>
              <a:rPr lang="en-US" sz="2600" b="1" dirty="0">
                <a:solidFill>
                  <a:srgbClr val="FF0000"/>
                </a:solidFill>
                <a:latin typeface="Arial-SGK-TV" pitchFamily="2" charset="0"/>
                <a:ea typeface="Arial-Rounded" pitchFamily="34" charset="0"/>
                <a:cs typeface="Arial-SGK-TV" pitchFamily="2" charset="0"/>
              </a:rPr>
              <a:t> //</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Đôi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khi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đậu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ngay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nước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dập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dềnh</a:t>
            </a:r>
            <a:r>
              <a:rPr lang="en-US" sz="2600" dirty="0">
                <a:latin typeface="Arial-SGK-TV" pitchFamily="2" charset="0"/>
                <a:ea typeface="Arial-Rounded" pitchFamily="34" charset="0"/>
                <a:cs typeface="Arial-SGK-TV" pitchFamily="2" charset="0"/>
              </a:rPr>
              <a:t>.</a:t>
            </a:r>
            <a:r>
              <a:rPr lang="en-US" sz="2600" b="1" dirty="0">
                <a:solidFill>
                  <a:srgbClr val="FF0000"/>
                </a:solidFill>
                <a:latin typeface="Arial-SGK-TV" pitchFamily="2" charset="0"/>
                <a:ea typeface="Arial-Rounded" pitchFamily="34" charset="0"/>
                <a:cs typeface="Arial-SGK-TV" pitchFamily="2" charset="0"/>
              </a:rPr>
              <a:t> //</a:t>
            </a:r>
            <a:r>
              <a:rPr lang="en-US" sz="2600" dirty="0">
                <a:latin typeface="Arial-SGK-TV" pitchFamily="2" charset="0"/>
                <a:ea typeface="Arial-Rounded" pitchFamily="34" charset="0"/>
                <a:cs typeface="Arial-SGK-TV" pitchFamily="2" charset="0"/>
              </a:rPr>
              <a:t> Khi </a:t>
            </a:r>
            <a:r>
              <a:rPr lang="en-US" sz="2600" dirty="0" err="1">
                <a:latin typeface="Arial-SGK-TV" pitchFamily="2" charset="0"/>
                <a:ea typeface="Arial-Rounded" pitchFamily="34" charset="0"/>
                <a:cs typeface="Arial-SGK-TV" pitchFamily="2" charset="0"/>
              </a:rPr>
              <a:t>trời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sắp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thành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đàn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tìm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trú</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ẩn</a:t>
            </a:r>
            <a:r>
              <a:rPr lang="en-US" sz="2600" dirty="0">
                <a:latin typeface="Arial-SGK-TV" pitchFamily="2" charset="0"/>
                <a:ea typeface="Arial-Rounded" pitchFamily="34" charset="0"/>
                <a:cs typeface="Arial-SGK-TV" pitchFamily="2" charset="0"/>
              </a:rPr>
              <a:t>.</a:t>
            </a:r>
            <a:r>
              <a:rPr lang="en-US" sz="2600" b="1" dirty="0">
                <a:solidFill>
                  <a:srgbClr val="FF0000"/>
                </a:solidFill>
                <a:latin typeface="Arial-SGK-TV" pitchFamily="2" charset="0"/>
                <a:ea typeface="Arial-Rounded" pitchFamily="34" charset="0"/>
                <a:cs typeface="Arial-SGK-TV" pitchFamily="2" charset="0"/>
              </a:rPr>
              <a:t> //</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Vì</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vậy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hải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gọi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báo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a:t>
            </a:r>
            <a:r>
              <a:rPr lang="en-US" sz="2600" b="1" dirty="0">
                <a:solidFill>
                  <a:srgbClr val="FF0000"/>
                </a:solidFill>
                <a:latin typeface="Arial-SGK-TV" pitchFamily="2" charset="0"/>
                <a:ea typeface="Arial-Rounded" pitchFamily="34" charset="0"/>
                <a:cs typeface="Arial-SGK-TV" pitchFamily="2" charset="0"/>
              </a:rPr>
              <a:t> //</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cũng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coi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bạn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người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a:t>
            </a:r>
            <a:r>
              <a:rPr lang="en-US" sz="2600" b="1" dirty="0">
                <a:solidFill>
                  <a:srgbClr val="FF0000"/>
                </a:solidFill>
                <a:latin typeface="Arial-SGK-TV" pitchFamily="2" charset="0"/>
                <a:ea typeface="Arial-Rounded" pitchFamily="34" charset="0"/>
                <a:cs typeface="Arial-SGK-TV" pitchFamily="2" charset="0"/>
              </a:rPr>
              <a:t> //</a:t>
            </a:r>
            <a:endParaRPr lang="en-US" sz="2600" dirty="0">
              <a:latin typeface="Arial-SGK-TV" pitchFamily="2" charset="0"/>
              <a:ea typeface="Arial-Rounded" pitchFamily="34" charset="0"/>
              <a:cs typeface="Arial-SGK-TV" pitchFamily="2" charset="0"/>
            </a:endParaRPr>
          </a:p>
          <a:p>
            <a:pPr algn="r"/>
            <a:r>
              <a:rPr lang="en-US" sz="2600" dirty="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dirty="0">
                <a:latin typeface="Arial-SGK-TV" pitchFamily="2" charset="0"/>
                <a:ea typeface="Arial-Rounded" pitchFamily="34" charset="0"/>
                <a:cs typeface="Arial-SGK-TV" pitchFamily="2" charset="0"/>
              </a:rPr>
              <a:t>Hải </a:t>
            </a:r>
            <a:r>
              <a:rPr lang="en-US" sz="3200" dirty="0" err="1">
                <a:latin typeface="Arial-SGK-TV" pitchFamily="2" charset="0"/>
                <a:ea typeface="Arial-Rounded" pitchFamily="34" charset="0"/>
                <a:cs typeface="Arial-SGK-TV" pitchFamily="2" charset="0"/>
              </a:rPr>
              <a:t>âu</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còn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bơi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rất</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giỏi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nhờ</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chân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của</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chúng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có</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màng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như</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chân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vịt</a:t>
            </a:r>
            <a:r>
              <a:rPr lang="en-US" sz="3200" dirty="0">
                <a:latin typeface="Arial-SGK-TV" pitchFamily="2" charset="0"/>
                <a:ea typeface="Arial-Rounded" pitchFamily="34" charset="0"/>
                <a:cs typeface="Arial-SGK-TV" pitchFamily="2" charset="0"/>
              </a:rPr>
              <a: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3121" y="869950"/>
            <a:ext cx="381000" cy="400110"/>
          </a:xfrm>
          <a:prstGeom prst="rect">
            <a:avLst/>
          </a:prstGeom>
          <a:noFill/>
        </p:spPr>
        <p:txBody>
          <a:bodyPr wrap="square" rtlCol="0">
            <a:spAutoFit/>
          </a:bodyPr>
          <a:lstStyle/>
          <a:p>
            <a:pPr algn="ctr"/>
            <a:r>
              <a:rPr lang="en-US" sz="2000" b="1" dirty="0">
                <a:latin typeface="Arial" pitchFamily="34" charset="0"/>
                <a:cs typeface="Arial" pitchFamily="34" charset="0"/>
              </a:rPr>
              <a:t>1</a:t>
            </a:r>
          </a:p>
        </p:txBody>
      </p:sp>
      <p:sp>
        <p:nvSpPr>
          <p:cNvPr id="14" name="TextBox 13"/>
          <p:cNvSpPr txBox="1"/>
          <p:nvPr/>
        </p:nvSpPr>
        <p:spPr>
          <a:xfrm>
            <a:off x="1216024" y="2571750"/>
            <a:ext cx="381000" cy="400110"/>
          </a:xfrm>
          <a:prstGeom prst="rect">
            <a:avLst/>
          </a:prstGeom>
          <a:noFill/>
        </p:spPr>
        <p:txBody>
          <a:bodyPr wrap="square" rtlCol="0">
            <a:spAutoFit/>
          </a:bodyPr>
          <a:lstStyle/>
          <a:p>
            <a:pPr algn="ctr"/>
            <a:r>
              <a:rPr lang="en-US" sz="2000" b="1" dirty="0">
                <a:latin typeface="Arial" pitchFamily="34" charset="0"/>
                <a:cs typeface="Arial" pitchFamily="34" charset="0"/>
              </a:rPr>
              <a:t>2</a:t>
            </a:r>
          </a:p>
        </p:txBody>
      </p:sp>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en-US" sz="2600" dirty="0">
                <a:latin typeface="Arial-SGK-TV" pitchFamily="2" charset="0"/>
                <a:ea typeface="Arial-Rounded" pitchFamily="34" charset="0"/>
                <a:cs typeface="Arial-SGK-TV" pitchFamily="2" charset="0"/>
              </a:rPr>
              <a:t>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cánh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lớn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thể</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xa, </a:t>
            </a:r>
            <a:r>
              <a:rPr lang="en-US" sz="2600" dirty="0" err="1">
                <a:latin typeface="Arial-SGK-TV" pitchFamily="2" charset="0"/>
                <a:ea typeface="Arial-Rounded" pitchFamily="34" charset="0"/>
                <a:cs typeface="Arial-SGK-TV" pitchFamily="2" charset="0"/>
              </a:rPr>
              <a:t>vượt</a:t>
            </a:r>
            <a:r>
              <a:rPr lang="en-US" sz="2600" dirty="0">
                <a:latin typeface="Arial-SGK-TV" pitchFamily="2" charset="0"/>
                <a:ea typeface="Arial-Rounded" pitchFamily="34" charset="0"/>
                <a:cs typeface="Arial-SGK-TV" pitchFamily="2" charset="0"/>
              </a:rPr>
              <a:t> qua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dương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mênh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mông</a:t>
            </a:r>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còn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giỏi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nhờ</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màng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như</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vịt</a:t>
            </a:r>
            <a:r>
              <a:rPr lang="en-US" sz="2600" dirty="0">
                <a:latin typeface="Arial-SGK-TV" pitchFamily="2" charset="0"/>
                <a:ea typeface="Arial-Rounded" pitchFamily="34" charset="0"/>
                <a:cs typeface="Arial-SGK-TV" pitchFamily="2" charset="0"/>
              </a:rPr>
              <a:t>.</a:t>
            </a:r>
          </a:p>
          <a:p>
            <a:pPr algn="just"/>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suốt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ngày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Đôi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khi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đậu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ngay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nước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dập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dềnh</a:t>
            </a:r>
            <a:r>
              <a:rPr lang="en-US" sz="2600" dirty="0">
                <a:latin typeface="Arial-SGK-TV" pitchFamily="2" charset="0"/>
                <a:ea typeface="Arial-Rounded" pitchFamily="34" charset="0"/>
                <a:cs typeface="Arial-SGK-TV" pitchFamily="2" charset="0"/>
              </a:rPr>
              <a:t>. Khi </a:t>
            </a:r>
            <a:r>
              <a:rPr lang="en-US" sz="2600" dirty="0" err="1">
                <a:latin typeface="Arial-SGK-TV" pitchFamily="2" charset="0"/>
                <a:ea typeface="Arial-Rounded" pitchFamily="34" charset="0"/>
                <a:cs typeface="Arial-SGK-TV" pitchFamily="2" charset="0"/>
              </a:rPr>
              <a:t>trời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sắp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thành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đàn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tìm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trú</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ẩn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Vì</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vậy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hải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gọi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báo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cũng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coi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bạn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người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a:t>
            </a:r>
          </a:p>
          <a:p>
            <a:pPr algn="r"/>
            <a:r>
              <a:rPr lang="en-US" sz="2600" dirty="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độ dài của cánh.</a:t>
            </a: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biển lớn.</a:t>
            </a: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chuyển động lên xuống nhịp nhàng trên mặt nước.</a:t>
            </a: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thời tiết bất thường, có gió mạnh và mưa lớn.</a:t>
            </a: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phần da nối các ngón chân với nhau.</a:t>
            </a: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en-US" sz="2600" dirty="0">
                <a:latin typeface="Arial-SGK-TV" pitchFamily="2" charset="0"/>
                <a:ea typeface="Arial-Rounded" pitchFamily="34" charset="0"/>
                <a:cs typeface="Arial-SGK-TV" pitchFamily="2" charset="0"/>
              </a:rPr>
              <a:t>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cánh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lớn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thể</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xa, </a:t>
            </a:r>
            <a:r>
              <a:rPr lang="en-US" sz="2600" dirty="0" err="1">
                <a:latin typeface="Arial-SGK-TV" pitchFamily="2" charset="0"/>
                <a:ea typeface="Arial-Rounded" pitchFamily="34" charset="0"/>
                <a:cs typeface="Arial-SGK-TV" pitchFamily="2" charset="0"/>
              </a:rPr>
              <a:t>vượt</a:t>
            </a:r>
            <a:r>
              <a:rPr lang="en-US" sz="2600" dirty="0">
                <a:latin typeface="Arial-SGK-TV" pitchFamily="2" charset="0"/>
                <a:ea typeface="Arial-Rounded" pitchFamily="34" charset="0"/>
                <a:cs typeface="Arial-SGK-TV" pitchFamily="2" charset="0"/>
              </a:rPr>
              <a:t> qua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dương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mênh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mông</a:t>
            </a:r>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còn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giỏi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nhờ</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màng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như</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vịt</a:t>
            </a:r>
            <a:r>
              <a:rPr lang="en-US" sz="2600" dirty="0">
                <a:latin typeface="Arial-SGK-TV" pitchFamily="2" charset="0"/>
                <a:ea typeface="Arial-Rounded" pitchFamily="34" charset="0"/>
                <a:cs typeface="Arial-SGK-TV" pitchFamily="2" charset="0"/>
              </a:rPr>
              <a:t>.</a:t>
            </a:r>
          </a:p>
          <a:p>
            <a:pPr algn="just"/>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suốt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ngày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Đôi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khi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đậu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ngay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nước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dập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dềnh</a:t>
            </a:r>
            <a:r>
              <a:rPr lang="en-US" sz="2600" dirty="0">
                <a:latin typeface="Arial-SGK-TV" pitchFamily="2" charset="0"/>
                <a:ea typeface="Arial-Rounded" pitchFamily="34" charset="0"/>
                <a:cs typeface="Arial-SGK-TV" pitchFamily="2" charset="0"/>
              </a:rPr>
              <a:t>. Khi </a:t>
            </a:r>
            <a:r>
              <a:rPr lang="en-US" sz="2600" dirty="0" err="1">
                <a:latin typeface="Arial-SGK-TV" pitchFamily="2" charset="0"/>
                <a:ea typeface="Arial-Rounded" pitchFamily="34" charset="0"/>
                <a:cs typeface="Arial-SGK-TV" pitchFamily="2" charset="0"/>
              </a:rPr>
              <a:t>trời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sắp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thành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đàn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tìm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trú</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ẩn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Vì</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vậy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hải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gọi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báo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cũng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coi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bạn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người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a:t>
            </a:r>
          </a:p>
          <a:p>
            <a:pPr algn="r"/>
            <a:r>
              <a:rPr lang="en-US" sz="2600" dirty="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348074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3341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7" name="TextBox 6"/>
          <p:cNvSpPr txBox="1"/>
          <p:nvPr/>
        </p:nvSpPr>
        <p:spPr>
          <a:xfrm>
            <a:off x="166256" y="933450"/>
            <a:ext cx="8853054" cy="4170239"/>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en-US" sz="2600" dirty="0">
                <a:latin typeface="Arial-SGK-TV" pitchFamily="2" charset="0"/>
                <a:ea typeface="Arial-Rounded" pitchFamily="34" charset="0"/>
                <a:cs typeface="Arial-SGK-TV" pitchFamily="2" charset="0"/>
              </a:rPr>
              <a:t>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cánh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lớn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thể</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xa, </a:t>
            </a:r>
            <a:r>
              <a:rPr lang="en-US" sz="2600" dirty="0" err="1">
                <a:latin typeface="Arial-SGK-TV" pitchFamily="2" charset="0"/>
                <a:ea typeface="Arial-Rounded" pitchFamily="34" charset="0"/>
                <a:cs typeface="Arial-SGK-TV" pitchFamily="2" charset="0"/>
              </a:rPr>
              <a:t>vượt</a:t>
            </a:r>
            <a:r>
              <a:rPr lang="en-US" sz="2600" dirty="0">
                <a:latin typeface="Arial-SGK-TV" pitchFamily="2" charset="0"/>
                <a:ea typeface="Arial-Rounded" pitchFamily="34" charset="0"/>
                <a:cs typeface="Arial-SGK-TV" pitchFamily="2" charset="0"/>
              </a:rPr>
              <a:t> qua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dương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mênh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mông</a:t>
            </a:r>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còn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giỏi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nhờ</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màng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như</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vịt</a:t>
            </a:r>
            <a:r>
              <a:rPr lang="en-US" sz="2600" dirty="0">
                <a:latin typeface="Arial-SGK-TV" pitchFamily="2" charset="0"/>
                <a:ea typeface="Arial-Rounded" pitchFamily="34" charset="0"/>
                <a:cs typeface="Arial-SGK-TV" pitchFamily="2" charset="0"/>
              </a:rPr>
              <a:t>.</a:t>
            </a:r>
          </a:p>
          <a:p>
            <a:pPr algn="just"/>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suốt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ngày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Đôi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khi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đậu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ngay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nước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dập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dềnh</a:t>
            </a:r>
            <a:r>
              <a:rPr lang="en-US" sz="2600" dirty="0">
                <a:latin typeface="Arial-SGK-TV" pitchFamily="2" charset="0"/>
                <a:ea typeface="Arial-Rounded" pitchFamily="34" charset="0"/>
                <a:cs typeface="Arial-SGK-TV" pitchFamily="2" charset="0"/>
              </a:rPr>
              <a:t>. Khi </a:t>
            </a:r>
            <a:r>
              <a:rPr lang="en-US" sz="2600" dirty="0" err="1">
                <a:latin typeface="Arial-SGK-TV" pitchFamily="2" charset="0"/>
                <a:ea typeface="Arial-Rounded" pitchFamily="34" charset="0"/>
                <a:cs typeface="Arial-SGK-TV" pitchFamily="2" charset="0"/>
              </a:rPr>
              <a:t>trời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sắp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thành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đàn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tìm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trú</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ẩn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Vì</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vậy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hải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gọi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báo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cũng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coi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bạn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người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a:t>
            </a:r>
          </a:p>
          <a:p>
            <a:pPr algn="r"/>
            <a:r>
              <a:rPr lang="en-US" sz="2600" dirty="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421372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en-US" sz="2600" dirty="0">
                <a:latin typeface="Arial-SGK-TV" pitchFamily="2" charset="0"/>
                <a:ea typeface="Arial-Rounded" pitchFamily="34" charset="0"/>
                <a:cs typeface="Arial-SGK-TV" pitchFamily="2" charset="0"/>
              </a:rPr>
              <a:t>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cánh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lớn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thể</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xa, </a:t>
            </a:r>
            <a:r>
              <a:rPr lang="en-US" sz="2600" dirty="0" err="1">
                <a:latin typeface="Arial-SGK-TV" pitchFamily="2" charset="0"/>
                <a:ea typeface="Arial-Rounded" pitchFamily="34" charset="0"/>
                <a:cs typeface="Arial-SGK-TV" pitchFamily="2" charset="0"/>
              </a:rPr>
              <a:t>vượt</a:t>
            </a:r>
            <a:r>
              <a:rPr lang="en-US" sz="2600" dirty="0">
                <a:latin typeface="Arial-SGK-TV" pitchFamily="2" charset="0"/>
                <a:ea typeface="Arial-Rounded" pitchFamily="34" charset="0"/>
                <a:cs typeface="Arial-SGK-TV" pitchFamily="2" charset="0"/>
              </a:rPr>
              <a:t> qua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dương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mênh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mông</a:t>
            </a:r>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còn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giỏi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nhờ</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màng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như</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vịt</a:t>
            </a:r>
            <a:r>
              <a:rPr lang="en-US" sz="2600" dirty="0">
                <a:latin typeface="Arial-SGK-TV" pitchFamily="2" charset="0"/>
                <a:ea typeface="Arial-Rounded" pitchFamily="34" charset="0"/>
                <a:cs typeface="Arial-SGK-TV" pitchFamily="2" charset="0"/>
              </a:rPr>
              <a:t>.</a:t>
            </a:r>
          </a:p>
          <a:p>
            <a:pPr algn="just"/>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suốt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ngày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Đôi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khi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đậu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ngay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nước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dập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dềnh</a:t>
            </a:r>
            <a:r>
              <a:rPr lang="en-US" sz="2600" dirty="0">
                <a:latin typeface="Arial-SGK-TV" pitchFamily="2" charset="0"/>
                <a:ea typeface="Arial-Rounded" pitchFamily="34" charset="0"/>
                <a:cs typeface="Arial-SGK-TV" pitchFamily="2" charset="0"/>
              </a:rPr>
              <a:t>. Khi </a:t>
            </a:r>
            <a:r>
              <a:rPr lang="en-US" sz="2600" dirty="0" err="1">
                <a:latin typeface="Arial-SGK-TV" pitchFamily="2" charset="0"/>
                <a:ea typeface="Arial-Rounded" pitchFamily="34" charset="0"/>
                <a:cs typeface="Arial-SGK-TV" pitchFamily="2" charset="0"/>
              </a:rPr>
              <a:t>trời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sắp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thành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đàn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tìm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trú</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ẩn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Vì</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vậy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hải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gọi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báo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cũng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coi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bạn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người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a:t>
            </a:r>
          </a:p>
          <a:p>
            <a:pPr algn="r"/>
            <a:r>
              <a:rPr lang="en-US" sz="2600" dirty="0">
                <a:latin typeface="Arial" pitchFamily="34" charset="0"/>
                <a:ea typeface="Arial-Rounded" pitchFamily="34" charset="0"/>
                <a:cs typeface="Arial" pitchFamily="34" charset="0"/>
              </a:rPr>
              <a:t>(Trung Nguyên)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dirty="0">
                <a:latin typeface="Arial" pitchFamily="34" charset="0"/>
                <a:ea typeface="Arial-Rounded" pitchFamily="34" charset="0"/>
                <a:cs typeface="Arial" pitchFamily="34" charset="0"/>
              </a:rPr>
              <a:t>	</a:t>
            </a:r>
            <a:r>
              <a:rPr lang="en-US" sz="3200" dirty="0">
                <a:latin typeface="Arial-SGK-TV" pitchFamily="2" charset="0"/>
                <a:ea typeface="Arial-Rounded" pitchFamily="34" charset="0"/>
                <a:cs typeface="Arial-SGK-TV" pitchFamily="2" charset="0"/>
              </a:rPr>
              <a:t>Hải </a:t>
            </a:r>
            <a:r>
              <a:rPr lang="en-US" sz="3200" dirty="0" err="1">
                <a:latin typeface="Arial-SGK-TV" pitchFamily="2" charset="0"/>
                <a:ea typeface="Arial-Rounded" pitchFamily="34" charset="0"/>
                <a:cs typeface="Arial-SGK-TV" pitchFamily="2" charset="0"/>
              </a:rPr>
              <a:t>âu</a:t>
            </a:r>
            <a:r>
              <a:rPr lang="en-US" sz="3200" dirty="0">
                <a:latin typeface="Arial-SGK-TV" pitchFamily="2" charset="0"/>
                <a:ea typeface="Arial-Rounded" pitchFamily="34" charset="0"/>
                <a:cs typeface="Arial-SGK-TV" pitchFamily="2" charset="0"/>
              </a:rPr>
              <a:t> bay </a:t>
            </a:r>
            <a:r>
              <a:rPr lang="en-US" sz="3200" dirty="0" err="1">
                <a:latin typeface="Arial-SGK-TV" pitchFamily="2" charset="0"/>
                <a:ea typeface="Arial-Rounded" pitchFamily="34" charset="0"/>
                <a:cs typeface="Arial-SGK-TV" pitchFamily="2" charset="0"/>
              </a:rPr>
              <a:t>suốt</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ngày</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trên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mặt</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biển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Đôi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khi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chúng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đậu</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ngay</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trên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mặt</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nước</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dập</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dềnh</a:t>
            </a:r>
            <a:r>
              <a:rPr lang="en-US" sz="3200" dirty="0">
                <a:latin typeface="Arial-SGK-TV" pitchFamily="2" charset="0"/>
                <a:ea typeface="Arial-Rounded" pitchFamily="34" charset="0"/>
                <a:cs typeface="Arial-SGK-TV" pitchFamily="2" charset="0"/>
              </a:rPr>
              <a:t>. Khi </a:t>
            </a:r>
            <a:r>
              <a:rPr lang="en-US" sz="3200" dirty="0" err="1">
                <a:latin typeface="Arial-SGK-TV" pitchFamily="2" charset="0"/>
                <a:ea typeface="Arial-Rounded" pitchFamily="34" charset="0"/>
                <a:cs typeface="Arial-SGK-TV" pitchFamily="2" charset="0"/>
              </a:rPr>
              <a:t>trời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sắp</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có</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bão</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chúng</a:t>
            </a:r>
            <a:r>
              <a:rPr lang="en-US" sz="3200" dirty="0">
                <a:latin typeface="Arial-SGK-TV" pitchFamily="2" charset="0"/>
                <a:ea typeface="Arial-Rounded" pitchFamily="34" charset="0"/>
                <a:cs typeface="Arial-SGK-TV" pitchFamily="2" charset="0"/>
              </a:rPr>
              <a:t> bay </a:t>
            </a:r>
            <a:r>
              <a:rPr lang="en-US" sz="3200" dirty="0" err="1">
                <a:latin typeface="Arial-SGK-TV" pitchFamily="2" charset="0"/>
                <a:ea typeface="Arial-Rounded" pitchFamily="34" charset="0"/>
                <a:cs typeface="Arial-SGK-TV" pitchFamily="2" charset="0"/>
              </a:rPr>
              <a:t>thành</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đàn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tìm</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nơi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trú</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ẩn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Vì</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vậy</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hải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âu</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được</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gọi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là</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loài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chim</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báo</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bão</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Chúng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cũng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được</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coi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là</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bạn</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của</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những</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người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đi</a:t>
            </a:r>
            <a:r>
              <a:rPr lang="en-US" sz="3200" dirty="0">
                <a:latin typeface="Arial-SGK-TV" pitchFamily="2" charset="0"/>
                <a:ea typeface="Arial-Rounded" pitchFamily="34" charset="0"/>
                <a:cs typeface="Arial-SGK-TV" pitchFamily="2" charset="0"/>
              </a:rPr>
              <a:t> </a:t>
            </a:r>
            <a:r>
              <a:rPr lang="en-US" sz="3200" dirty="0" err="1">
                <a:latin typeface="Arial-SGK-TV" pitchFamily="2" charset="0"/>
                <a:ea typeface="Arial-Rounded" pitchFamily="34" charset="0"/>
                <a:cs typeface="Arial-SGK-TV" pitchFamily="2" charset="0"/>
              </a:rPr>
              <a:t>biển</a:t>
            </a:r>
            <a:r>
              <a:rPr lang="en-US" sz="3200" dirty="0">
                <a:latin typeface="Arial-SGK-TV" pitchFamily="2" charset="0"/>
                <a:ea typeface="Arial-Rounded" pitchFamily="34" charset="0"/>
                <a:cs typeface="Arial-SGK-TV" pitchFamily="2" charset="0"/>
              </a:rPr>
              <a:t>.</a:t>
            </a:r>
          </a:p>
          <a:p>
            <a:pPr algn="just"/>
            <a:endParaRPr lang="en-US" sz="3200" dirty="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hải âu được gọi là loài chim báo bão?</a:t>
            </a: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a:solidFill>
                  <a:srgbClr val="0070C0"/>
                </a:solidFill>
                <a:latin typeface="Arial" pitchFamily="34" charset="0"/>
                <a:cs typeface="Arial" pitchFamily="34" charset="0"/>
              </a:rPr>
              <a:t>AI NHANH? </a:t>
            </a:r>
          </a:p>
          <a:p>
            <a:pPr algn="ctr"/>
            <a:r>
              <a:rPr lang="en-US" sz="4400" b="1">
                <a:solidFill>
                  <a:srgbClr val="0070C0"/>
                </a:solidFill>
                <a:latin typeface="Arial" pitchFamily="34" charset="0"/>
                <a:cs typeface="Arial" pitchFamily="34" charset="0"/>
              </a:rPr>
              <a:t>AI ĐÚNG?</a:t>
            </a:r>
          </a:p>
        </p:txBody>
      </p:sp>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Kể tên một số loài chim mà em biết.</a:t>
            </a: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a:latin typeface="Arial" pitchFamily="34" charset="0"/>
                <a:ea typeface="Arial-Rounded" pitchFamily="34" charset="0"/>
                <a:cs typeface="Arial" pitchFamily="34" charset="0"/>
              </a:rPr>
              <a:t>Các loài chim đó giúp ích gì cho cuộc sống và cho con người?</a:t>
            </a: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Hải âu có </a:t>
            </a:r>
            <a:r>
              <a:rPr lang="el-GR" sz="3200" b="1">
                <a:solidFill>
                  <a:srgbClr val="7030A0"/>
                </a:solidFill>
                <a:latin typeface="HP001 4 hàng" pitchFamily="34" charset="0"/>
                <a:ea typeface="Arial-Rounded" pitchFamily="34" charset="0"/>
                <a:cs typeface="Arial-Rounded" pitchFamily="34" charset="0"/>
              </a:rPr>
              <a:t>Ό˘ </a:t>
            </a:r>
            <a:r>
              <a:rPr lang="vi-VN" sz="3200" b="1">
                <a:solidFill>
                  <a:srgbClr val="7030A0"/>
                </a:solidFill>
                <a:latin typeface="HP001 4 hàng" pitchFamily="34" charset="0"/>
                <a:ea typeface="Arial-Rounded" pitchFamily="34" charset="0"/>
                <a:cs typeface="Arial-Rounded" pitchFamily="34" charset="0"/>
              </a:rPr>
              <a:t>bay Ǖ</a:t>
            </a:r>
            <a:r>
              <a:rPr lang="el-GR" sz="3200" b="1">
                <a:solidFill>
                  <a:srgbClr val="7030A0"/>
                </a:solidFill>
                <a:latin typeface="HP001 4 hàng" pitchFamily="34" charset="0"/>
                <a:ea typeface="Arial-Rounded" pitchFamily="34" charset="0"/>
                <a:cs typeface="Arial-Rounded" pitchFamily="34" charset="0"/>
              </a:rPr>
              <a:t>ί</a:t>
            </a:r>
            <a:r>
              <a:rPr lang="vi-VN" sz="3200" b="1">
                <a:solidFill>
                  <a:srgbClr val="7030A0"/>
                </a:solidFill>
                <a:latin typeface="HP001 4 hàng" pitchFamily="34" charset="0"/>
                <a:ea typeface="Arial-Rounded" pitchFamily="34" charset="0"/>
                <a:cs typeface="Arial-Rounded" pitchFamily="34" charset="0"/>
              </a:rPr>
              <a:t>a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ững đại dư</a:t>
            </a:r>
            <a:r>
              <a:rPr lang="el-GR" sz="3200" b="1">
                <a:solidFill>
                  <a:srgbClr val="7030A0"/>
                </a:solidFill>
                <a:latin typeface="HP001 4 hàng" pitchFamily="34" charset="0"/>
                <a:ea typeface="Arial-Rounded" pitchFamily="34" charset="0"/>
                <a:cs typeface="Arial-Rounded" pitchFamily="34" charset="0"/>
              </a:rPr>
              <a:t>Ω</a:t>
            </a:r>
            <a:r>
              <a:rPr lang="vi-VN" sz="3200" b="1">
                <a:solidFill>
                  <a:srgbClr val="7030A0"/>
                </a:solidFill>
                <a:latin typeface="HP001 4 hàng" pitchFamily="34" charset="0"/>
                <a:ea typeface="Arial-Rounded" pitchFamily="34" charset="0"/>
                <a:cs typeface="Arial-Rounded" pitchFamily="34" charset="0"/>
              </a:rPr>
              <a:t>g</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38546" y="2949692"/>
            <a:ext cx="8649947" cy="584775"/>
          </a:xfrm>
          <a:prstGeom prst="rect">
            <a:avLst/>
          </a:prstGeom>
        </p:spPr>
        <p:txBody>
          <a:bodyPr wrap="square">
            <a:spAutoFit/>
          </a:bodyPr>
          <a:lstStyle/>
          <a:p>
            <a:pPr algn="just"/>
            <a:r>
              <a:rPr lang="vi-VN" sz="3200" b="1" dirty="0">
                <a:solidFill>
                  <a:srgbClr val="7030A0"/>
                </a:solidFill>
                <a:latin typeface="HP001 4 hàng" pitchFamily="34" charset="0"/>
                <a:ea typeface="Arial-Rounded" pitchFamily="34" charset="0"/>
                <a:cs typeface="Arial-Rounded" pitchFamily="34" charset="0"/>
              </a:rPr>
              <a:t>jŪg</a:t>
            </a:r>
            <a:r>
              <a:rPr lang="en-US" sz="3200" b="1" dirty="0">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8016" y="3599367"/>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b) Ngoài </a:t>
            </a:r>
            <a:r>
              <a:rPr lang="vi-VN" sz="3200" b="1">
                <a:solidFill>
                  <a:srgbClr val="7030A0"/>
                </a:solidFill>
                <a:latin typeface="HP001 4 hàng" pitchFamily="34" charset="0"/>
                <a:ea typeface="Arial-Rounded" pitchFamily="34" charset="0"/>
                <a:cs typeface="Arial-Rounded" pitchFamily="34" charset="0"/>
              </a:rPr>
              <a:t>bay xa</a:t>
            </a:r>
            <a:r>
              <a:rPr lang="en-US" sz="3200" b="1">
                <a:solidFill>
                  <a:srgbClr val="7030A0"/>
                </a:solidFill>
                <a:latin typeface="HP001 4 hàng" pitchFamily="34" charset="0"/>
                <a:ea typeface="Arial-Rounded" pitchFamily="34" charset="0"/>
                <a:cs typeface="Arial-Rounded" pitchFamily="34" charset="0"/>
              </a:rPr>
              <a:t>,</a:t>
            </a:r>
            <a:r>
              <a:rPr lang="vi-VN" sz="3200" b="1">
                <a:solidFill>
                  <a:srgbClr val="7030A0"/>
                </a:solidFill>
                <a:latin typeface="HP001 4 hàng" pitchFamily="34" charset="0"/>
                <a:ea typeface="Arial-Rounded" pitchFamily="34" charset="0"/>
                <a:cs typeface="Arial-Rounded" pitchFamily="34" charset="0"/>
              </a:rPr>
              <a:t> hải âu cŜ b</a:t>
            </a:r>
            <a:r>
              <a:rPr lang="el-GR" sz="3200" b="1">
                <a:solidFill>
                  <a:srgbClr val="7030A0"/>
                </a:solidFill>
                <a:latin typeface="HP001 4 hàng" pitchFamily="34" charset="0"/>
                <a:ea typeface="Arial-Rounded" pitchFamily="34" charset="0"/>
                <a:cs typeface="Arial-Rounded" pitchFamily="34" charset="0"/>
              </a:rPr>
              <a:t>Π </a:t>
            </a:r>
            <a:r>
              <a:rPr lang="vi-VN" sz="3200" b="1">
                <a:solidFill>
                  <a:srgbClr val="7030A0"/>
                </a:solidFill>
                <a:latin typeface="HP001 4 hàng" pitchFamily="34" charset="0"/>
                <a:ea typeface="Arial-Rounded" pitchFamily="34" charset="0"/>
                <a:cs typeface="Arial-Rounded" pitchFamily="34" charset="0"/>
              </a:rPr>
              <a:t>ǟất giĈ</a:t>
            </a:r>
            <a:r>
              <a:rPr lang="en-US" sz="3200" b="1">
                <a:solidFill>
                  <a:srgbClr val="7030A0"/>
                </a:solidFill>
                <a:latin typeface="HP001 4 hàng" pitchFamily="34" charset="0"/>
                <a:ea typeface="Arial-Rounded" pitchFamily="34" charset="0"/>
                <a:cs typeface="Arial-Rounded" pitchFamily="34" charset="0"/>
              </a:rPr>
              <a:t>.</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Hải âu có thể bay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Ngoài bay xa, hải âu còn (…).</a:t>
            </a:r>
          </a:p>
        </p:txBody>
      </p:sp>
      <p:sp>
        <p:nvSpPr>
          <p:cNvPr id="2" name="Rectangle 1">
            <a:extLst>
              <a:ext uri="{FF2B5EF4-FFF2-40B4-BE49-F238E27FC236}">
                <a16:creationId xmlns:a16="http://schemas.microsoft.com/office/drawing/2014/main" id="{23EB068F-9B95-6F31-A4BB-901723BF2A11}"/>
              </a:ext>
            </a:extLst>
          </p:cNvPr>
          <p:cNvSpPr/>
          <p:nvPr/>
        </p:nvSpPr>
        <p:spPr>
          <a:xfrm>
            <a:off x="7755082" y="2275501"/>
            <a:ext cx="1558635" cy="584775"/>
          </a:xfrm>
          <a:prstGeom prst="rect">
            <a:avLst/>
          </a:prstGeom>
        </p:spPr>
        <p:txBody>
          <a:bodyPr wrap="square">
            <a:spAutoFit/>
          </a:bodyPr>
          <a:lstStyle/>
          <a:p>
            <a:pPr algn="just"/>
            <a:r>
              <a:rPr lang="el-GR" sz="3200" b="1" dirty="0">
                <a:solidFill>
                  <a:srgbClr val="7030A0"/>
                </a:solidFill>
                <a:latin typeface="HP001 4 hàng" pitchFamily="34" charset="0"/>
                <a:ea typeface="Arial-Rounded" pitchFamily="34" charset="0"/>
                <a:cs typeface="Arial-Rounded" pitchFamily="34" charset="0"/>
              </a:rPr>
              <a:t>Ε</a:t>
            </a:r>
            <a:r>
              <a:rPr lang="vi-VN" sz="3200" b="1" dirty="0">
                <a:solidFill>
                  <a:srgbClr val="7030A0"/>
                </a:solidFill>
                <a:latin typeface="HP001 4 hàng" pitchFamily="34" charset="0"/>
                <a:ea typeface="Arial-Rounded" pitchFamily="34" charset="0"/>
                <a:cs typeface="Arial-Rounded" pitchFamily="34" charset="0"/>
              </a:rPr>
              <a:t>ł</a:t>
            </a:r>
            <a:r>
              <a:rPr lang="el-GR" sz="3200" b="1" dirty="0">
                <a:solidFill>
                  <a:srgbClr val="7030A0"/>
                </a:solidFill>
                <a:latin typeface="HP001 4 hàng" pitchFamily="34" charset="0"/>
                <a:ea typeface="Arial-Rounded" pitchFamily="34" charset="0"/>
                <a:cs typeface="Arial-Rounded" pitchFamily="34" charset="0"/>
              </a:rPr>
              <a:t>ζ</a:t>
            </a:r>
            <a:endParaRPr lang="en-US" sz="3200" b="1" dirty="0">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Loài chim của biển cả</a:t>
            </a:r>
            <a:r>
              <a:rPr lang="en-US" sz="3200">
                <a:solidFill>
                  <a:schemeClr val="tx1"/>
                </a:solidFill>
                <a:latin typeface="Arial" pitchFamily="34" charset="0"/>
                <a:cs typeface="Arial" pitchFamily="34" charset="0"/>
              </a:rPr>
              <a:t> (trang 104, 105).</a:t>
            </a:r>
          </a:p>
          <a:p>
            <a:pPr marL="457138" indent="-457138" algn="just">
              <a:buFontTx/>
              <a:buChar char="-"/>
            </a:pPr>
            <a:r>
              <a:rPr lang="en-US" sz="3200">
                <a:solidFill>
                  <a:schemeClr val="tx1"/>
                </a:solidFill>
                <a:latin typeface="Arial" pitchFamily="34" charset="0"/>
                <a:cs typeface="Arial" pitchFamily="34" charset="0"/>
              </a:rPr>
              <a:t>Chuẩn bị bài mới (trang 106, 107).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a:t>
            </a:r>
          </a:p>
          <a:p>
            <a:r>
              <a:rPr lang="en-US" b="1">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phò</a:t>
            </a:r>
            <a:r>
              <a:rPr lang="en-US" sz="400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lợn</a:t>
            </a:r>
          </a:p>
          <a:p>
            <a:r>
              <a:rPr lang="en-US" b="1">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a:latin typeface="Arial" pitchFamily="34" charset="0"/>
                <a:ea typeface="AvantGarde" pitchFamily="2" charset="0"/>
                <a:cs typeface="Arial" pitchFamily="34" charset="0"/>
              </a:rPr>
              <a:t>?</a:t>
            </a: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điểm khác nhau giữa chim và cá?</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dirty="0" err="1">
                <a:latin typeface="Arial-SGK-TV" pitchFamily="2" charset="0"/>
                <a:ea typeface="Arial-Rounded" pitchFamily="34" charset="0"/>
                <a:cs typeface="Arial-SGK-TV" pitchFamily="2" charset="0"/>
              </a:rPr>
              <a:t>Loài</a:t>
            </a:r>
            <a:r>
              <a:rPr lang="en-US" sz="2800" b="1" dirty="0">
                <a:latin typeface="Arial-SGK-TV" pitchFamily="2" charset="0"/>
                <a:ea typeface="Arial-Rounded" pitchFamily="34" charset="0"/>
                <a:cs typeface="Arial-SGK-TV" pitchFamily="2" charset="0"/>
              </a:rPr>
              <a:t> </a:t>
            </a:r>
            <a:r>
              <a:rPr lang="en-US" sz="2800" b="1" dirty="0" err="1">
                <a:latin typeface="Arial-SGK-TV" pitchFamily="2" charset="0"/>
                <a:ea typeface="Arial-Rounded" pitchFamily="34" charset="0"/>
                <a:cs typeface="Arial-SGK-TV" pitchFamily="2" charset="0"/>
              </a:rPr>
              <a:t>chim</a:t>
            </a:r>
            <a:r>
              <a:rPr lang="en-US" sz="2800" b="1" dirty="0">
                <a:latin typeface="Arial-SGK-TV" pitchFamily="2" charset="0"/>
                <a:ea typeface="Arial-Rounded" pitchFamily="34" charset="0"/>
                <a:cs typeface="Arial-SGK-TV" pitchFamily="2" charset="0"/>
              </a:rPr>
              <a:t> </a:t>
            </a:r>
            <a:r>
              <a:rPr lang="en-US" sz="2800" b="1" dirty="0" err="1">
                <a:latin typeface="Arial-SGK-TV" pitchFamily="2" charset="0"/>
                <a:ea typeface="Arial-Rounded" pitchFamily="34" charset="0"/>
                <a:cs typeface="Arial-SGK-TV" pitchFamily="2" charset="0"/>
              </a:rPr>
              <a:t>của</a:t>
            </a:r>
            <a:r>
              <a:rPr lang="en-US" sz="2800" b="1" dirty="0">
                <a:latin typeface="Arial-SGK-TV" pitchFamily="2" charset="0"/>
                <a:ea typeface="Arial-Rounded" pitchFamily="34" charset="0"/>
                <a:cs typeface="Arial-SGK-TV" pitchFamily="2" charset="0"/>
              </a:rPr>
              <a:t> </a:t>
            </a:r>
            <a:r>
              <a:rPr lang="en-US" sz="2800" b="1" dirty="0" err="1">
                <a:latin typeface="Arial-SGK-TV" pitchFamily="2" charset="0"/>
                <a:ea typeface="Arial-Rounded" pitchFamily="34" charset="0"/>
                <a:cs typeface="Arial-SGK-TV" pitchFamily="2" charset="0"/>
              </a:rPr>
              <a:t>biển</a:t>
            </a:r>
            <a:r>
              <a:rPr lang="en-US" sz="2800" b="1" dirty="0">
                <a:latin typeface="Arial-SGK-TV" pitchFamily="2" charset="0"/>
                <a:ea typeface="Arial-Rounded" pitchFamily="34" charset="0"/>
                <a:cs typeface="Arial-SGK-TV" pitchFamily="2" charset="0"/>
              </a:rPr>
              <a:t> </a:t>
            </a:r>
            <a:r>
              <a:rPr lang="en-US" sz="2800" b="1" dirty="0" err="1">
                <a:latin typeface="Arial-SGK-TV" pitchFamily="2" charset="0"/>
                <a:ea typeface="Arial-Rounded" pitchFamily="34" charset="0"/>
                <a:cs typeface="Arial-SGK-TV" pitchFamily="2" charset="0"/>
              </a:rPr>
              <a:t>cả</a:t>
            </a:r>
            <a:endParaRPr lang="en-US" sz="2800" b="1" dirty="0">
              <a:latin typeface="Arial-SGK-TV" pitchFamily="2" charset="0"/>
              <a:ea typeface="Arial-Rounded" pitchFamily="34" charset="0"/>
              <a:cs typeface="Arial-SGK-TV" pitchFamily="2" charset="0"/>
            </a:endParaRP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en-US" sz="2600" dirty="0">
                <a:latin typeface="Arial-SGK-TV" pitchFamily="2" charset="0"/>
                <a:ea typeface="Arial-Rounded" pitchFamily="34" charset="0"/>
                <a:cs typeface="Arial-SGK-TV" pitchFamily="2" charset="0"/>
              </a:rPr>
              <a:t>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cánh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lớn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thể</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xa, </a:t>
            </a:r>
            <a:r>
              <a:rPr lang="en-US" sz="2600" dirty="0" err="1">
                <a:latin typeface="Arial-SGK-TV" pitchFamily="2" charset="0"/>
                <a:ea typeface="Arial-Rounded" pitchFamily="34" charset="0"/>
                <a:cs typeface="Arial-SGK-TV" pitchFamily="2" charset="0"/>
              </a:rPr>
              <a:t>vượt</a:t>
            </a:r>
            <a:r>
              <a:rPr lang="en-US" sz="2600" dirty="0">
                <a:latin typeface="Arial-SGK-TV" pitchFamily="2" charset="0"/>
                <a:ea typeface="Arial-Rounded" pitchFamily="34" charset="0"/>
                <a:cs typeface="Arial-SGK-TV" pitchFamily="2" charset="0"/>
              </a:rPr>
              <a:t> qua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dương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mênh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mông</a:t>
            </a:r>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còn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giỏi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nhờ</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màng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như</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vịt</a:t>
            </a:r>
            <a:r>
              <a:rPr lang="en-US" sz="2600" dirty="0">
                <a:latin typeface="Arial-SGK-TV" pitchFamily="2" charset="0"/>
                <a:ea typeface="Arial-Rounded" pitchFamily="34" charset="0"/>
                <a:cs typeface="Arial-SGK-TV" pitchFamily="2" charset="0"/>
              </a:rPr>
              <a:t>.</a:t>
            </a:r>
          </a:p>
          <a:p>
            <a:pPr algn="just"/>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suốt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ngày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Đôi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khi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đậu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ngay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nước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dập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dềnh</a:t>
            </a:r>
            <a:r>
              <a:rPr lang="en-US" sz="2600" dirty="0">
                <a:latin typeface="Arial-SGK-TV" pitchFamily="2" charset="0"/>
                <a:ea typeface="Arial-Rounded" pitchFamily="34" charset="0"/>
                <a:cs typeface="Arial-SGK-TV" pitchFamily="2" charset="0"/>
              </a:rPr>
              <a:t>. Khi </a:t>
            </a:r>
            <a:r>
              <a:rPr lang="en-US" sz="2600" dirty="0" err="1">
                <a:latin typeface="Arial-SGK-TV" pitchFamily="2" charset="0"/>
                <a:ea typeface="Arial-Rounded" pitchFamily="34" charset="0"/>
                <a:cs typeface="Arial-SGK-TV" pitchFamily="2" charset="0"/>
              </a:rPr>
              <a:t>trời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sắp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thành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đàn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tìm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trú</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ẩn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Vì</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vậy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hải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gọi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báo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cũng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coi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bạn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người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a:t>
            </a:r>
          </a:p>
          <a:p>
            <a:pPr algn="r"/>
            <a:r>
              <a:rPr lang="en-US" sz="2600" dirty="0">
                <a:latin typeface="Arial" pitchFamily="34" charset="0"/>
                <a:ea typeface="Arial-Rounded" pitchFamily="34" charset="0"/>
                <a:cs typeface="Arial" pitchFamily="34" charset="0"/>
              </a:rPr>
              <a:t>(Trung Nguyên)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dirty="0">
                <a:latin typeface="Arial" pitchFamily="34" charset="0"/>
                <a:ea typeface="Arial-Rounded" pitchFamily="34" charset="0"/>
                <a:cs typeface="Arial" pitchFamily="34" charset="0"/>
              </a:rPr>
              <a:t>	</a:t>
            </a:r>
            <a:r>
              <a:rPr lang="en-US" sz="2600" dirty="0">
                <a:latin typeface="Arial-SGK-TV" pitchFamily="2" charset="0"/>
                <a:ea typeface="Arial-Rounded" pitchFamily="34" charset="0"/>
                <a:cs typeface="Arial-SGK-TV" pitchFamily="2" charset="0"/>
              </a:rPr>
              <a:t>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cánh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lớn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thể</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xa, </a:t>
            </a:r>
            <a:r>
              <a:rPr lang="en-US" sz="2600" dirty="0" err="1">
                <a:latin typeface="Arial-SGK-TV" pitchFamily="2" charset="0"/>
                <a:ea typeface="Arial-Rounded" pitchFamily="34" charset="0"/>
                <a:cs typeface="Arial-SGK-TV" pitchFamily="2" charset="0"/>
              </a:rPr>
              <a:t>vượt</a:t>
            </a:r>
            <a:r>
              <a:rPr lang="en-US" sz="2600" dirty="0">
                <a:latin typeface="Arial-SGK-TV" pitchFamily="2" charset="0"/>
                <a:ea typeface="Arial-Rounded" pitchFamily="34" charset="0"/>
                <a:cs typeface="Arial-SGK-TV" pitchFamily="2" charset="0"/>
              </a:rPr>
              <a:t> qua </a:t>
            </a:r>
            <a:r>
              <a:rPr lang="en-US" sz="2600" dirty="0" err="1">
                <a:latin typeface="Arial-SGK-TV" pitchFamily="2" charset="0"/>
                <a:ea typeface="Arial-Rounded" pitchFamily="34" charset="0"/>
                <a:cs typeface="Arial-SGK-TV" pitchFamily="2" charset="0"/>
              </a:rPr>
              <a:t>cả</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dương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mênh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mông</a:t>
            </a:r>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còn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rất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giỏi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nhờ</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màng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như</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chân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vịt</a:t>
            </a:r>
            <a:r>
              <a:rPr lang="en-US" sz="2600" dirty="0">
                <a:latin typeface="Arial-SGK-TV" pitchFamily="2" charset="0"/>
                <a:ea typeface="Arial-Rounded" pitchFamily="34" charset="0"/>
                <a:cs typeface="Arial-SGK-TV" pitchFamily="2" charset="0"/>
              </a:rPr>
              <a:t>.</a:t>
            </a:r>
          </a:p>
          <a:p>
            <a:pPr algn="just"/>
            <a:r>
              <a:rPr lang="en-US" sz="2600" dirty="0">
                <a:latin typeface="Arial-SGK-TV" pitchFamily="2" charset="0"/>
                <a:ea typeface="Arial-Rounded" pitchFamily="34" charset="0"/>
                <a:cs typeface="Arial-SGK-TV" pitchFamily="2" charset="0"/>
              </a:rPr>
              <a:t>	Hải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suốt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ngày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Đôi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khi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đậu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ngay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trên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mặt</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nước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dập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dềnh</a:t>
            </a:r>
            <a:r>
              <a:rPr lang="en-US" sz="2600" dirty="0">
                <a:latin typeface="Arial-SGK-TV" pitchFamily="2" charset="0"/>
                <a:ea typeface="Arial-Rounded" pitchFamily="34" charset="0"/>
                <a:cs typeface="Arial-SGK-TV" pitchFamily="2" charset="0"/>
              </a:rPr>
              <a:t>. Khi </a:t>
            </a:r>
            <a:r>
              <a:rPr lang="en-US" sz="2600" dirty="0" err="1">
                <a:latin typeface="Arial-SGK-TV" pitchFamily="2" charset="0"/>
                <a:ea typeface="Arial-Rounded" pitchFamily="34" charset="0"/>
                <a:cs typeface="Arial-SGK-TV" pitchFamily="2" charset="0"/>
              </a:rPr>
              <a:t>trời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sắp</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có</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bay </a:t>
            </a:r>
            <a:r>
              <a:rPr lang="en-US" sz="2600" dirty="0" err="1">
                <a:latin typeface="Arial-SGK-TV" pitchFamily="2" charset="0"/>
                <a:ea typeface="Arial-Rounded" pitchFamily="34" charset="0"/>
                <a:cs typeface="Arial-SGK-TV" pitchFamily="2" charset="0"/>
              </a:rPr>
              <a:t>thành</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đàn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tìm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nơi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trú</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ẩn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Vì</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vậy</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hải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âu</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gọi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loài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chim</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báo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bão</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Chúng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cũng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được</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coi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là</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bạn</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của</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những</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người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đi</a:t>
            </a:r>
            <a:r>
              <a:rPr lang="en-US" sz="2600" dirty="0">
                <a:latin typeface="Arial-SGK-TV" pitchFamily="2" charset="0"/>
                <a:ea typeface="Arial-Rounded" pitchFamily="34" charset="0"/>
                <a:cs typeface="Arial-SGK-TV" pitchFamily="2" charset="0"/>
              </a:rPr>
              <a:t> </a:t>
            </a:r>
            <a:r>
              <a:rPr lang="en-US" sz="2600" dirty="0" err="1">
                <a:latin typeface="Arial-SGK-TV" pitchFamily="2" charset="0"/>
                <a:ea typeface="Arial-Rounded" pitchFamily="34" charset="0"/>
                <a:cs typeface="Arial-SGK-TV" pitchFamily="2" charset="0"/>
              </a:rPr>
              <a:t>biển</a:t>
            </a:r>
            <a:r>
              <a:rPr lang="en-US" sz="2600" dirty="0">
                <a:latin typeface="Arial-SGK-TV" pitchFamily="2" charset="0"/>
                <a:ea typeface="Arial-Rounded" pitchFamily="34" charset="0"/>
                <a:cs typeface="Arial-SGK-TV" pitchFamily="2" charset="0"/>
              </a:rPr>
              <a:t>.</a:t>
            </a:r>
          </a:p>
          <a:p>
            <a:pPr algn="r"/>
            <a:r>
              <a:rPr lang="en-US" sz="2600" dirty="0">
                <a:latin typeface="Arial" pitchFamily="34" charset="0"/>
                <a:ea typeface="Arial-Rounded" pitchFamily="34" charset="0"/>
                <a:cs typeface="Arial" pitchFamily="34" charset="0"/>
              </a:rPr>
              <a:t>(Trung Nguyên)</a:t>
            </a:r>
          </a:p>
        </p:txBody>
      </p:sp>
      <p:cxnSp>
        <p:nvCxnSpPr>
          <p:cNvPr id="5" name="Straight Connector 4"/>
          <p:cNvCxnSpPr/>
          <p:nvPr/>
        </p:nvCxnSpPr>
        <p:spPr>
          <a:xfrm flipH="1">
            <a:off x="7677315"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94945" y="1798027"/>
            <a:ext cx="369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86690" y="3474427"/>
            <a:ext cx="1419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9558" y="2214196"/>
            <a:ext cx="17790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TotalTime>
  <Words>1440</Words>
  <Application>Microsoft Office PowerPoint</Application>
  <PresentationFormat>On-screen Show (16:9)</PresentationFormat>
  <Paragraphs>107</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Arial-Rounded</vt:lpstr>
      <vt:lpstr>Arial-SGK-TV</vt:lpstr>
      <vt:lpstr>Calibri</vt:lpstr>
      <vt:lpstr>HP001 4 hàng</vt:lpstr>
      <vt:lpstr>Times New Roman</vt:lpstr>
      <vt:lpstr>Office Theme</vt:lpstr>
      <vt:lpstr>PowerPoint Presentation</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sải   xa   mênh mông dập dềnh  </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246</cp:revision>
  <dcterms:created xsi:type="dcterms:W3CDTF">2020-12-08T15:48:47Z</dcterms:created>
  <dcterms:modified xsi:type="dcterms:W3CDTF">2025-04-10T03:29:43Z</dcterms:modified>
</cp:coreProperties>
</file>