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68" r:id="rId3"/>
    <p:sldMasterId id="2147483673" r:id="rId4"/>
  </p:sldMasterIdLst>
  <p:notesMasterIdLst>
    <p:notesMasterId r:id="rId25"/>
  </p:notesMasterIdLst>
  <p:sldIdLst>
    <p:sldId id="2007577151" r:id="rId5"/>
    <p:sldId id="2007577150" r:id="rId6"/>
    <p:sldId id="266" r:id="rId7"/>
    <p:sldId id="262" r:id="rId8"/>
    <p:sldId id="281" r:id="rId9"/>
    <p:sldId id="268" r:id="rId10"/>
    <p:sldId id="2007577096" r:id="rId11"/>
    <p:sldId id="2007577152" r:id="rId12"/>
    <p:sldId id="2007577139" r:id="rId13"/>
    <p:sldId id="273" r:id="rId14"/>
    <p:sldId id="2007577154" r:id="rId15"/>
    <p:sldId id="364" r:id="rId16"/>
    <p:sldId id="2007577140" r:id="rId17"/>
    <p:sldId id="2007577153" r:id="rId18"/>
    <p:sldId id="327" r:id="rId19"/>
    <p:sldId id="328" r:id="rId20"/>
    <p:sldId id="359" r:id="rId21"/>
    <p:sldId id="2007577141" r:id="rId22"/>
    <p:sldId id="330" r:id="rId23"/>
    <p:sldId id="2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3" autoAdjust="0"/>
    <p:restoredTop sz="94660"/>
  </p:normalViewPr>
  <p:slideViewPr>
    <p:cSldViewPr snapToGrid="0">
      <p:cViewPr varScale="1">
        <p:scale>
          <a:sx n="86" d="100"/>
          <a:sy n="86" d="100"/>
        </p:scale>
        <p:origin x="562"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5BFE88-D28B-40D9-BA42-6193E9770DCB}" type="datetimeFigureOut">
              <a:rPr lang="en-US" smtClean="0"/>
              <a:t>8/1/2021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49D96B-1500-495F-A19A-3CC1ED13108B}" type="slidenum">
              <a:rPr lang="en-US" smtClean="0"/>
              <a:t>‹#›</a:t>
            </a:fld>
            <a:endParaRPr lang="en-US"/>
          </a:p>
        </p:txBody>
      </p:sp>
    </p:spTree>
    <p:extLst>
      <p:ext uri="{BB962C8B-B14F-4D97-AF65-F5344CB8AC3E}">
        <p14:creationId xmlns:p14="http://schemas.microsoft.com/office/powerpoint/2010/main" val="1611587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7474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964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0245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5354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656872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9380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285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36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8931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9959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1340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36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190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3432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20409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93642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2021/8/1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1033818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2021/8/1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692752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2021/8/1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8061265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2021/8/1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6777181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2021/8/1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1885788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2021/8/1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6931125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2021/8/1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9236144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2021/8/1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8422574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2021/8/1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322372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8/1/2021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04575236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2021/8/1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039427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2021/8/1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9864967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8/1/2021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7433310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9335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131540761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94040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37156297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832546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89935210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6.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7E48E4-AE6C-43DA-885C-3E5DB2509667}"/>
              </a:ext>
            </a:extLst>
          </p:cNvPr>
          <p:cNvSpPr txBox="1"/>
          <p:nvPr userDrawn="1"/>
        </p:nvSpPr>
        <p:spPr>
          <a:xfrm>
            <a:off x="9293470" y="0"/>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315965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3151303671"/>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B7F22A65-40E6-4D57-BBDA-874B66F592CF}"/>
              </a:ext>
            </a:extLst>
          </p:cNvPr>
          <p:cNvSpPr txBox="1"/>
          <p:nvPr userDrawn="1"/>
        </p:nvSpPr>
        <p:spPr>
          <a:xfrm>
            <a:off x="9061938" y="6554624"/>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2510994222"/>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2021/8/1</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id="{A787CEE8-931D-45FA-913D-35868C493233}"/>
              </a:ext>
            </a:extLst>
          </p:cNvPr>
          <p:cNvSpPr txBox="1"/>
          <p:nvPr userDrawn="1"/>
        </p:nvSpPr>
        <p:spPr>
          <a:xfrm>
            <a:off x="9293470" y="6479931"/>
            <a:ext cx="3130062" cy="276999"/>
          </a:xfrm>
          <a:prstGeom prst="rect">
            <a:avLst/>
          </a:prstGeom>
          <a:noFill/>
        </p:spPr>
        <p:txBody>
          <a:bodyPr wrap="square" rtlCol="0">
            <a:spAutoFit/>
          </a:bodyPr>
          <a:lstStyle/>
          <a:p>
            <a:r>
              <a:rPr lang="en-US" sz="1200" i="1" dirty="0" err="1">
                <a:latin typeface="Arial" panose="020B0604020202020204" pitchFamily="34" charset="0"/>
                <a:cs typeface="Arial" panose="020B0604020202020204" pitchFamily="34" charset="0"/>
              </a:rPr>
              <a:t>Hương</a:t>
            </a:r>
            <a:r>
              <a:rPr lang="en-US" sz="1200" i="1" dirty="0">
                <a:latin typeface="Arial" panose="020B0604020202020204" pitchFamily="34" charset="0"/>
                <a:cs typeface="Arial" panose="020B0604020202020204" pitchFamily="34" charset="0"/>
              </a:rPr>
              <a:t> </a:t>
            </a:r>
            <a:r>
              <a:rPr lang="en-US" sz="1200" i="1" dirty="0" err="1">
                <a:latin typeface="Arial" panose="020B0604020202020204" pitchFamily="34" charset="0"/>
                <a:cs typeface="Arial" panose="020B0604020202020204" pitchFamily="34" charset="0"/>
              </a:rPr>
              <a:t>Thảo</a:t>
            </a:r>
            <a:r>
              <a:rPr lang="en-US" sz="1200" i="1"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234758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pn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png"/><Relationship Id="rId9"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42.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4.wdp"/><Relationship Id="rId3" Type="http://schemas.openxmlformats.org/officeDocument/2006/relationships/image" Target="../media/image7.png"/><Relationship Id="rId7" Type="http://schemas.microsoft.com/office/2007/relationships/hdphoto" Target="../media/hdphoto1.wdp"/><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png"/><Relationship Id="rId11" Type="http://schemas.microsoft.com/office/2007/relationships/hdphoto" Target="../media/hdphoto3.wdp"/><Relationship Id="rId5" Type="http://schemas.openxmlformats.org/officeDocument/2006/relationships/image" Target="../media/image16.jpeg"/><Relationship Id="rId10" Type="http://schemas.openxmlformats.org/officeDocument/2006/relationships/image" Target="../media/image19.png"/><Relationship Id="rId4" Type="http://schemas.openxmlformats.org/officeDocument/2006/relationships/image" Target="../media/image8.png"/><Relationship Id="rId9" Type="http://schemas.microsoft.com/office/2007/relationships/hdphoto" Target="../media/hdphoto2.wdp"/><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4.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6.xml"/><Relationship Id="rId5" Type="http://schemas.openxmlformats.org/officeDocument/2006/relationships/tags" Target="../tags/tag5.xml"/><Relationship Id="rId10" Type="http://schemas.openxmlformats.org/officeDocument/2006/relationships/slideLayout" Target="../slideLayouts/slideLayout11.xml"/><Relationship Id="rId4" Type="http://schemas.openxmlformats.org/officeDocument/2006/relationships/tags" Target="../tags/tag4.xml"/><Relationship Id="rId9"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a16="http://schemas.microsoft.com/office/drawing/2014/main"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86219" cy="2106592"/>
          </a:xfrm>
          <a:prstGeom prst="rect">
            <a:avLst/>
          </a:prstGeom>
        </p:spPr>
      </p:pic>
      <p:pic>
        <p:nvPicPr>
          <p:cNvPr id="4" name="图片 3">
            <a:extLst>
              <a:ext uri="{FF2B5EF4-FFF2-40B4-BE49-F238E27FC236}">
                <a16:creationId xmlns:a16="http://schemas.microsoft.com/office/drawing/2014/main"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a16="http://schemas.microsoft.com/office/drawing/2014/main"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418966" y="4048530"/>
            <a:ext cx="2773034" cy="2809470"/>
          </a:xfrm>
          <a:prstGeom prst="rect">
            <a:avLst/>
          </a:prstGeom>
        </p:spPr>
      </p:pic>
      <p:grpSp>
        <p:nvGrpSpPr>
          <p:cNvPr id="6" name="组合 5">
            <a:extLst>
              <a:ext uri="{FF2B5EF4-FFF2-40B4-BE49-F238E27FC236}">
                <a16:creationId xmlns:a16="http://schemas.microsoft.com/office/drawing/2014/main" id="{E0DD14E7-2DA3-416A-A02D-B1FE574EB50B}"/>
              </a:ext>
            </a:extLst>
          </p:cNvPr>
          <p:cNvGrpSpPr/>
          <p:nvPr/>
        </p:nvGrpSpPr>
        <p:grpSpPr>
          <a:xfrm>
            <a:off x="757803" y="1631894"/>
            <a:ext cx="10676394" cy="3594211"/>
            <a:chOff x="2364936" y="2051505"/>
            <a:chExt cx="7917564" cy="2665450"/>
          </a:xfrm>
        </p:grpSpPr>
        <p:sp>
          <p:nvSpPr>
            <p:cNvPr id="7" name="矩形 6">
              <a:extLst>
                <a:ext uri="{FF2B5EF4-FFF2-40B4-BE49-F238E27FC236}">
                  <a16:creationId xmlns:a16="http://schemas.microsoft.com/office/drawing/2014/main"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14" name="文本框 13">
            <a:extLst>
              <a:ext uri="{FF2B5EF4-FFF2-40B4-BE49-F238E27FC236}">
                <a16:creationId xmlns:a16="http://schemas.microsoft.com/office/drawing/2014/main" id="{5A63B608-23EF-4F26-B83A-98934782C019}"/>
              </a:ext>
            </a:extLst>
          </p:cNvPr>
          <p:cNvSpPr txBox="1"/>
          <p:nvPr/>
        </p:nvSpPr>
        <p:spPr>
          <a:xfrm>
            <a:off x="4323771" y="2405920"/>
            <a:ext cx="588839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Khởi</a:t>
            </a:r>
            <a:r>
              <a:rPr kumimoji="0" lang="en-US" altLang="zh-CN" sz="7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7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endParaRPr kumimoji="0" lang="zh-CN" altLang="en-US"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图片 20">
            <a:extLst>
              <a:ext uri="{FF2B5EF4-FFF2-40B4-BE49-F238E27FC236}">
                <a16:creationId xmlns:a16="http://schemas.microsoft.com/office/drawing/2014/main" id="{B5E10A56-CAD3-4A72-9B46-5576422FB7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37" t="26498" r="72450" b="67088"/>
          <a:stretch/>
        </p:blipFill>
        <p:spPr>
          <a:xfrm>
            <a:off x="7577731" y="5037174"/>
            <a:ext cx="1616597" cy="1204528"/>
          </a:xfrm>
          <a:prstGeom prst="rect">
            <a:avLst/>
          </a:prstGeom>
        </p:spPr>
      </p:pic>
      <p:grpSp>
        <p:nvGrpSpPr>
          <p:cNvPr id="25" name="组合 24">
            <a:extLst>
              <a:ext uri="{FF2B5EF4-FFF2-40B4-BE49-F238E27FC236}">
                <a16:creationId xmlns:a16="http://schemas.microsoft.com/office/drawing/2014/main" id="{49701490-7986-458B-93BD-0D31ADDB7E7C}"/>
              </a:ext>
            </a:extLst>
          </p:cNvPr>
          <p:cNvGrpSpPr/>
          <p:nvPr/>
        </p:nvGrpSpPr>
        <p:grpSpPr>
          <a:xfrm>
            <a:off x="2241542" y="1012782"/>
            <a:ext cx="2644727" cy="4631866"/>
            <a:chOff x="1794768" y="1421343"/>
            <a:chExt cx="2024065" cy="3544864"/>
          </a:xfrm>
        </p:grpSpPr>
        <p:pic>
          <p:nvPicPr>
            <p:cNvPr id="23" name="图片 22">
              <a:extLst>
                <a:ext uri="{FF2B5EF4-FFF2-40B4-BE49-F238E27FC236}">
                  <a16:creationId xmlns:a16="http://schemas.microsoft.com/office/drawing/2014/main" id="{092DCF09-A8D9-4C10-9CC4-384CB2BB72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a16="http://schemas.microsoft.com/office/drawing/2014/main" id="{CCF4C5AB-5233-4AE7-A1FD-7810AD1B6F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a16="http://schemas.microsoft.com/office/drawing/2014/main" id="{A5E9C73B-783D-4462-B02B-E4B83A85B1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a16="http://schemas.microsoft.com/office/drawing/2014/main" id="{35098846-14D1-4193-A37D-4CC2959D7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Tree>
    <p:extLst>
      <p:ext uri="{BB962C8B-B14F-4D97-AF65-F5344CB8AC3E}">
        <p14:creationId xmlns:p14="http://schemas.microsoft.com/office/powerpoint/2010/main" val="328774866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20" name="矩形 19">
            <a:extLst>
              <a:ext uri="{FF2B5EF4-FFF2-40B4-BE49-F238E27FC236}">
                <a16:creationId xmlns:a16="http://schemas.microsoft.com/office/drawing/2014/main" id="{327894BC-0372-4E34-9FC9-DE5AF4CD8213}"/>
              </a:ext>
            </a:extLst>
          </p:cNvPr>
          <p:cNvSpPr/>
          <p:nvPr/>
        </p:nvSpPr>
        <p:spPr>
          <a:xfrm>
            <a:off x="7684920" y="1388297"/>
            <a:ext cx="2837315" cy="830997"/>
          </a:xfrm>
          <a:prstGeom prst="rect">
            <a:avLst/>
          </a:prstGeom>
        </p:spPr>
        <p:txBody>
          <a:bodyPr vert="horz"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rPr>
              <a:t> Bánh </a:t>
            </a:r>
            <a:r>
              <a:rPr kumimoji="0" lang="en-US" altLang="zh-CN" sz="4800" b="0" i="0" u="none" strike="noStrike" kern="1200" cap="none" spc="0" normalizeH="0" baseline="0" noProof="0" dirty="0" err="1">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rPr>
              <a:t>tét</a:t>
            </a:r>
            <a:endParaRPr kumimoji="0" lang="en-US" altLang="zh-CN" sz="4800" b="0" i="0" u="none" strike="noStrike" kern="1200" cap="none" spc="0" normalizeH="0" baseline="0" noProof="0" dirty="0">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endParaRPr>
          </a:p>
        </p:txBody>
      </p:sp>
      <p:grpSp>
        <p:nvGrpSpPr>
          <p:cNvPr id="21" name="组合 20">
            <a:extLst>
              <a:ext uri="{FF2B5EF4-FFF2-40B4-BE49-F238E27FC236}">
                <a16:creationId xmlns:a16="http://schemas.microsoft.com/office/drawing/2014/main" id="{B6734C37-B91B-45A4-A6D1-C9815403D72A}"/>
              </a:ext>
            </a:extLst>
          </p:cNvPr>
          <p:cNvGrpSpPr/>
          <p:nvPr/>
        </p:nvGrpSpPr>
        <p:grpSpPr>
          <a:xfrm>
            <a:off x="481918" y="212105"/>
            <a:ext cx="1553851" cy="2662896"/>
            <a:chOff x="1794768" y="1421343"/>
            <a:chExt cx="2024065" cy="3544864"/>
          </a:xfrm>
        </p:grpSpPr>
        <p:pic>
          <p:nvPicPr>
            <p:cNvPr id="22" name="图片 21">
              <a:extLst>
                <a:ext uri="{FF2B5EF4-FFF2-40B4-BE49-F238E27FC236}">
                  <a16:creationId xmlns:a16="http://schemas.microsoft.com/office/drawing/2014/main"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pic>
        <p:nvPicPr>
          <p:cNvPr id="24" name="Picture 8" descr="Bánh tét">
            <a:extLst>
              <a:ext uri="{FF2B5EF4-FFF2-40B4-BE49-F238E27FC236}">
                <a16:creationId xmlns:a16="http://schemas.microsoft.com/office/drawing/2014/main" id="{B693485B-8926-415E-ACE0-7014806B4BC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51482" y="1713862"/>
            <a:ext cx="4282964" cy="42829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43A95B9-7D78-48A6-96DC-02BBD178339C}"/>
              </a:ext>
            </a:extLst>
          </p:cNvPr>
          <p:cNvSpPr txBox="1"/>
          <p:nvPr/>
        </p:nvSpPr>
        <p:spPr>
          <a:xfrm>
            <a:off x="6702641" y="2513006"/>
            <a:ext cx="455424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Vỏ</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gạo</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nếp</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thịt mỡ. Bánh có hình trụ dài.</a:t>
            </a:r>
          </a:p>
        </p:txBody>
      </p:sp>
    </p:spTree>
    <p:extLst>
      <p:ext uri="{BB962C8B-B14F-4D97-AF65-F5344CB8AC3E}">
        <p14:creationId xmlns:p14="http://schemas.microsoft.com/office/powerpoint/2010/main" val="420651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grpSp>
        <p:nvGrpSpPr>
          <p:cNvPr id="21" name="组合 20">
            <a:extLst>
              <a:ext uri="{FF2B5EF4-FFF2-40B4-BE49-F238E27FC236}">
                <a16:creationId xmlns:a16="http://schemas.microsoft.com/office/drawing/2014/main" id="{B6734C37-B91B-45A4-A6D1-C9815403D72A}"/>
              </a:ext>
            </a:extLst>
          </p:cNvPr>
          <p:cNvGrpSpPr/>
          <p:nvPr/>
        </p:nvGrpSpPr>
        <p:grpSpPr>
          <a:xfrm>
            <a:off x="-209922" y="-475254"/>
            <a:ext cx="1553851" cy="2662896"/>
            <a:chOff x="1794768" y="1421343"/>
            <a:chExt cx="2024065" cy="3544864"/>
          </a:xfrm>
        </p:grpSpPr>
        <p:pic>
          <p:nvPicPr>
            <p:cNvPr id="22" name="图片 21">
              <a:extLst>
                <a:ext uri="{FF2B5EF4-FFF2-40B4-BE49-F238E27FC236}">
                  <a16:creationId xmlns:a16="http://schemas.microsoft.com/office/drawing/2014/main"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
        <p:nvSpPr>
          <p:cNvPr id="19" name="TextBox 18">
            <a:extLst>
              <a:ext uri="{FF2B5EF4-FFF2-40B4-BE49-F238E27FC236}">
                <a16:creationId xmlns:a16="http://schemas.microsoft.com/office/drawing/2014/main" id="{F444FA34-939B-4C43-BF44-A53F37C17F69}"/>
              </a:ext>
            </a:extLst>
          </p:cNvPr>
          <p:cNvSpPr txBox="1"/>
          <p:nvPr/>
        </p:nvSpPr>
        <p:spPr>
          <a:xfrm>
            <a:off x="1976392" y="459923"/>
            <a:ext cx="1084780" cy="730200"/>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7" name="Picture 26">
            <a:extLst>
              <a:ext uri="{FF2B5EF4-FFF2-40B4-BE49-F238E27FC236}">
                <a16:creationId xmlns:a16="http://schemas.microsoft.com/office/drawing/2014/main" id="{EFA775F9-0247-491E-957C-2CB295709D89}"/>
              </a:ext>
            </a:extLst>
          </p:cNvPr>
          <p:cNvPicPr>
            <a:picLocks noChangeAspect="1"/>
          </p:cNvPicPr>
          <p:nvPr/>
        </p:nvPicPr>
        <p:blipFill rotWithShape="1">
          <a:blip r:embed="rId8">
            <a:clrChange>
              <a:clrFrom>
                <a:srgbClr val="FFFCFF"/>
              </a:clrFrom>
              <a:clrTo>
                <a:srgbClr val="FFFC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rcRect l="1772" t="2351" r="1"/>
          <a:stretch/>
        </p:blipFill>
        <p:spPr>
          <a:xfrm>
            <a:off x="1039488" y="465220"/>
            <a:ext cx="776411" cy="700229"/>
          </a:xfrm>
          <a:prstGeom prst="rect">
            <a:avLst/>
          </a:prstGeom>
        </p:spPr>
      </p:pic>
      <p:sp>
        <p:nvSpPr>
          <p:cNvPr id="28" name="TextBox 27">
            <a:extLst>
              <a:ext uri="{FF2B5EF4-FFF2-40B4-BE49-F238E27FC236}">
                <a16:creationId xmlns:a16="http://schemas.microsoft.com/office/drawing/2014/main" id="{2A5A9F82-C334-4BC3-A258-9F048CB1B05F}"/>
              </a:ext>
            </a:extLst>
          </p:cNvPr>
          <p:cNvSpPr txBox="1"/>
          <p:nvPr/>
        </p:nvSpPr>
        <p:spPr>
          <a:xfrm>
            <a:off x="2518782" y="851389"/>
            <a:ext cx="7154436" cy="730200"/>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 nghỉ câu dài</a:t>
            </a:r>
            <a:endParaRPr kumimoji="0" lang="en-US" sz="32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Rectangle 28">
            <a:extLst>
              <a:ext uri="{FF2B5EF4-FFF2-40B4-BE49-F238E27FC236}">
                <a16:creationId xmlns:a16="http://schemas.microsoft.com/office/drawing/2014/main" id="{37823BAE-D5C8-41BB-A76F-97D55A6B117A}"/>
              </a:ext>
            </a:extLst>
          </p:cNvPr>
          <p:cNvSpPr/>
          <p:nvPr/>
        </p:nvSpPr>
        <p:spPr>
          <a:xfrm>
            <a:off x="2090348" y="1607880"/>
            <a:ext cx="7995683" cy="1468864"/>
          </a:xfrm>
          <a:prstGeom prst="rect">
            <a:avLst/>
          </a:prstGeom>
        </p:spPr>
        <p:txBody>
          <a:bodyPr wrap="square">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Hoa đào thường có màu hồng tươi, xen lẫn lá xanh và nụ hồng chúm chím.</a:t>
            </a:r>
          </a:p>
        </p:txBody>
      </p:sp>
      <p:cxnSp>
        <p:nvCxnSpPr>
          <p:cNvPr id="30" name="Straight Connector 29">
            <a:extLst>
              <a:ext uri="{FF2B5EF4-FFF2-40B4-BE49-F238E27FC236}">
                <a16:creationId xmlns:a16="http://schemas.microsoft.com/office/drawing/2014/main" id="{50E7B565-5044-4F5C-8958-6CF56AE91343}"/>
              </a:ext>
            </a:extLst>
          </p:cNvPr>
          <p:cNvCxnSpPr/>
          <p:nvPr/>
        </p:nvCxnSpPr>
        <p:spPr>
          <a:xfrm flipH="1">
            <a:off x="8593854" y="1607880"/>
            <a:ext cx="15016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23FB4C2D-C55C-4A4C-99F1-81D48CD59FD4}"/>
              </a:ext>
            </a:extLst>
          </p:cNvPr>
          <p:cNvGrpSpPr/>
          <p:nvPr/>
        </p:nvGrpSpPr>
        <p:grpSpPr>
          <a:xfrm>
            <a:off x="7503301" y="2247143"/>
            <a:ext cx="306943" cy="627751"/>
            <a:chOff x="4944388" y="3399410"/>
            <a:chExt cx="230207" cy="470813"/>
          </a:xfrm>
        </p:grpSpPr>
        <p:cxnSp>
          <p:nvCxnSpPr>
            <p:cNvPr id="32" name="Straight Connector 31">
              <a:extLst>
                <a:ext uri="{FF2B5EF4-FFF2-40B4-BE49-F238E27FC236}">
                  <a16:creationId xmlns:a16="http://schemas.microsoft.com/office/drawing/2014/main" id="{564EA544-0EA5-4C14-A113-9D15713E2869}"/>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66BCA21-2AB0-4DCE-B576-71E3246331F7}"/>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EB1FB3B9-10D0-48CE-87C6-4C3CAECDEB0C}"/>
              </a:ext>
            </a:extLst>
          </p:cNvPr>
          <p:cNvCxnSpPr/>
          <p:nvPr/>
        </p:nvCxnSpPr>
        <p:spPr>
          <a:xfrm flipH="1">
            <a:off x="3541409" y="2383232"/>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F442D13B-E5CC-42D4-BCFB-E7114FEF3729}"/>
              </a:ext>
            </a:extLst>
          </p:cNvPr>
          <p:cNvSpPr/>
          <p:nvPr/>
        </p:nvSpPr>
        <p:spPr>
          <a:xfrm>
            <a:off x="2146268" y="3643988"/>
            <a:ext cx="7995683" cy="2207527"/>
          </a:xfrm>
          <a:prstGeom prst="rect">
            <a:avLst/>
          </a:prstGeom>
        </p:spPr>
        <p:txBody>
          <a:bodyPr wrap="square">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a:t>
            </a:r>
          </a:p>
        </p:txBody>
      </p:sp>
      <p:cxnSp>
        <p:nvCxnSpPr>
          <p:cNvPr id="36" name="Straight Connector 35">
            <a:extLst>
              <a:ext uri="{FF2B5EF4-FFF2-40B4-BE49-F238E27FC236}">
                <a16:creationId xmlns:a16="http://schemas.microsoft.com/office/drawing/2014/main" id="{BA35733C-442B-41E9-AC81-D7F7067DF32D}"/>
              </a:ext>
            </a:extLst>
          </p:cNvPr>
          <p:cNvCxnSpPr/>
          <p:nvPr/>
        </p:nvCxnSpPr>
        <p:spPr>
          <a:xfrm flipH="1">
            <a:off x="9309041" y="4433874"/>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4511578-B61C-4802-93D1-0443677F239E}"/>
              </a:ext>
            </a:extLst>
          </p:cNvPr>
          <p:cNvCxnSpPr/>
          <p:nvPr/>
        </p:nvCxnSpPr>
        <p:spPr>
          <a:xfrm flipH="1">
            <a:off x="6662668" y="4433875"/>
            <a:ext cx="15016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604C3AF-8E27-4776-8513-E34463F9592F}"/>
              </a:ext>
            </a:extLst>
          </p:cNvPr>
          <p:cNvGrpSpPr/>
          <p:nvPr/>
        </p:nvGrpSpPr>
        <p:grpSpPr>
          <a:xfrm>
            <a:off x="6789838" y="5142695"/>
            <a:ext cx="306943" cy="627751"/>
            <a:chOff x="4944388" y="3399410"/>
            <a:chExt cx="230207" cy="470813"/>
          </a:xfrm>
        </p:grpSpPr>
        <p:cxnSp>
          <p:nvCxnSpPr>
            <p:cNvPr id="39" name="Straight Connector 38">
              <a:extLst>
                <a:ext uri="{FF2B5EF4-FFF2-40B4-BE49-F238E27FC236}">
                  <a16:creationId xmlns:a16="http://schemas.microsoft.com/office/drawing/2014/main" id="{467BC222-5555-4A3F-83ED-1757280A4FE0}"/>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2456990-EB1C-4FCE-97B8-06918F843BAB}"/>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5C9EAFD6-2EC1-45BE-B27D-936F0DA9E910}"/>
              </a:ext>
            </a:extLst>
          </p:cNvPr>
          <p:cNvCxnSpPr/>
          <p:nvPr/>
        </p:nvCxnSpPr>
        <p:spPr>
          <a:xfrm flipH="1">
            <a:off x="4358203" y="3700863"/>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388878F-E67F-4F58-B133-08482ED57355}"/>
              </a:ext>
            </a:extLst>
          </p:cNvPr>
          <p:cNvCxnSpPr/>
          <p:nvPr/>
        </p:nvCxnSpPr>
        <p:spPr>
          <a:xfrm flipH="1">
            <a:off x="5041877" y="5205290"/>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587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75590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4" name="Picture 23">
            <a:extLst>
              <a:ext uri="{FF2B5EF4-FFF2-40B4-BE49-F238E27FC236}">
                <a16:creationId xmlns:a16="http://schemas.microsoft.com/office/drawing/2014/main" id="{9C456681-E597-4A97-BE35-C744D822D9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111" y="1054801"/>
            <a:ext cx="476518" cy="384000"/>
          </a:xfrm>
          <a:prstGeom prst="rect">
            <a:avLst/>
          </a:prstGeom>
        </p:spPr>
      </p:pic>
      <p:pic>
        <p:nvPicPr>
          <p:cNvPr id="30" name="Picture 29">
            <a:extLst>
              <a:ext uri="{FF2B5EF4-FFF2-40B4-BE49-F238E27FC236}">
                <a16:creationId xmlns:a16="http://schemas.microsoft.com/office/drawing/2014/main" id="{79AFCFDB-1D45-4598-B731-04D84666EF07}"/>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30221" y="1678408"/>
            <a:ext cx="450298" cy="384000"/>
          </a:xfrm>
          <a:prstGeom prst="rect">
            <a:avLst/>
          </a:prstGeom>
        </p:spPr>
      </p:pic>
      <p:pic>
        <p:nvPicPr>
          <p:cNvPr id="31" name="Picture 30">
            <a:extLst>
              <a:ext uri="{FF2B5EF4-FFF2-40B4-BE49-F238E27FC236}">
                <a16:creationId xmlns:a16="http://schemas.microsoft.com/office/drawing/2014/main" id="{785FC94E-442D-475D-BE77-2803556B33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221" y="3280560"/>
            <a:ext cx="450298" cy="384000"/>
          </a:xfrm>
          <a:prstGeom prst="rect">
            <a:avLst/>
          </a:prstGeom>
        </p:spPr>
      </p:pic>
      <p:pic>
        <p:nvPicPr>
          <p:cNvPr id="32" name="Picture 31">
            <a:extLst>
              <a:ext uri="{FF2B5EF4-FFF2-40B4-BE49-F238E27FC236}">
                <a16:creationId xmlns:a16="http://schemas.microsoft.com/office/drawing/2014/main" id="{C539565C-7F7B-4CD6-9D1B-AF6AF43E730E}"/>
              </a:ext>
            </a:extLst>
          </p:cNvPr>
          <p:cNvPicPr>
            <a:picLocks noChangeAspect="1"/>
          </p:cNvPicPr>
          <p:nvPr/>
        </p:nvPicPr>
        <p:blipFill rotWithShape="1">
          <a:blip r:embed="rId9"/>
          <a:srcRect l="26090" t="28446" r="16812" b="22809"/>
          <a:stretch/>
        </p:blipFill>
        <p:spPr>
          <a:xfrm>
            <a:off x="617111" y="4365213"/>
            <a:ext cx="535968" cy="502763"/>
          </a:xfrm>
          <a:prstGeom prst="rect">
            <a:avLst/>
          </a:prstGeom>
        </p:spPr>
      </p:pic>
      <p:sp>
        <p:nvSpPr>
          <p:cNvPr id="17" name="Rectangle: Rounded Corners 16">
            <a:extLst>
              <a:ext uri="{FF2B5EF4-FFF2-40B4-BE49-F238E27FC236}">
                <a16:creationId xmlns:a16="http://schemas.microsoft.com/office/drawing/2014/main" id="{36FBFED0-3885-493C-8165-7BAA55A80970}"/>
              </a:ext>
            </a:extLst>
          </p:cNvPr>
          <p:cNvSpPr/>
          <p:nvPr/>
        </p:nvSpPr>
        <p:spPr>
          <a:xfrm>
            <a:off x="8492831" y="119698"/>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gồm</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974DEEBA-663C-48B8-97D4-F9A3FD8D5226}"/>
              </a:ext>
            </a:extLst>
          </p:cNvPr>
          <p:cNvSpPr/>
          <p:nvPr/>
        </p:nvSpPr>
        <p:spPr>
          <a:xfrm>
            <a:off x="8477575" y="125992"/>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73888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69376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Cloud 16">
            <a:extLst>
              <a:ext uri="{FF2B5EF4-FFF2-40B4-BE49-F238E27FC236}">
                <a16:creationId xmlns:a16="http://schemas.microsoft.com/office/drawing/2014/main" id="{36FBFED0-3885-493C-8165-7BAA55A80970}"/>
              </a:ext>
            </a:extLst>
          </p:cNvPr>
          <p:cNvSpPr/>
          <p:nvPr/>
        </p:nvSpPr>
        <p:spPr>
          <a:xfrm>
            <a:off x="8676641" y="119698"/>
            <a:ext cx="305076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20662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676008"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Cloud 16">
            <a:extLst>
              <a:ext uri="{FF2B5EF4-FFF2-40B4-BE49-F238E27FC236}">
                <a16:creationId xmlns:a16="http://schemas.microsoft.com/office/drawing/2014/main" id="{36FBFED0-3885-493C-8165-7BAA55A80970}"/>
              </a:ext>
            </a:extLst>
          </p:cNvPr>
          <p:cNvSpPr/>
          <p:nvPr/>
        </p:nvSpPr>
        <p:spPr>
          <a:xfrm>
            <a:off x="8676640" y="119698"/>
            <a:ext cx="3404187"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toàn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32232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497083" y="1178681"/>
            <a:ext cx="10750925" cy="73020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Sắp xếp các ý dưới đây theo trình tự các đoạn trong bài đọc. </a:t>
            </a:r>
          </a:p>
        </p:txBody>
      </p:sp>
      <p:sp>
        <p:nvSpPr>
          <p:cNvPr id="15" name="TextBox 14">
            <a:extLst>
              <a:ext uri="{FF2B5EF4-FFF2-40B4-BE49-F238E27FC236}">
                <a16:creationId xmlns:a16="http://schemas.microsoft.com/office/drawing/2014/main" id="{CC238813-6EDC-49C5-8D5C-B80523462C08}"/>
              </a:ext>
            </a:extLst>
          </p:cNvPr>
          <p:cNvSpPr txBox="1"/>
          <p:nvPr/>
        </p:nvSpPr>
        <p:spPr>
          <a:xfrm>
            <a:off x="2760967" y="426280"/>
            <a:ext cx="6026836"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TRẢ LỜI CÂU HỎI</a:t>
            </a:r>
            <a:endPar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19">
            <a:extLst>
              <a:ext uri="{FF2B5EF4-FFF2-40B4-BE49-F238E27FC236}">
                <a16:creationId xmlns:a16="http://schemas.microsoft.com/office/drawing/2014/main" id="{03999C35-5A95-C44D-8472-5DCBD89EB91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284690"/>
            <a:ext cx="1865304" cy="1607885"/>
          </a:xfrm>
          <a:prstGeom prst="ellipse">
            <a:avLst/>
          </a:prstGeom>
        </p:spPr>
      </p:pic>
      <p:sp>
        <p:nvSpPr>
          <p:cNvPr id="2" name="Rounded Rectangle 1">
            <a:extLst>
              <a:ext uri="{FF2B5EF4-FFF2-40B4-BE49-F238E27FC236}">
                <a16:creationId xmlns:a16="http://schemas.microsoft.com/office/drawing/2014/main" id="{CD1B5006-F322-9248-A061-5D5A58E298CB}"/>
              </a:ext>
            </a:extLst>
          </p:cNvPr>
          <p:cNvSpPr/>
          <p:nvPr/>
        </p:nvSpPr>
        <p:spPr>
          <a:xfrm>
            <a:off x="1437106" y="2281899"/>
            <a:ext cx="8550272" cy="731292"/>
          </a:xfrm>
          <a:prstGeom prst="roundRect">
            <a:avLst/>
          </a:prstGeom>
          <a:solidFill>
            <a:schemeClr val="accent4"/>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đào</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1" name="Rounded Rectangle 20">
            <a:extLst>
              <a:ext uri="{FF2B5EF4-FFF2-40B4-BE49-F238E27FC236}">
                <a16:creationId xmlns:a16="http://schemas.microsoft.com/office/drawing/2014/main" id="{99531C73-D2F3-6046-A3F3-352C6669C5B6}"/>
              </a:ext>
            </a:extLst>
          </p:cNvPr>
          <p:cNvSpPr/>
          <p:nvPr/>
        </p:nvSpPr>
        <p:spPr>
          <a:xfrm>
            <a:off x="1437105" y="3144409"/>
            <a:ext cx="8550273" cy="731292"/>
          </a:xfrm>
          <a:prstGeom prst="round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Giới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thiệu</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chung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2" name="Rounded Rectangle 21">
            <a:extLst>
              <a:ext uri="{FF2B5EF4-FFF2-40B4-BE49-F238E27FC236}">
                <a16:creationId xmlns:a16="http://schemas.microsoft.com/office/drawing/2014/main" id="{0426D265-6AF4-C949-A55E-23A607E25725}"/>
              </a:ext>
            </a:extLst>
          </p:cNvPr>
          <p:cNvSpPr/>
          <p:nvPr/>
        </p:nvSpPr>
        <p:spPr>
          <a:xfrm>
            <a:off x="1437105" y="4006920"/>
            <a:ext cx="8674561" cy="731292"/>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Nói về hoạt </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ộng của mọi người trong dịp Tết.</a:t>
            </a:r>
          </a:p>
        </p:txBody>
      </p:sp>
      <p:sp>
        <p:nvSpPr>
          <p:cNvPr id="23" name="Rounded Rectangle 22">
            <a:extLst>
              <a:ext uri="{FF2B5EF4-FFF2-40B4-BE49-F238E27FC236}">
                <a16:creationId xmlns:a16="http://schemas.microsoft.com/office/drawing/2014/main" id="{B9F36AD6-6775-AF41-88E0-F5EB5247BDB9}"/>
              </a:ext>
            </a:extLst>
          </p:cNvPr>
          <p:cNvSpPr/>
          <p:nvPr/>
        </p:nvSpPr>
        <p:spPr>
          <a:xfrm>
            <a:off x="1437106" y="4869431"/>
            <a:ext cx="8674560" cy="731292"/>
          </a:xfrm>
          <a:prstGeom prst="roundRect">
            <a:avLst/>
          </a:prstGeom>
          <a:solidFill>
            <a:srgbClr val="B7D574"/>
          </a:solidFill>
          <a:ln>
            <a:solidFill>
              <a:srgbClr val="E2F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Nói về bánh chưng, bánh tét.</a:t>
            </a:r>
          </a:p>
        </p:txBody>
      </p:sp>
    </p:spTree>
    <p:extLst>
      <p:ext uri="{BB962C8B-B14F-4D97-AF65-F5344CB8AC3E}">
        <p14:creationId xmlns:p14="http://schemas.microsoft.com/office/powerpoint/2010/main" val="162933282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14:presetBounceEnd="50000">
                                      <p:stCondLst>
                                        <p:cond delay="0"/>
                                      </p:stCondLst>
                                      <p:childTnLst>
                                        <p:animMotion origin="layout" path="M 4.16667E-7 4.44444E-6 L 4.16667E-7 -0.1257 " pathEditMode="relative" rAng="0" ptsTypes="AA" p14:bounceEnd="50000">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14:presetBounceEnd="50000">
                                      <p:stCondLst>
                                        <p:cond delay="0"/>
                                      </p:stCondLst>
                                      <p:childTnLst>
                                        <p:animMotion origin="layout" path="M 4.16667E-7 3.7037E-7 L 4.16667E-7 0.12569 " pathEditMode="relative" rAng="0" ptsTypes="AA" p14:bounceEnd="50000">
                                          <p:cBhvr>
                                            <p:cTn id="30" dur="2000" fill="hold"/>
                                            <p:tgtEl>
                                              <p:spTgt spid="2"/>
                                            </p:tgtEl>
                                            <p:attrNameLst>
                                              <p:attrName>ppt_x</p:attrName>
                                              <p:attrName>ppt_y</p:attrName>
                                            </p:attrNameLst>
                                          </p:cBhvr>
                                          <p:rCtr x="0" y="6273"/>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14:presetBounceEnd="50000">
                                      <p:stCondLst>
                                        <p:cond delay="0"/>
                                      </p:stCondLst>
                                      <p:childTnLst>
                                        <p:animMotion origin="layout" path="M 4.16667E-7 0.12569 L 4.16667E-7 0.25 " pathEditMode="relative" rAng="0" ptsTypes="AA" p14:bounceEnd="50000">
                                          <p:cBhvr>
                                            <p:cTn id="34" dur="2000" fill="hold"/>
                                            <p:tgtEl>
                                              <p:spTgt spid="2"/>
                                            </p:tgtEl>
                                            <p:attrNameLst>
                                              <p:attrName>ppt_x</p:attrName>
                                              <p:attrName>ppt_y</p:attrName>
                                            </p:attrNameLst>
                                          </p:cBhvr>
                                          <p:rCtr x="0" y="6204"/>
                                        </p:animMotion>
                                      </p:childTnLst>
                                    </p:cTn>
                                  </p:par>
                                  <p:par>
                                    <p:cTn id="35" presetID="42" presetClass="path" presetSubtype="0" fill="hold" grpId="1" nodeType="withEffect" p14:presetBounceEnd="50000">
                                      <p:stCondLst>
                                        <p:cond delay="0"/>
                                      </p:stCondLst>
                                      <p:childTnLst>
                                        <p:animMotion origin="layout" path="M 2.29167E-6 0 L 2.29167E-6 0.12569 " pathEditMode="relative" rAng="0" ptsTypes="AA" p14:bounceEnd="50000">
                                          <p:cBhvr>
                                            <p:cTn id="36" dur="2000" fill="hold"/>
                                            <p:tgtEl>
                                              <p:spTgt spid="22"/>
                                            </p:tgtEl>
                                            <p:attrNameLst>
                                              <p:attrName>ppt_x</p:attrName>
                                              <p:attrName>ppt_y</p:attrName>
                                            </p:attrNameLst>
                                          </p:cBhvr>
                                          <p:rCtr x="0" y="6273"/>
                                        </p:animMotion>
                                      </p:childTnLst>
                                    </p:cTn>
                                  </p:par>
                                  <p:par>
                                    <p:cTn id="37" presetID="64" presetClass="path" presetSubtype="0" fill="hold" grpId="1" nodeType="withEffect" p14:presetBounceEnd="50000">
                                      <p:stCondLst>
                                        <p:cond delay="0"/>
                                      </p:stCondLst>
                                      <p:childTnLst>
                                        <p:animMotion origin="layout" path="M 2.29167E-6 -4.44444E-6 L 2.29167E-6 -0.25 " pathEditMode="relative" rAng="0" ptsTypes="AA" p14:bounceEnd="50000">
                                          <p:cBhvr>
                                            <p:cTn id="38" dur="2000" fill="hold"/>
                                            <p:tgtEl>
                                              <p:spTgt spid="23"/>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stCondLst>
                                        <p:cond delay="0"/>
                                      </p:stCondLst>
                                      <p:childTnLst>
                                        <p:animMotion origin="layout" path="M 0 1.97531E-6 L 0 -0.12562 " pathEditMode="relative" rAng="0" ptsTypes="AA">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stCondLst>
                                        <p:cond delay="0"/>
                                      </p:stCondLst>
                                      <p:childTnLst>
                                        <p:animMotion origin="layout" path="M 0 -2.09877E-6 L 0 0.12562 " pathEditMode="relative" rAng="0" ptsTypes="AA">
                                          <p:cBhvr>
                                            <p:cTn id="30" dur="2000" fill="hold"/>
                                            <p:tgtEl>
                                              <p:spTgt spid="2"/>
                                            </p:tgtEl>
                                            <p:attrNameLst>
                                              <p:attrName>ppt_x</p:attrName>
                                              <p:attrName>ppt_y</p:attrName>
                                            </p:attrNameLst>
                                          </p:cBhvr>
                                          <p:rCtr x="0" y="626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stCondLst>
                                        <p:cond delay="0"/>
                                      </p:stCondLst>
                                      <p:childTnLst>
                                        <p:animMotion origin="layout" path="M 0 0.12561 L 0 0.25 " pathEditMode="relative" rAng="0" ptsTypes="AA">
                                          <p:cBhvr>
                                            <p:cTn id="34" dur="2000" fill="hold"/>
                                            <p:tgtEl>
                                              <p:spTgt spid="2"/>
                                            </p:tgtEl>
                                            <p:attrNameLst>
                                              <p:attrName>ppt_x</p:attrName>
                                              <p:attrName>ppt_y</p:attrName>
                                            </p:attrNameLst>
                                          </p:cBhvr>
                                          <p:rCtr x="0" y="6265"/>
                                        </p:animMotion>
                                      </p:childTnLst>
                                    </p:cTn>
                                  </p:par>
                                  <p:par>
                                    <p:cTn id="35" presetID="42" presetClass="path" presetSubtype="0" fill="hold" grpId="1" nodeType="withEffect">
                                      <p:stCondLst>
                                        <p:cond delay="0"/>
                                      </p:stCondLst>
                                      <p:childTnLst>
                                        <p:animMotion origin="layout" path="M 0 4.69136E-6 L 0 0.12561 " pathEditMode="relative" rAng="0" ptsTypes="AA">
                                          <p:cBhvr>
                                            <p:cTn id="36" dur="2000" fill="hold"/>
                                            <p:tgtEl>
                                              <p:spTgt spid="22"/>
                                            </p:tgtEl>
                                            <p:attrNameLst>
                                              <p:attrName>ppt_x</p:attrName>
                                              <p:attrName>ppt_y</p:attrName>
                                            </p:attrNameLst>
                                          </p:cBhvr>
                                          <p:rCtr x="0" y="6265"/>
                                        </p:animMotion>
                                      </p:childTnLst>
                                    </p:cTn>
                                  </p:par>
                                  <p:par>
                                    <p:cTn id="37" presetID="64" presetClass="path" presetSubtype="0" fill="hold" grpId="2" nodeType="withEffect">
                                      <p:stCondLst>
                                        <p:cond delay="0"/>
                                      </p:stCondLst>
                                      <p:childTnLst>
                                        <p:animMotion origin="layout" path="M 0 1.23457E-7 L 0 -0.25 " pathEditMode="relative" rAng="0" ptsTypes="AA">
                                          <p:cBhvr>
                                            <p:cTn id="38" dur="2000" fill="hold"/>
                                            <p:tgtEl>
                                              <p:spTgt spid="23"/>
                                            </p:tgtEl>
                                            <p:attrNameLst>
                                              <p:attrName>ppt_x</p:attrName>
                                              <p:attrName>ppt_y</p:attrName>
                                            </p:attrNameLst>
                                          </p:cBhvr>
                                          <p:rCtr x="0" y="-125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2"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2932C-C682-1944-A126-1AAC4927D4E7}"/>
              </a:ext>
            </a:extLst>
          </p:cNvPr>
          <p:cNvSpPr txBox="1"/>
          <p:nvPr/>
        </p:nvSpPr>
        <p:spPr>
          <a:xfrm>
            <a:off x="1039346" y="800834"/>
            <a:ext cx="10359582" cy="1468864"/>
          </a:xfrm>
          <a:prstGeom prst="rect">
            <a:avLst/>
          </a:prstGeom>
          <a:noFill/>
        </p:spPr>
        <p:txBody>
          <a:bodyPr wrap="square" rtlCol="0">
            <a:spAutoFit/>
          </a:bodyPr>
          <a:lstStyle/>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ta dùng những gì để làm bánh chưng, bánh tét?</a:t>
            </a:r>
          </a:p>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1039345" y="1755199"/>
            <a:ext cx="9570097" cy="146886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Bánh chưng, bánh tét được làm từ gạo nếp, đỗ xanh, thịt lợn và được gói bằng lá dong hoặc lá chuối.</a:t>
            </a:r>
          </a:p>
        </p:txBody>
      </p:sp>
      <p:sp>
        <p:nvSpPr>
          <p:cNvPr id="15" name="TextBox 14">
            <a:extLst>
              <a:ext uri="{FF2B5EF4-FFF2-40B4-BE49-F238E27FC236}">
                <a16:creationId xmlns:a16="http://schemas.microsoft.com/office/drawing/2014/main" id="{430725AA-0FFC-FB42-8EAC-E521DF0083DF}"/>
              </a:ext>
            </a:extLst>
          </p:cNvPr>
          <p:cNvSpPr txBox="1"/>
          <p:nvPr/>
        </p:nvSpPr>
        <p:spPr>
          <a:xfrm>
            <a:off x="1039346" y="3605790"/>
            <a:ext cx="10563769" cy="730200"/>
          </a:xfrm>
          <a:prstGeom prst="rect">
            <a:avLst/>
          </a:prstGeom>
          <a:noFill/>
        </p:spPr>
        <p:txBody>
          <a:bodyPr wrap="square" rtlCol="0">
            <a:spAutoFit/>
          </a:bodyPr>
          <a:lstStyle/>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lớn mong ước điều gì khi tặng bao lì xì cho trẻ em?</a:t>
            </a:r>
            <a:r>
              <a:rPr kumimoji="0" lang="en-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id="{4731BFB4-6F71-6E48-B2D8-BD28FA690A02}"/>
              </a:ext>
            </a:extLst>
          </p:cNvPr>
          <p:cNvSpPr txBox="1"/>
          <p:nvPr/>
        </p:nvSpPr>
        <p:spPr>
          <a:xfrm>
            <a:off x="1084860" y="4491801"/>
            <a:ext cx="9570097" cy="146886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lớn tặn trẻ em bao lì xì với mong ước các em mạnh khoẻ, giỏi giang. </a:t>
            </a:r>
          </a:p>
        </p:txBody>
      </p:sp>
    </p:spTree>
    <p:extLst>
      <p:ext uri="{BB962C8B-B14F-4D97-AF65-F5344CB8AC3E}">
        <p14:creationId xmlns:p14="http://schemas.microsoft.com/office/powerpoint/2010/main" val="204787316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51D501-F11C-9442-A1F1-2A0133DDCBF7}"/>
              </a:ext>
            </a:extLst>
          </p:cNvPr>
          <p:cNvGrpSpPr/>
          <p:nvPr/>
        </p:nvGrpSpPr>
        <p:grpSpPr>
          <a:xfrm>
            <a:off x="4048218" y="4250806"/>
            <a:ext cx="3952664" cy="2318100"/>
            <a:chOff x="1893163" y="3404925"/>
            <a:chExt cx="2964498" cy="1738575"/>
          </a:xfrm>
        </p:grpSpPr>
        <p:pic>
          <p:nvPicPr>
            <p:cNvPr id="22" name="Picture 21">
              <a:extLst>
                <a:ext uri="{FF2B5EF4-FFF2-40B4-BE49-F238E27FC236}">
                  <a16:creationId xmlns:a16="http://schemas.microsoft.com/office/drawing/2014/main" id="{2A4A4663-5F4A-5049-B7F3-140DFC3D1D55}"/>
                </a:ext>
              </a:extLst>
            </p:cNvPr>
            <p:cNvPicPr>
              <a:picLocks noChangeAspect="1"/>
            </p:cNvPicPr>
            <p:nvPr/>
          </p:nvPicPr>
          <p:blipFill>
            <a:blip r:embed="rId3"/>
            <a:stretch>
              <a:fillRect/>
            </a:stretch>
          </p:blipFill>
          <p:spPr>
            <a:xfrm>
              <a:off x="2289207" y="3404925"/>
              <a:ext cx="2493247" cy="1435800"/>
            </a:xfrm>
            <a:prstGeom prst="rect">
              <a:avLst/>
            </a:prstGeom>
          </p:spPr>
        </p:pic>
        <p:sp>
          <p:nvSpPr>
            <p:cNvPr id="23" name="Rectangle: Rounded Corners 5">
              <a:extLst>
                <a:ext uri="{FF2B5EF4-FFF2-40B4-BE49-F238E27FC236}">
                  <a16:creationId xmlns:a16="http://schemas.microsoft.com/office/drawing/2014/main" id="{DE11291D-5E09-F948-89F9-C1A609853B51}"/>
                </a:ext>
              </a:extLst>
            </p:cNvPr>
            <p:cNvSpPr/>
            <p:nvPr/>
          </p:nvSpPr>
          <p:spPr>
            <a:xfrm>
              <a:off x="1893163" y="4732077"/>
              <a:ext cx="2964498"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Gói bánh chưng</a:t>
              </a:r>
            </a:p>
          </p:txBody>
        </p:sp>
      </p:grpSp>
      <p:sp>
        <p:nvSpPr>
          <p:cNvPr id="7" name="TextBox 6">
            <a:extLst>
              <a:ext uri="{FF2B5EF4-FFF2-40B4-BE49-F238E27FC236}">
                <a16:creationId xmlns:a16="http://schemas.microsoft.com/office/drawing/2014/main" id="{D882932C-C682-1944-A126-1AAC4927D4E7}"/>
              </a:ext>
            </a:extLst>
          </p:cNvPr>
          <p:cNvSpPr txBox="1"/>
          <p:nvPr/>
        </p:nvSpPr>
        <p:spPr>
          <a:xfrm>
            <a:off x="620372" y="421256"/>
            <a:ext cx="9625696" cy="1569660"/>
          </a:xfrm>
          <a:prstGeom prst="rect">
            <a:avLst/>
          </a:prstGeom>
          <a:noFill/>
        </p:spPr>
        <p:txBody>
          <a:bodyPr wrap="square" rtlCol="0">
            <a:spAutoFit/>
          </a:bodyPr>
          <a:lstStyle/>
          <a:p>
            <a:pPr marL="10584" marR="0" lvl="0" indent="50799"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thích những hoạt động nào của gia đình em trong dịp Tết? </a:t>
            </a:r>
          </a:p>
          <a:p>
            <a:pPr marL="10584" marR="0" lvl="0" indent="50799"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3344824" y="1076997"/>
            <a:ext cx="7589796" cy="73815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thích hoạt động….</a:t>
            </a:r>
          </a:p>
        </p:txBody>
      </p:sp>
      <p:grpSp>
        <p:nvGrpSpPr>
          <p:cNvPr id="2" name="Group 1">
            <a:extLst>
              <a:ext uri="{FF2B5EF4-FFF2-40B4-BE49-F238E27FC236}">
                <a16:creationId xmlns:a16="http://schemas.microsoft.com/office/drawing/2014/main" id="{ABB89C37-AA33-6445-9C81-59BAA2EFACA4}"/>
              </a:ext>
            </a:extLst>
          </p:cNvPr>
          <p:cNvGrpSpPr/>
          <p:nvPr/>
        </p:nvGrpSpPr>
        <p:grpSpPr>
          <a:xfrm>
            <a:off x="1397489" y="1720505"/>
            <a:ext cx="3717715" cy="2737960"/>
            <a:chOff x="-116332" y="1617261"/>
            <a:chExt cx="2788286" cy="2053470"/>
          </a:xfrm>
        </p:grpSpPr>
        <p:pic>
          <p:nvPicPr>
            <p:cNvPr id="18" name="Picture 2" descr="Dọn dẹp nhà cửa">
              <a:extLst>
                <a:ext uri="{FF2B5EF4-FFF2-40B4-BE49-F238E27FC236}">
                  <a16:creationId xmlns:a16="http://schemas.microsoft.com/office/drawing/2014/main" id="{23FB8284-67F3-8D48-A744-9D66627B8321}"/>
                </a:ext>
              </a:extLst>
            </p:cNvPr>
            <p:cNvPicPr>
              <a:picLocks noChangeAspect="1" noChangeArrowheads="1"/>
            </p:cNvPicPr>
            <p:nvPr/>
          </p:nvPicPr>
          <p:blipFill>
            <a:blip r:embed="rId4">
              <a:clrChange>
                <a:clrFrom>
                  <a:srgbClr val="F4F3F1"/>
                </a:clrFrom>
                <a:clrTo>
                  <a:srgbClr val="F4F3F1">
                    <a:alpha val="0"/>
                  </a:srgbClr>
                </a:clrTo>
              </a:clrChange>
              <a:extLst>
                <a:ext uri="{28A0092B-C50C-407E-A947-70E740481C1C}">
                  <a14:useLocalDpi xmlns:a14="http://schemas.microsoft.com/office/drawing/2010/main" val="0"/>
                </a:ext>
              </a:extLst>
            </a:blip>
            <a:srcRect/>
            <a:stretch>
              <a:fillRect/>
            </a:stretch>
          </p:blipFill>
          <p:spPr bwMode="auto">
            <a:xfrm>
              <a:off x="-41124" y="1617261"/>
              <a:ext cx="2590529" cy="166765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5">
              <a:extLst>
                <a:ext uri="{FF2B5EF4-FFF2-40B4-BE49-F238E27FC236}">
                  <a16:creationId xmlns:a16="http://schemas.microsoft.com/office/drawing/2014/main" id="{F14D8277-6DA1-F34D-8D46-11A1B46D43C5}"/>
                </a:ext>
              </a:extLst>
            </p:cNvPr>
            <p:cNvSpPr/>
            <p:nvPr/>
          </p:nvSpPr>
          <p:spPr>
            <a:xfrm>
              <a:off x="-116332" y="3259308"/>
              <a:ext cx="2788286"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Dọn dẹp nhà cửa</a:t>
              </a:r>
            </a:p>
          </p:txBody>
        </p:sp>
      </p:grpSp>
      <p:grpSp>
        <p:nvGrpSpPr>
          <p:cNvPr id="3" name="Group 2">
            <a:extLst>
              <a:ext uri="{FF2B5EF4-FFF2-40B4-BE49-F238E27FC236}">
                <a16:creationId xmlns:a16="http://schemas.microsoft.com/office/drawing/2014/main" id="{EFA9114D-237B-5141-9CB6-ED29B7D4EAF9}"/>
              </a:ext>
            </a:extLst>
          </p:cNvPr>
          <p:cNvGrpSpPr/>
          <p:nvPr/>
        </p:nvGrpSpPr>
        <p:grpSpPr>
          <a:xfrm>
            <a:off x="7213965" y="1783393"/>
            <a:ext cx="3032103" cy="2713024"/>
            <a:chOff x="2682196" y="1716018"/>
            <a:chExt cx="2274077" cy="2034768"/>
          </a:xfrm>
        </p:grpSpPr>
        <p:pic>
          <p:nvPicPr>
            <p:cNvPr id="19" name="Picture 6" descr="Nguyễn Hồng Nhung và con đi chợ Tết - VnExpress Giải trí">
              <a:extLst>
                <a:ext uri="{FF2B5EF4-FFF2-40B4-BE49-F238E27FC236}">
                  <a16:creationId xmlns:a16="http://schemas.microsoft.com/office/drawing/2014/main" id="{F5494FBC-EA6A-9B4A-9A12-6B00B52525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196" y="1716018"/>
              <a:ext cx="2274077" cy="15605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6">
              <a:extLst>
                <a:ext uri="{FF2B5EF4-FFF2-40B4-BE49-F238E27FC236}">
                  <a16:creationId xmlns:a16="http://schemas.microsoft.com/office/drawing/2014/main" id="{C4036CC5-1B54-A64D-9B48-5BE8C2E2511D}"/>
                </a:ext>
              </a:extLst>
            </p:cNvPr>
            <p:cNvSpPr/>
            <p:nvPr/>
          </p:nvSpPr>
          <p:spPr>
            <a:xfrm>
              <a:off x="3272384" y="3376765"/>
              <a:ext cx="1549797"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 chợ Tết</a:t>
              </a:r>
            </a:p>
          </p:txBody>
        </p:sp>
      </p:grpSp>
    </p:spTree>
    <p:extLst>
      <p:ext uri="{BB962C8B-B14F-4D97-AF65-F5344CB8AC3E}">
        <p14:creationId xmlns:p14="http://schemas.microsoft.com/office/powerpoint/2010/main" val="392836309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640496"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Cloud 13">
            <a:extLst>
              <a:ext uri="{FF2B5EF4-FFF2-40B4-BE49-F238E27FC236}">
                <a16:creationId xmlns:a16="http://schemas.microsoft.com/office/drawing/2014/main" id="{3B8FED1E-5043-4E52-B2D9-7C419BDD84CE}"/>
              </a:ext>
            </a:extLst>
          </p:cNvPr>
          <p:cNvSpPr/>
          <p:nvPr/>
        </p:nvSpPr>
        <p:spPr>
          <a:xfrm>
            <a:off x="8676641" y="119698"/>
            <a:ext cx="305076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4179707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2081725" y="1410258"/>
            <a:ext cx="8437308" cy="194316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 trong bài những từ miêu tả:</a:t>
            </a:r>
          </a:p>
          <a:p>
            <a:pPr marL="457189" marR="0" lvl="0" indent="-457189" algn="just" defTabSz="1219170" rtl="0" eaLnBrk="1" fontAlgn="auto" latinLnBrk="0" hangingPunct="1">
              <a:lnSpc>
                <a:spcPct val="150000"/>
              </a:lnSpc>
              <a:spcBef>
                <a:spcPts val="0"/>
              </a:spcBef>
              <a:spcAft>
                <a:spcPts val="0"/>
              </a:spcAft>
              <a:buClr>
                <a:srgbClr val="000000"/>
              </a:buClr>
              <a:buSzTx/>
              <a:buFont typeface="Arial"/>
              <a:buAutoNum type="alphaLcPeriod"/>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 đào:</a:t>
            </a:r>
          </a:p>
          <a:p>
            <a:pPr marL="457189" marR="0" lvl="0" indent="-457189" algn="just" defTabSz="1219170" rtl="0" eaLnBrk="1" fontAlgn="auto" latinLnBrk="0" hangingPunct="1">
              <a:lnSpc>
                <a:spcPct val="150000"/>
              </a:lnSpc>
              <a:spcBef>
                <a:spcPts val="0"/>
              </a:spcBef>
              <a:spcAft>
                <a:spcPts val="0"/>
              </a:spcAft>
              <a:buClr>
                <a:srgbClr val="000000"/>
              </a:buClr>
              <a:buSzTx/>
              <a:buFont typeface="Arial"/>
              <a:buAutoNum type="alphaLcPeriod"/>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 mai:</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2281514" y="561645"/>
            <a:ext cx="866623" cy="799385"/>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3148136" y="613991"/>
            <a:ext cx="2085824"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LUYỆN TẬP</a:t>
            </a:r>
            <a:endParaRPr kumimoji="0" lang="en-US"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TextBox 10">
            <a:extLst>
              <a:ext uri="{FF2B5EF4-FFF2-40B4-BE49-F238E27FC236}">
                <a16:creationId xmlns:a16="http://schemas.microsoft.com/office/drawing/2014/main" id="{555B0BEB-2CEA-4DEB-A3FC-80A1DD339C62}"/>
              </a:ext>
            </a:extLst>
          </p:cNvPr>
          <p:cNvSpPr txBox="1"/>
          <p:nvPr/>
        </p:nvSpPr>
        <p:spPr>
          <a:xfrm>
            <a:off x="2081723" y="3735901"/>
            <a:ext cx="8437308" cy="1673856"/>
          </a:xfrm>
          <a:prstGeom prst="rect">
            <a:avLst/>
          </a:prstGeom>
          <a:noFill/>
        </p:spPr>
        <p:txBody>
          <a:bodyPr wrap="square" rtlCol="0">
            <a:spAutoFit/>
          </a:bodyPr>
          <a:lstStyle/>
          <a:p>
            <a:pPr marL="0" marR="0" lvl="0" indent="0" algn="just" defTabSz="1219170" rtl="0" eaLnBrk="1" fontAlgn="auto" latinLnBrk="0" hangingPunct="1">
              <a:lnSpc>
                <a:spcPct val="20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Đặt một câu giới thiệu về loài hoa em thích.</a:t>
            </a:r>
          </a:p>
          <a:p>
            <a:pPr marL="0" marR="0" lvl="0" indent="0" algn="just" defTabSz="1219170" rtl="0" eaLnBrk="1" fontAlgn="auto" latinLnBrk="0" hangingPunct="1">
              <a:lnSpc>
                <a:spcPct val="2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Đào là loài hoa đặc trưng cho Tết ở miền Bắc.</a:t>
            </a:r>
          </a:p>
        </p:txBody>
      </p:sp>
      <p:sp>
        <p:nvSpPr>
          <p:cNvPr id="3" name="TextBox 2">
            <a:extLst>
              <a:ext uri="{FF2B5EF4-FFF2-40B4-BE49-F238E27FC236}">
                <a16:creationId xmlns:a16="http://schemas.microsoft.com/office/drawing/2014/main" id="{319846F8-3186-1C49-B632-E5A04C39200A}"/>
              </a:ext>
            </a:extLst>
          </p:cNvPr>
          <p:cNvSpPr txBox="1"/>
          <p:nvPr/>
        </p:nvSpPr>
        <p:spPr>
          <a:xfrm>
            <a:off x="3961817" y="2167436"/>
            <a:ext cx="2544286"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t>
            </a:r>
            <a:r>
              <a:rPr kumimoji="0" lang="en-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àu hồng tươi, </a:t>
            </a:r>
          </a:p>
        </p:txBody>
      </p:sp>
      <p:sp>
        <p:nvSpPr>
          <p:cNvPr id="17" name="TextBox 16">
            <a:extLst>
              <a:ext uri="{FF2B5EF4-FFF2-40B4-BE49-F238E27FC236}">
                <a16:creationId xmlns:a16="http://schemas.microsoft.com/office/drawing/2014/main" id="{11288B10-912F-D04A-B3EF-04E686680248}"/>
              </a:ext>
            </a:extLst>
          </p:cNvPr>
          <p:cNvSpPr txBox="1"/>
          <p:nvPr/>
        </p:nvSpPr>
        <p:spPr>
          <a:xfrm>
            <a:off x="6437383" y="2144709"/>
            <a:ext cx="1470274"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lá xanh, </a:t>
            </a:r>
            <a:endParaRPr kumimoji="0" lang="en-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TextBox 17">
            <a:extLst>
              <a:ext uri="{FF2B5EF4-FFF2-40B4-BE49-F238E27FC236}">
                <a16:creationId xmlns:a16="http://schemas.microsoft.com/office/drawing/2014/main" id="{5AE9EE38-3356-344F-A640-499967990F11}"/>
              </a:ext>
            </a:extLst>
          </p:cNvPr>
          <p:cNvSpPr txBox="1"/>
          <p:nvPr/>
        </p:nvSpPr>
        <p:spPr>
          <a:xfrm>
            <a:off x="7710017" y="2156073"/>
            <a:ext cx="3458092"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nụ hồng ch</a:t>
            </a: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ú</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t>
            </a: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chím</a:t>
            </a:r>
            <a:endParaRPr kumimoji="0" lang="en-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Rectangle 18">
            <a:extLst>
              <a:ext uri="{FF2B5EF4-FFF2-40B4-BE49-F238E27FC236}">
                <a16:creationId xmlns:a16="http://schemas.microsoft.com/office/drawing/2014/main" id="{137014EC-2EC1-2E44-866C-40F0E27206C4}"/>
              </a:ext>
            </a:extLst>
          </p:cNvPr>
          <p:cNvSpPr/>
          <p:nvPr/>
        </p:nvSpPr>
        <p:spPr>
          <a:xfrm>
            <a:off x="3961817" y="2813697"/>
            <a:ext cx="2561920" cy="52322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rực rỡ sắc vàng.</a:t>
            </a:r>
            <a:endPar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2" descr="Hoa đào nở vào mùa nào ? Đọc bài Làm việc thật là vui Quanh">
            <a:extLst>
              <a:ext uri="{FF2B5EF4-FFF2-40B4-BE49-F238E27FC236}">
                <a16:creationId xmlns:a16="http://schemas.microsoft.com/office/drawing/2014/main" id="{0618140D-F523-554D-8EE0-413EEDB73D1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797" y="5063202"/>
            <a:ext cx="3658251" cy="222210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oa mai png » PNG Image">
            <a:extLst>
              <a:ext uri="{FF2B5EF4-FFF2-40B4-BE49-F238E27FC236}">
                <a16:creationId xmlns:a16="http://schemas.microsoft.com/office/drawing/2014/main" id="{BC19C013-B9FC-9C43-9313-8DBAA201BD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9063" y="-121971"/>
            <a:ext cx="2667937" cy="2086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48897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wipe(left)">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wipe(left)">
                                      <p:cBhvr>
                                        <p:cTn id="4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build="p"/>
      <p:bldP spid="3"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tết quê em">
            <a:hlinkClick r:id="" action="ppaction://media"/>
            <a:extLst>
              <a:ext uri="{FF2B5EF4-FFF2-40B4-BE49-F238E27FC236}">
                <a16:creationId xmlns:a16="http://schemas.microsoft.com/office/drawing/2014/main" id="{996CDCB7-C405-46C5-A385-3EE04B664F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32180"/>
            <a:ext cx="12192000" cy="6858000"/>
          </a:xfrm>
          <a:prstGeom prst="rect">
            <a:avLst/>
          </a:prstGeom>
        </p:spPr>
      </p:pic>
    </p:spTree>
    <p:extLst>
      <p:ext uri="{BB962C8B-B14F-4D97-AF65-F5344CB8AC3E}">
        <p14:creationId xmlns:p14="http://schemas.microsoft.com/office/powerpoint/2010/main" val="107303150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023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16" name="组合 15">
            <a:extLst>
              <a:ext uri="{FF2B5EF4-FFF2-40B4-BE49-F238E27FC236}">
                <a16:creationId xmlns:a16="http://schemas.microsoft.com/office/drawing/2014/main" id="{F16612A4-CAB9-4A66-ABD4-F8503C3C5F37}"/>
              </a:ext>
            </a:extLst>
          </p:cNvPr>
          <p:cNvGrpSpPr/>
          <p:nvPr/>
        </p:nvGrpSpPr>
        <p:grpSpPr>
          <a:xfrm>
            <a:off x="2364936" y="2051505"/>
            <a:ext cx="7917564" cy="2665450"/>
            <a:chOff x="2364936" y="2051505"/>
            <a:chExt cx="7917564" cy="2665450"/>
          </a:xfrm>
        </p:grpSpPr>
        <p:sp>
          <p:nvSpPr>
            <p:cNvPr id="17" name="矩形 16">
              <a:extLst>
                <a:ext uri="{FF2B5EF4-FFF2-40B4-BE49-F238E27FC236}">
                  <a16:creationId xmlns:a16="http://schemas.microsoft.com/office/drawing/2014/main" id="{5B917BA8-C6A6-433D-9077-EF5F564C1CE1}"/>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8" name="矩形 17">
              <a:extLst>
                <a:ext uri="{FF2B5EF4-FFF2-40B4-BE49-F238E27FC236}">
                  <a16:creationId xmlns:a16="http://schemas.microsoft.com/office/drawing/2014/main" id="{5F6365CF-F53D-43C6-BCE7-BF3FCA52DEDA}"/>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9" name="矩形 18">
              <a:extLst>
                <a:ext uri="{FF2B5EF4-FFF2-40B4-BE49-F238E27FC236}">
                  <a16:creationId xmlns:a16="http://schemas.microsoft.com/office/drawing/2014/main" id="{4EBA1B63-E0F8-43FE-8861-35B86B1DB06D}"/>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20" name="矩形 19">
              <a:extLst>
                <a:ext uri="{FF2B5EF4-FFF2-40B4-BE49-F238E27FC236}">
                  <a16:creationId xmlns:a16="http://schemas.microsoft.com/office/drawing/2014/main" id="{E9B24768-1EB9-4F89-84F2-F9E780B90DC9}"/>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27" name="矩形 26">
            <a:extLst>
              <a:ext uri="{FF2B5EF4-FFF2-40B4-BE49-F238E27FC236}">
                <a16:creationId xmlns:a16="http://schemas.microsoft.com/office/drawing/2014/main" id="{C32C0BDC-400A-4396-AE9E-FD83351A6C72}"/>
              </a:ext>
            </a:extLst>
          </p:cNvPr>
          <p:cNvSpPr/>
          <p:nvPr/>
        </p:nvSpPr>
        <p:spPr>
          <a:xfrm>
            <a:off x="2653830" y="2580792"/>
            <a:ext cx="7366119" cy="120032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Củng</a:t>
            </a:r>
            <a:r>
              <a:rPr kumimoji="0" lang="en-US" altLang="zh-CN" sz="7200" b="1" i="0" u="none" strike="noStrike" kern="1200" cap="none" spc="0" normalizeH="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cố</a:t>
            </a:r>
            <a:r>
              <a:rPr kumimoji="0" lang="en-US" altLang="zh-CN" sz="7200" b="1" i="0" u="none" strike="noStrike" kern="1200" cap="none" spc="0" normalizeH="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bài</a:t>
            </a:r>
            <a:r>
              <a:rPr kumimoji="0" lang="en-US" altLang="zh-CN" sz="7200" b="1" i="0" u="none" strike="noStrike" kern="1200" cap="none" spc="0" normalizeH="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học</a:t>
            </a:r>
            <a:endParaRPr kumimoji="0" lang="zh-CN" altLang="en-US"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pic>
        <p:nvPicPr>
          <p:cNvPr id="29" name="图片 28">
            <a:extLst>
              <a:ext uri="{FF2B5EF4-FFF2-40B4-BE49-F238E27FC236}">
                <a16:creationId xmlns:a16="http://schemas.microsoft.com/office/drawing/2014/main" id="{1834BFB7-EDB9-42CF-91DA-47612E2802E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4058140" y="1308122"/>
            <a:ext cx="1040692" cy="1141913"/>
          </a:xfrm>
          <a:prstGeom prst="rect">
            <a:avLst/>
          </a:prstGeom>
          <a:effectLst>
            <a:outerShdw blurRad="50800" dist="38100" dir="2700000" sx="104000" sy="104000" algn="tl" rotWithShape="0">
              <a:prstClr val="black">
                <a:alpha val="34000"/>
              </a:prstClr>
            </a:outerShdw>
          </a:effectLst>
        </p:spPr>
      </p:pic>
      <p:pic>
        <p:nvPicPr>
          <p:cNvPr id="30" name="图片 29">
            <a:extLst>
              <a:ext uri="{FF2B5EF4-FFF2-40B4-BE49-F238E27FC236}">
                <a16:creationId xmlns:a16="http://schemas.microsoft.com/office/drawing/2014/main" id="{97EA54EA-08A6-4F5B-A051-45EB7EFD4E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7830157" y="4231852"/>
            <a:ext cx="783500" cy="859705"/>
          </a:xfrm>
          <a:prstGeom prst="rect">
            <a:avLst/>
          </a:prstGeom>
          <a:effectLst>
            <a:outerShdw blurRad="50800" dist="38100" dir="2700000" sx="104000" sy="104000" algn="tl" rotWithShape="0">
              <a:prstClr val="black">
                <a:alpha val="34000"/>
              </a:prstClr>
            </a:outerShdw>
          </a:effectLst>
        </p:spPr>
      </p:pic>
    </p:spTree>
    <p:extLst>
      <p:ext uri="{BB962C8B-B14F-4D97-AF65-F5344CB8AC3E}">
        <p14:creationId xmlns:p14="http://schemas.microsoft.com/office/powerpoint/2010/main" val="20392585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438376"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9096" y="476878"/>
            <a:ext cx="5976810" cy="5815372"/>
          </a:xfrm>
          <a:prstGeom prst="rect">
            <a:avLst/>
          </a:prstGeom>
        </p:spPr>
      </p:pic>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
        <p:nvSpPr>
          <p:cNvPr id="11" name="TextBox 10">
            <a:extLst>
              <a:ext uri="{FF2B5EF4-FFF2-40B4-BE49-F238E27FC236}">
                <a16:creationId xmlns:a16="http://schemas.microsoft.com/office/drawing/2014/main" id="{3AE3A7F9-580A-4DDC-AFD1-AA2D0FBBC0B0}"/>
              </a:ext>
            </a:extLst>
          </p:cNvPr>
          <p:cNvSpPr txBox="1"/>
          <p:nvPr/>
        </p:nvSpPr>
        <p:spPr>
          <a:xfrm>
            <a:off x="6846067" y="1460757"/>
            <a:ext cx="489735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8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Tết</a:t>
            </a:r>
            <a:r>
              <a:rPr kumimoji="0" lang="en-US" sz="8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8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endParaRPr kumimoji="0" lang="en-US" sz="8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973758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a16="http://schemas.microsoft.com/office/drawing/2014/main"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86219" cy="2106592"/>
          </a:xfrm>
          <a:prstGeom prst="rect">
            <a:avLst/>
          </a:prstGeom>
        </p:spPr>
      </p:pic>
      <p:pic>
        <p:nvPicPr>
          <p:cNvPr id="4" name="图片 3">
            <a:extLst>
              <a:ext uri="{FF2B5EF4-FFF2-40B4-BE49-F238E27FC236}">
                <a16:creationId xmlns:a16="http://schemas.microsoft.com/office/drawing/2014/main"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a16="http://schemas.microsoft.com/office/drawing/2014/main"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418966" y="4048530"/>
            <a:ext cx="2773034" cy="2809470"/>
          </a:xfrm>
          <a:prstGeom prst="rect">
            <a:avLst/>
          </a:prstGeom>
        </p:spPr>
      </p:pic>
      <p:grpSp>
        <p:nvGrpSpPr>
          <p:cNvPr id="6" name="组合 5">
            <a:extLst>
              <a:ext uri="{FF2B5EF4-FFF2-40B4-BE49-F238E27FC236}">
                <a16:creationId xmlns:a16="http://schemas.microsoft.com/office/drawing/2014/main" id="{E0DD14E7-2DA3-416A-A02D-B1FE574EB50B}"/>
              </a:ext>
            </a:extLst>
          </p:cNvPr>
          <p:cNvGrpSpPr/>
          <p:nvPr/>
        </p:nvGrpSpPr>
        <p:grpSpPr>
          <a:xfrm>
            <a:off x="757803" y="1631894"/>
            <a:ext cx="10676394" cy="3594211"/>
            <a:chOff x="2364936" y="2051505"/>
            <a:chExt cx="7917564" cy="2665450"/>
          </a:xfrm>
        </p:grpSpPr>
        <p:sp>
          <p:nvSpPr>
            <p:cNvPr id="7" name="矩形 6">
              <a:extLst>
                <a:ext uri="{FF2B5EF4-FFF2-40B4-BE49-F238E27FC236}">
                  <a16:creationId xmlns:a16="http://schemas.microsoft.com/office/drawing/2014/main"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14" name="文本框 13">
            <a:extLst>
              <a:ext uri="{FF2B5EF4-FFF2-40B4-BE49-F238E27FC236}">
                <a16:creationId xmlns:a16="http://schemas.microsoft.com/office/drawing/2014/main" id="{5A63B608-23EF-4F26-B83A-98934782C019}"/>
              </a:ext>
            </a:extLst>
          </p:cNvPr>
          <p:cNvSpPr txBox="1"/>
          <p:nvPr/>
        </p:nvSpPr>
        <p:spPr>
          <a:xfrm>
            <a:off x="4323771" y="2405920"/>
            <a:ext cx="5888393"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1 –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组合 24">
            <a:extLst>
              <a:ext uri="{FF2B5EF4-FFF2-40B4-BE49-F238E27FC236}">
                <a16:creationId xmlns:a16="http://schemas.microsoft.com/office/drawing/2014/main" id="{49701490-7986-458B-93BD-0D31ADDB7E7C}"/>
              </a:ext>
            </a:extLst>
          </p:cNvPr>
          <p:cNvGrpSpPr/>
          <p:nvPr/>
        </p:nvGrpSpPr>
        <p:grpSpPr>
          <a:xfrm>
            <a:off x="2241542" y="1012782"/>
            <a:ext cx="2644727" cy="4631866"/>
            <a:chOff x="1794768" y="1421343"/>
            <a:chExt cx="2024065" cy="3544864"/>
          </a:xfrm>
        </p:grpSpPr>
        <p:pic>
          <p:nvPicPr>
            <p:cNvPr id="23" name="图片 22">
              <a:extLst>
                <a:ext uri="{FF2B5EF4-FFF2-40B4-BE49-F238E27FC236}">
                  <a16:creationId xmlns:a16="http://schemas.microsoft.com/office/drawing/2014/main" id="{092DCF09-A8D9-4C10-9CC4-384CB2BB72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a16="http://schemas.microsoft.com/office/drawing/2014/main" id="{CCF4C5AB-5233-4AE7-A1FD-7810AD1B6F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a16="http://schemas.microsoft.com/office/drawing/2014/main" id="{A5E9C73B-783D-4462-B02B-E4B83A85B1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a16="http://schemas.microsoft.com/office/drawing/2014/main" id="{35098846-14D1-4193-A37D-4CC2959D7A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Tree>
    <p:extLst>
      <p:ext uri="{BB962C8B-B14F-4D97-AF65-F5344CB8AC3E}">
        <p14:creationId xmlns:p14="http://schemas.microsoft.com/office/powerpoint/2010/main" val="16448067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42505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27" name="Picture 2" descr="Fireworks vector. Fireworks illustration for new year festival , #spon, # vector, #Fireworks, #illustration, #festival… | Fireworks, Firework tattoo,  Rainbow cartoon">
            <a:extLst>
              <a:ext uri="{FF2B5EF4-FFF2-40B4-BE49-F238E27FC236}">
                <a16:creationId xmlns:a16="http://schemas.microsoft.com/office/drawing/2014/main" id="{69B4C670-9D0F-42C4-9D38-407EE987D31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0986" y="1884908"/>
            <a:ext cx="2366629" cy="24639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94DD52E-512C-4CEF-AF5D-F7361BAFA6EE}"/>
              </a:ext>
            </a:extLst>
          </p:cNvPr>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244327" y="530466"/>
            <a:ext cx="927752" cy="488951"/>
          </a:xfrm>
          <a:prstGeom prst="rect">
            <a:avLst/>
          </a:prstGeom>
        </p:spPr>
      </p:pic>
      <p:sp>
        <p:nvSpPr>
          <p:cNvPr id="29" name="TextBox 28">
            <a:extLst>
              <a:ext uri="{FF2B5EF4-FFF2-40B4-BE49-F238E27FC236}">
                <a16:creationId xmlns:a16="http://schemas.microsoft.com/office/drawing/2014/main" id="{67AAE277-41C1-4F9B-BCD8-EDBE61865195}"/>
              </a:ext>
            </a:extLst>
          </p:cNvPr>
          <p:cNvSpPr txBox="1"/>
          <p:nvPr/>
        </p:nvSpPr>
        <p:spPr>
          <a:xfrm>
            <a:off x="1637105" y="349021"/>
            <a:ext cx="9658905" cy="1049133"/>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 những điều em biết về ngày Tết.</a:t>
            </a:r>
          </a:p>
        </p:txBody>
      </p:sp>
      <p:pic>
        <p:nvPicPr>
          <p:cNvPr id="30" name="Picture 29">
            <a:extLst>
              <a:ext uri="{FF2B5EF4-FFF2-40B4-BE49-F238E27FC236}">
                <a16:creationId xmlns:a16="http://schemas.microsoft.com/office/drawing/2014/main" id="{97CE4927-8480-4446-B1CA-0B0CD0951611}"/>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Lst>
          </a:blip>
          <a:stretch>
            <a:fillRect/>
          </a:stretch>
        </p:blipFill>
        <p:spPr>
          <a:xfrm>
            <a:off x="1651945" y="2112885"/>
            <a:ext cx="3253663" cy="2213429"/>
          </a:xfrm>
          <a:prstGeom prst="roundRect">
            <a:avLst>
              <a:gd name="adj" fmla="val 29724"/>
            </a:avLst>
          </a:prstGeom>
        </p:spPr>
      </p:pic>
      <p:pic>
        <p:nvPicPr>
          <p:cNvPr id="31" name="Picture 30">
            <a:extLst>
              <a:ext uri="{FF2B5EF4-FFF2-40B4-BE49-F238E27FC236}">
                <a16:creationId xmlns:a16="http://schemas.microsoft.com/office/drawing/2014/main" id="{B843F415-DC94-4726-B766-F887DE95028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2173993" y="4813068"/>
            <a:ext cx="2028297" cy="1474085"/>
          </a:xfrm>
          <a:prstGeom prst="rect">
            <a:avLst/>
          </a:prstGeom>
        </p:spPr>
      </p:pic>
      <p:pic>
        <p:nvPicPr>
          <p:cNvPr id="32" name="Picture 31">
            <a:extLst>
              <a:ext uri="{FF2B5EF4-FFF2-40B4-BE49-F238E27FC236}">
                <a16:creationId xmlns:a16="http://schemas.microsoft.com/office/drawing/2014/main" id="{83AD6DE9-385C-4931-8CAB-19686CFF134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26" b="96970" l="535" r="98396">
                        <a14:foregroundMark x1="10963" y1="62259" x2="10160" y2="50689"/>
                        <a14:foregroundMark x1="10160" y1="50689" x2="15508" y2="37190"/>
                        <a14:foregroundMark x1="15508" y1="37190" x2="24866" y2="28926"/>
                        <a14:foregroundMark x1="24866" y1="28926" x2="35561" y2="27548"/>
                        <a14:foregroundMark x1="35561" y1="27548" x2="46791" y2="34986"/>
                        <a14:foregroundMark x1="46791" y1="34986" x2="46791" y2="34986"/>
                        <a14:foregroundMark x1="11765" y1="46556" x2="5882" y2="55647"/>
                        <a14:foregroundMark x1="5882" y1="55647" x2="8289" y2="65289"/>
                        <a14:foregroundMark x1="49733" y1="34435" x2="54011" y2="18733"/>
                        <a14:foregroundMark x1="54011" y1="18733" x2="64973" y2="6887"/>
                        <a14:foregroundMark x1="64973" y1="6887" x2="84492" y2="1377"/>
                        <a14:foregroundMark x1="84492" y1="1377" x2="90909" y2="9366"/>
                        <a14:foregroundMark x1="90909" y1="9366" x2="88235" y2="29752"/>
                        <a14:foregroundMark x1="88235" y1="29752" x2="67380" y2="82094"/>
                        <a14:foregroundMark x1="67380" y1="82094" x2="39572" y2="84298"/>
                        <a14:foregroundMark x1="39572" y1="84298" x2="30214" y2="89807"/>
                        <a14:foregroundMark x1="30214" y1="89807" x2="28610" y2="92562"/>
                        <a14:foregroundMark x1="28610" y1="92287" x2="47059" y2="93664"/>
                        <a14:foregroundMark x1="47059" y1="93664" x2="98930" y2="84848"/>
                        <a14:foregroundMark x1="98930" y1="84573" x2="92246" y2="95041"/>
                        <a14:foregroundMark x1="92246" y1="95041" x2="43048" y2="91185"/>
                        <a14:foregroundMark x1="43048" y1="91185" x2="20856" y2="83196"/>
                        <a14:foregroundMark x1="20856" y1="83196" x2="18984" y2="95041"/>
                        <a14:foregroundMark x1="18984" y1="95041" x2="6417" y2="83196"/>
                        <a14:foregroundMark x1="6417" y1="83196" x2="18984" y2="80441"/>
                        <a14:foregroundMark x1="18984" y1="80441" x2="27807" y2="90634"/>
                        <a14:foregroundMark x1="10428" y1="92562" x2="55615" y2="97245"/>
                        <a14:foregroundMark x1="55615" y1="97245" x2="68984" y2="95317"/>
                        <a14:foregroundMark x1="68182" y1="95317" x2="3209" y2="96419"/>
                        <a14:foregroundMark x1="3209" y1="96419" x2="535" y2="80992"/>
                        <a14:foregroundMark x1="535" y1="80992" x2="5080" y2="79614"/>
                        <a14:foregroundMark x1="5080" y1="79339" x2="2139" y2="69421"/>
                        <a14:foregroundMark x1="2139" y1="69421" x2="4278" y2="66942"/>
                        <a14:foregroundMark x1="47594" y1="23140" x2="55348" y2="7438"/>
                        <a14:foregroundMark x1="55348" y1="7438" x2="63904" y2="551"/>
                        <a14:foregroundMark x1="63904" y1="551" x2="82620" y2="1377"/>
                        <a14:foregroundMark x1="82620" y1="1377" x2="91979" y2="6612"/>
                        <a14:foregroundMark x1="91979" y1="6612" x2="91979" y2="7163"/>
                        <a14:foregroundMark x1="91979" y1="6887" x2="98396" y2="7989"/>
                        <a14:foregroundMark x1="98396" y1="11846" x2="98128" y2="1377"/>
                        <a14:foregroundMark x1="98128" y1="1377" x2="74332" y2="826"/>
                        <a14:foregroundMark x1="74332" y1="826" x2="54545" y2="10193"/>
                        <a14:foregroundMark x1="54545" y1="10193" x2="42513" y2="21212"/>
                        <a14:foregroundMark x1="42513" y1="21212" x2="40374" y2="30028"/>
                        <a14:foregroundMark x1="35561" y1="27273" x2="25401" y2="28375"/>
                        <a14:foregroundMark x1="25401" y1="28375" x2="16310" y2="34711"/>
                        <a14:foregroundMark x1="16310" y1="34711" x2="10428" y2="43802"/>
                        <a14:foregroundMark x1="10428" y1="43802" x2="9893" y2="47107"/>
                        <a14:foregroundMark x1="58556" y1="3030" x2="47594" y2="18733"/>
                      </a14:backgroundRemoval>
                    </a14:imgEffect>
                  </a14:imgLayer>
                </a14:imgProps>
              </a:ext>
            </a:extLst>
          </a:blip>
          <a:stretch>
            <a:fillRect/>
          </a:stretch>
        </p:blipFill>
        <p:spPr>
          <a:xfrm>
            <a:off x="7004807" y="3254024"/>
            <a:ext cx="3881357" cy="3253339"/>
          </a:xfrm>
          <a:prstGeom prst="roundRect">
            <a:avLst/>
          </a:prstGeom>
        </p:spPr>
      </p:pic>
      <p:pic>
        <p:nvPicPr>
          <p:cNvPr id="33" name="Picture 32">
            <a:extLst>
              <a:ext uri="{FF2B5EF4-FFF2-40B4-BE49-F238E27FC236}">
                <a16:creationId xmlns:a16="http://schemas.microsoft.com/office/drawing/2014/main" id="{E415F1F1-4709-457D-9512-FD8B13607FE4}"/>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4022583" y="3658898"/>
            <a:ext cx="3304500" cy="2848465"/>
          </a:xfrm>
          <a:prstGeom prst="rect">
            <a:avLst/>
          </a:prstGeom>
        </p:spPr>
      </p:pic>
    </p:spTree>
    <p:extLst>
      <p:ext uri="{BB962C8B-B14F-4D97-AF65-F5344CB8AC3E}">
        <p14:creationId xmlns:p14="http://schemas.microsoft.com/office/powerpoint/2010/main" val="1079999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42"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5">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6">
            <a:extLst>
              <a:ext uri="{28A0092B-C50C-407E-A947-70E740481C1C}">
                <a14:useLocalDpi xmlns:a14="http://schemas.microsoft.com/office/drawing/2010/main" val="0"/>
              </a:ext>
            </a:extLst>
          </a:blip>
          <a:srcRect l="98" t="62109" r="28789" b="-55"/>
          <a:stretch/>
        </p:blipFill>
        <p:spPr>
          <a:xfrm>
            <a:off x="1" y="1388297"/>
            <a:ext cx="648491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5">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6">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1" name="Tết đến rồi_HTS">
            <a:hlinkClick r:id="" action="ppaction://media"/>
            <a:extLst>
              <a:ext uri="{FF2B5EF4-FFF2-40B4-BE49-F238E27FC236}">
                <a16:creationId xmlns:a16="http://schemas.microsoft.com/office/drawing/2014/main" id="{F1668315-2B1A-4B14-9908-1F5E795775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2041" y="575704"/>
            <a:ext cx="487363" cy="487363"/>
          </a:xfrm>
          <a:prstGeom prst="rect">
            <a:avLst/>
          </a:prstGeom>
        </p:spPr>
      </p:pic>
    </p:spTree>
    <p:extLst>
      <p:ext uri="{BB962C8B-B14F-4D97-AF65-F5344CB8AC3E}">
        <p14:creationId xmlns:p14="http://schemas.microsoft.com/office/powerpoint/2010/main" val="660036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 presetClass="mediacall" presetSubtype="0" fill="hold" nodeType="withEffect">
                                  <p:stCondLst>
                                    <p:cond delay="0"/>
                                  </p:stCondLst>
                                  <p:childTnLst>
                                    <p:cmd type="call" cmd="playFrom(0.0)">
                                      <p:cBhvr>
                                        <p:cTn id="9" dur="66011" fill="hold"/>
                                        <p:tgtEl>
                                          <p:spTgt spid="11"/>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1"/>
                </p:tgtEl>
              </p:cMediaNode>
            </p:audio>
          </p:childTnLst>
        </p:cTn>
      </p:par>
    </p:tnLst>
    <p:bldLst>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92735" y="618166"/>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5063736"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Bánh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tét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6" y="2709334"/>
            <a:ext cx="4597223"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439487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Giỏi</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Quây</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quần</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324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76" y="476878"/>
            <a:ext cx="5815372" cy="5815372"/>
          </a:xfrm>
          <a:prstGeom prst="rect">
            <a:avLst/>
          </a:prstGeom>
        </p:spPr>
      </p:pic>
      <p:sp>
        <p:nvSpPr>
          <p:cNvPr id="20" name="矩形 19">
            <a:extLst>
              <a:ext uri="{FF2B5EF4-FFF2-40B4-BE49-F238E27FC236}">
                <a16:creationId xmlns:a16="http://schemas.microsoft.com/office/drawing/2014/main" id="{079E158A-0EF5-415F-BDA0-6A042CD76B8B}"/>
              </a:ext>
            </a:extLst>
          </p:cNvPr>
          <p:cNvSpPr/>
          <p:nvPr/>
        </p:nvSpPr>
        <p:spPr>
          <a:xfrm rot="16200000">
            <a:off x="8365349" y="-145779"/>
            <a:ext cx="1200329" cy="5707086"/>
          </a:xfrm>
          <a:prstGeom prst="rect">
            <a:avLst/>
          </a:prstGeom>
        </p:spPr>
        <p:txBody>
          <a:bodyPr vert="eaVert"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Giải</a:t>
            </a:r>
            <a:r>
              <a:rPr kumimoji="0" lang="en-US" altLang="zh-CN" sz="66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6600" b="1" i="0" u="none" strike="noStrike" kern="1200" cap="none" spc="0" normalizeH="0" baseline="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nghĩa</a:t>
            </a:r>
            <a:r>
              <a:rPr kumimoji="0" lang="en-US" altLang="zh-CN" sz="6600" b="1" i="0" u="none" strike="noStrike" kern="1200" cap="none" spc="0" normalizeH="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6600" b="1" i="0" u="none" strike="noStrike" kern="1200" cap="none" spc="0" normalizeH="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từ</a:t>
            </a:r>
            <a:r>
              <a:rPr kumimoji="0" lang="en-US" altLang="zh-CN" sz="6600" b="1" i="0" u="none" strike="noStrike" kern="1200" cap="none" spc="0" normalizeH="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 </a:t>
            </a:r>
            <a:endParaRPr kumimoji="0" lang="zh-CN" altLang="en-US" sz="66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endParaRPr>
          </a:p>
        </p:txBody>
      </p:sp>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Tree>
    <p:extLst>
      <p:ext uri="{BB962C8B-B14F-4D97-AF65-F5344CB8AC3E}">
        <p14:creationId xmlns:p14="http://schemas.microsoft.com/office/powerpoint/2010/main" val="211130808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 calcmode="lin" valueType="num">
                                      <p:cBhvr additive="base">
                                        <p:cTn id="2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00A636-38F1-4227-AD1D-36CEACAD6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8816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1224</Words>
  <Application>Microsoft Office PowerPoint</Application>
  <PresentationFormat>Widescreen</PresentationFormat>
  <Paragraphs>88</Paragraphs>
  <Slides>20</Slides>
  <Notes>15</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20</vt:i4>
      </vt:variant>
    </vt:vector>
  </HeadingPairs>
  <TitlesOfParts>
    <vt:vector size="33" baseType="lpstr">
      <vt:lpstr>等线</vt:lpstr>
      <vt:lpstr>等线 Light</vt:lpstr>
      <vt:lpstr>Kalam</vt:lpstr>
      <vt:lpstr>Montserrat</vt:lpstr>
      <vt:lpstr>小单纯体</vt:lpstr>
      <vt:lpstr>Arial</vt:lpstr>
      <vt:lpstr>Arial-Rounded</vt:lpstr>
      <vt:lpstr>Calibri</vt:lpstr>
      <vt:lpstr>Calibri Light</vt:lpstr>
      <vt:lpstr>1_Office 主题</vt:lpstr>
      <vt:lpstr>1_Office Theme</vt:lpstr>
      <vt:lpstr>Doodle Sketchbook by Slidesgo</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17</cp:revision>
  <dcterms:created xsi:type="dcterms:W3CDTF">2021-07-31T15:43:01Z</dcterms:created>
  <dcterms:modified xsi:type="dcterms:W3CDTF">2021-08-01T01:11:14Z</dcterms:modified>
</cp:coreProperties>
</file>