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sldIdLst>
    <p:sldId id="257" r:id="rId3"/>
    <p:sldId id="275" r:id="rId4"/>
    <p:sldId id="258" r:id="rId5"/>
    <p:sldId id="260" r:id="rId6"/>
    <p:sldId id="261" r:id="rId7"/>
    <p:sldId id="276" r:id="rId8"/>
    <p:sldId id="277" r:id="rId9"/>
    <p:sldId id="278" r:id="rId10"/>
    <p:sldId id="279" r:id="rId11"/>
    <p:sldId id="280" r:id="rId12"/>
    <p:sldId id="281" r:id="rId13"/>
    <p:sldId id="263" r:id="rId14"/>
    <p:sldId id="282" r:id="rId15"/>
    <p:sldId id="283" r:id="rId16"/>
    <p:sldId id="284" r:id="rId17"/>
    <p:sldId id="285" r:id="rId18"/>
    <p:sldId id="271" r:id="rId19"/>
    <p:sldId id="272" r:id="rId20"/>
    <p:sldId id="286" r:id="rId21"/>
  </p:sldIdLst>
  <p:sldSz cx="12192000" cy="6858000"/>
  <p:notesSz cx="6858000" cy="9144000"/>
  <p:embeddedFontLst>
    <p:embeddedFont>
      <p:font typeface="等线" panose="02010600030101010101" pitchFamily="2" charset="-122"/>
      <p:regular r:id="rId22"/>
    </p:embeddedFont>
    <p:embeddedFont>
      <p:font typeface="#9Slide05 Aphrodite Pro" panose="02000000000000000000" pitchFamily="2" charset="0"/>
      <p:regular r:id="rId23"/>
    </p:embeddedFont>
    <p:embeddedFont>
      <p:font typeface="#9Slide07 Altus" pitchFamily="2" charset="0"/>
      <p:regular r:id="rId24"/>
    </p:embeddedFont>
    <p:embeddedFont>
      <p:font typeface="#9Slide07 HoneyCream" pitchFamily="2" charset="0"/>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Fredoka One" panose="02000000000000000000" pitchFamily="2" charset="0"/>
      <p:regular r:id="rId34"/>
    </p:embeddedFont>
    <p:embeddedFont>
      <p:font typeface="SVN-Dancing Script" panose="02040603050506020204" pitchFamily="18" charset="0"/>
      <p:regular r:id="rId35"/>
    </p:embeddedFont>
    <p:embeddedFont>
      <p:font typeface="SVN-Newton" panose="02040603050506020204" pitchFamily="18" charset="0"/>
      <p:regular r:id="rId36"/>
    </p:embeddedFont>
    <p:embeddedFont>
      <p:font typeface="UTM Avo" panose="02040603050506020204"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66"/>
    <a:srgbClr val="FF9900"/>
    <a:srgbClr val="FF3399"/>
    <a:srgbClr val="CC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7" d="100"/>
          <a:sy n="77" d="100"/>
        </p:scale>
        <p:origin x="2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slide" Target="slides/slide19.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54047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394727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3025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84545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071161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49323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22059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37590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322880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52088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19044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84032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90912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724733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02559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13" name="Picture 1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3" name="TextBox 2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4" name="TextBox 2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79661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750" fill="hold"/>
                                        <p:tgtEl>
                                          <p:spTgt spid="23"/>
                                        </p:tgtEl>
                                        <p:attrNameLst>
                                          <p:attrName>ppt_w</p:attrName>
                                        </p:attrNameLst>
                                      </p:cBhvr>
                                      <p:tavLst>
                                        <p:tav tm="0">
                                          <p:val>
                                            <p:fltVal val="0"/>
                                          </p:val>
                                        </p:tav>
                                        <p:tav tm="100000">
                                          <p:val>
                                            <p:strVal val="#ppt_w"/>
                                          </p:val>
                                        </p:tav>
                                      </p:tavLst>
                                    </p:anim>
                                    <p:anim calcmode="lin" valueType="num">
                                      <p:cBhvr>
                                        <p:cTn id="8" dur="1750" fill="hold"/>
                                        <p:tgtEl>
                                          <p:spTgt spid="23"/>
                                        </p:tgtEl>
                                        <p:attrNameLst>
                                          <p:attrName>ppt_h</p:attrName>
                                        </p:attrNameLst>
                                      </p:cBhvr>
                                      <p:tavLst>
                                        <p:tav tm="0">
                                          <p:val>
                                            <p:fltVal val="0"/>
                                          </p:val>
                                        </p:tav>
                                        <p:tav tm="100000">
                                          <p:val>
                                            <p:strVal val="#ppt_h"/>
                                          </p:val>
                                        </p:tav>
                                      </p:tavLst>
                                    </p:anim>
                                    <p:animEffect transition="in" filter="fade">
                                      <p:cBhvr>
                                        <p:cTn id="9" dur="1750"/>
                                        <p:tgtEl>
                                          <p:spTgt spid="2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smtClean="0">
                <a:ln>
                  <a:noFill/>
                </a:ln>
                <a:solidFill>
                  <a:srgbClr val="FFFFFF"/>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800999218"/>
      </p:ext>
    </p:extLst>
  </p:cSld>
  <p:clrMap bg1="lt1" tx1="dk1" bg2="dk2" tx2="lt2" accent1="accent1" accent2="accent2" accent3="accent3" accent4="accent4" accent5="accent5" accent6="accent6" hlink="hlink" folHlink="folHlink"/>
  <p:sldLayoutIdLst>
    <p:sldLayoutId id="2147483675" r:id="rId1"/>
    <p:sldLayoutId id="2147483676" r:id="rId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4.png"/><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descr="图片包含 蛋糕, 桌子, 食物, 花&#10;&#10;描述已自动生成">
            <a:extLst>
              <a:ext uri="{FF2B5EF4-FFF2-40B4-BE49-F238E27FC236}">
                <a16:creationId xmlns:a16="http://schemas.microsoft.com/office/drawing/2014/main" id="{712DF0FC-72FB-417A-B545-BF81461D3963}"/>
              </a:ext>
            </a:extLst>
          </p:cNvPr>
          <p:cNvPicPr>
            <a:picLocks noChangeAspect="1"/>
          </p:cNvPicPr>
          <p:nvPr/>
        </p:nvPicPr>
        <p:blipFill rotWithShape="1">
          <a:blip r:embed="rId3">
            <a:extLst>
              <a:ext uri="{28A0092B-C50C-407E-A947-70E740481C1C}">
                <a14:useLocalDpi xmlns:a14="http://schemas.microsoft.com/office/drawing/2010/main" val="0"/>
              </a:ext>
            </a:extLst>
          </a:blip>
          <a:srcRect t="54392"/>
          <a:stretch/>
        </p:blipFill>
        <p:spPr>
          <a:xfrm>
            <a:off x="-1" y="3730171"/>
            <a:ext cx="12191999" cy="31278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0" y="0"/>
            <a:ext cx="4397829" cy="3323771"/>
          </a:xfrm>
          <a:prstGeom prst="rect">
            <a:avLst/>
          </a:prstGeom>
        </p:spPr>
      </p:pic>
      <p:pic>
        <p:nvPicPr>
          <p:cNvPr id="12" name="Picture 11"/>
          <p:cNvPicPr>
            <a:picLocks noChangeAspect="1"/>
          </p:cNvPicPr>
          <p:nvPr/>
        </p:nvPicPr>
        <p:blipFill>
          <a:blip r:embed="rId5"/>
          <a:stretch>
            <a:fillRect/>
          </a:stretch>
        </p:blipFill>
        <p:spPr>
          <a:xfrm>
            <a:off x="4043554" y="702938"/>
            <a:ext cx="3750616" cy="135809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063" y="-149398"/>
            <a:ext cx="1133068" cy="1677728"/>
          </a:xfrm>
          <a:prstGeom prst="rect">
            <a:avLst/>
          </a:prstGeom>
        </p:spPr>
      </p:pic>
      <p:pic>
        <p:nvPicPr>
          <p:cNvPr id="4" name="Picture 3"/>
          <p:cNvPicPr>
            <a:picLocks noChangeAspect="1"/>
          </p:cNvPicPr>
          <p:nvPr/>
        </p:nvPicPr>
        <p:blipFill>
          <a:blip r:embed="rId7"/>
          <a:stretch>
            <a:fillRect/>
          </a:stretch>
        </p:blipFill>
        <p:spPr>
          <a:xfrm>
            <a:off x="7120026" y="3939584"/>
            <a:ext cx="2341067" cy="1457070"/>
          </a:xfrm>
          <a:prstGeom prst="rect">
            <a:avLst/>
          </a:prstGeom>
        </p:spPr>
      </p:pic>
      <p:pic>
        <p:nvPicPr>
          <p:cNvPr id="6" name="Picture 5"/>
          <p:cNvPicPr>
            <a:picLocks noChangeAspect="1"/>
          </p:cNvPicPr>
          <p:nvPr/>
        </p:nvPicPr>
        <p:blipFill>
          <a:blip r:embed="rId8"/>
          <a:stretch>
            <a:fillRect/>
          </a:stretch>
        </p:blipFill>
        <p:spPr>
          <a:xfrm>
            <a:off x="60437" y="2210427"/>
            <a:ext cx="12071126" cy="1585097"/>
          </a:xfrm>
          <a:prstGeom prst="rect">
            <a:avLst/>
          </a:prstGeom>
        </p:spPr>
      </p:pic>
    </p:spTree>
    <p:extLst>
      <p:ext uri="{BB962C8B-B14F-4D97-AF65-F5344CB8AC3E}">
        <p14:creationId xmlns:p14="http://schemas.microsoft.com/office/powerpoint/2010/main" val="3200017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pic>
        <p:nvPicPr>
          <p:cNvPr id="18" name="图片 2" descr="千库网_上课的学生认真听讲_元素编号12283118"/>
          <p:cNvPicPr>
            <a:picLocks noChangeAspect="1"/>
          </p:cNvPicPr>
          <p:nvPr/>
        </p:nvPicPr>
        <p:blipFill>
          <a:blip r:embed="rId4"/>
          <a:stretch>
            <a:fillRect/>
          </a:stretch>
        </p:blipFill>
        <p:spPr>
          <a:xfrm>
            <a:off x="645209" y="1674576"/>
            <a:ext cx="4828127" cy="4828127"/>
          </a:xfrm>
          <a:prstGeom prst="rect">
            <a:avLst/>
          </a:prstGeom>
        </p:spPr>
      </p:pic>
      <p:pic>
        <p:nvPicPr>
          <p:cNvPr id="3" name="Picture 2"/>
          <p:cNvPicPr>
            <a:picLocks noChangeAspect="1"/>
          </p:cNvPicPr>
          <p:nvPr/>
        </p:nvPicPr>
        <p:blipFill>
          <a:blip r:embed="rId5"/>
          <a:stretch>
            <a:fillRect/>
          </a:stretch>
        </p:blipFill>
        <p:spPr>
          <a:xfrm>
            <a:off x="3151377" y="488801"/>
            <a:ext cx="5889246" cy="2371550"/>
          </a:xfrm>
          <a:prstGeom prst="rect">
            <a:avLst/>
          </a:prstGeom>
        </p:spPr>
      </p:pic>
      <p:pic>
        <p:nvPicPr>
          <p:cNvPr id="6" name="Picture 5"/>
          <p:cNvPicPr>
            <a:picLocks noChangeAspect="1"/>
          </p:cNvPicPr>
          <p:nvPr/>
        </p:nvPicPr>
        <p:blipFill>
          <a:blip r:embed="rId6"/>
          <a:stretch>
            <a:fillRect/>
          </a:stretch>
        </p:blipFill>
        <p:spPr>
          <a:xfrm>
            <a:off x="5002333" y="2043845"/>
            <a:ext cx="7029297" cy="2566638"/>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l="8067" t="26585" r="7941" b="19896"/>
          <a:stretch/>
        </p:blipFill>
        <p:spPr>
          <a:xfrm>
            <a:off x="6995838" y="3957669"/>
            <a:ext cx="3513290" cy="2238627"/>
          </a:xfrm>
          <a:prstGeom prst="rect">
            <a:avLst/>
          </a:prstGeom>
        </p:spPr>
      </p:pic>
    </p:spTree>
    <p:extLst>
      <p:ext uri="{BB962C8B-B14F-4D97-AF65-F5344CB8AC3E}">
        <p14:creationId xmlns:p14="http://schemas.microsoft.com/office/powerpoint/2010/main" val="259616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5">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sp>
        <p:nvSpPr>
          <p:cNvPr id="3" name="Rectangle 2"/>
          <p:cNvSpPr/>
          <p:nvPr/>
        </p:nvSpPr>
        <p:spPr>
          <a:xfrm>
            <a:off x="1323862" y="1627834"/>
            <a:ext cx="5270918"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Bọ dừa dừng nấu cơm</a:t>
            </a:r>
            <a:b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Cào cào ngưng giã gạo</a:t>
            </a:r>
            <a:b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Xén tóc thôi cắt áo</a:t>
            </a:r>
            <a:b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Đều bảo nhau đi tìm.</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6337000" y="2234004"/>
            <a:ext cx="5659178"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Khu vườn hoang lặng im</a:t>
            </a:r>
            <a:b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Bỗng râm ran khắp lối</a:t>
            </a:r>
            <a:b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Có điều ai cũng nói</a:t>
            </a:r>
            <a:b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cam về nhà tôi.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6571" r="90000">
                        <a14:foregroundMark x1="44286" y1="32000" x2="60571" y2="30182"/>
                        <a14:foregroundMark x1="52000" y1="49091" x2="50857" y2="72364"/>
                        <a14:foregroundMark x1="45143" y1="55273" x2="59714" y2="54182"/>
                        <a14:foregroundMark x1="45143" y1="22545" x2="44571" y2="36000"/>
                      </a14:backgroundRemoval>
                    </a14:imgEffect>
                  </a14:imgLayer>
                </a14:imgProps>
              </a:ext>
              <a:ext uri="{28A0092B-C50C-407E-A947-70E740481C1C}">
                <a14:useLocalDpi xmlns:a14="http://schemas.microsoft.com/office/drawing/2010/main" val="0"/>
              </a:ext>
            </a:extLst>
          </a:blip>
          <a:stretch>
            <a:fillRect/>
          </a:stretch>
        </p:blipFill>
        <p:spPr>
          <a:xfrm>
            <a:off x="3896336" y="3826396"/>
            <a:ext cx="3333750" cy="2619375"/>
          </a:xfrm>
          <a:prstGeom prst="rect">
            <a:avLst/>
          </a:prstGeom>
        </p:spPr>
      </p:pic>
      <p:sp>
        <p:nvSpPr>
          <p:cNvPr id="13" name="Speech Bubble: Oval 38">
            <a:extLst>
              <a:ext uri="{FF2B5EF4-FFF2-40B4-BE49-F238E27FC236}">
                <a16:creationId xmlns:a16="http://schemas.microsoft.com/office/drawing/2014/main" id="{512DEC50-8341-9C22-EF7E-8EC75E2E2CF2}"/>
              </a:ext>
            </a:extLst>
          </p:cNvPr>
          <p:cNvSpPr/>
          <p:nvPr/>
        </p:nvSpPr>
        <p:spPr>
          <a:xfrm>
            <a:off x="849455" y="4353562"/>
            <a:ext cx="3186967" cy="1699616"/>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FF990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4">
                    <a:lumMod val="75000"/>
                  </a:schemeClr>
                </a:solidFill>
                <a:effectLst/>
                <a:uLnTx/>
                <a:uFillTx/>
                <a:latin typeface="Cambria" panose="02040503050406030204" pitchFamily="18" charset="0"/>
                <a:ea typeface="Cambria" panose="02040503050406030204" pitchFamily="18" charset="0"/>
                <a:cs typeface="+mn-cs"/>
              </a:rPr>
              <a:t>Dò</a:t>
            </a:r>
            <a:r>
              <a:rPr kumimoji="0" lang="en-US" sz="5400" b="1" i="0" u="none" strike="noStrike" kern="1200" cap="none" spc="0" normalizeH="0" noProof="0" dirty="0">
                <a:ln>
                  <a:noFill/>
                </a:ln>
                <a:solidFill>
                  <a:schemeClr val="accent4">
                    <a:lumMod val="75000"/>
                  </a:scheme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chemeClr val="accent4">
                    <a:lumMod val="75000"/>
                  </a:schemeClr>
                </a:solidFill>
                <a:effectLst/>
                <a:uLnTx/>
                <a:uFillTx/>
                <a:latin typeface="Cambria" panose="02040503050406030204" pitchFamily="18" charset="0"/>
                <a:ea typeface="Cambria" panose="02040503050406030204" pitchFamily="18" charset="0"/>
                <a:cs typeface="+mn-cs"/>
              </a:rPr>
              <a:t>bài</a:t>
            </a:r>
            <a:endParaRPr kumimoji="0" lang="en-US" sz="5400" b="1" i="0" u="none" strike="noStrike" kern="1200" cap="none" spc="0" normalizeH="0" baseline="0" noProof="0" dirty="0">
              <a:ln>
                <a:noFill/>
              </a:ln>
              <a:solidFill>
                <a:schemeClr val="accent4">
                  <a:lumMod val="75000"/>
                </a:schemeClr>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8"/>
          <a:stretch>
            <a:fillRect/>
          </a:stretch>
        </p:blipFill>
        <p:spPr>
          <a:xfrm>
            <a:off x="3221674" y="611612"/>
            <a:ext cx="6230652" cy="1109568"/>
          </a:xfrm>
          <a:prstGeom prst="rect">
            <a:avLst/>
          </a:prstGeom>
        </p:spPr>
      </p:pic>
    </p:spTree>
    <p:extLst>
      <p:ext uri="{BB962C8B-B14F-4D97-AF65-F5344CB8AC3E}">
        <p14:creationId xmlns:p14="http://schemas.microsoft.com/office/powerpoint/2010/main" val="4078495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7370" y="217646"/>
            <a:ext cx="9720220" cy="1002600"/>
            <a:chOff x="6445814" y="2155255"/>
            <a:chExt cx="4455160" cy="1002600"/>
          </a:xfrm>
        </p:grpSpPr>
        <p:sp>
          <p:nvSpPr>
            <p:cNvPr id="10"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1" name="文本框 10">
              <a:extLst>
                <a:ext uri="{FF2B5EF4-FFF2-40B4-BE49-F238E27FC236}">
                  <a16:creationId xmlns:a16="http://schemas.microsoft.com/office/drawing/2014/main" id="{38499741-293A-4917-B598-AA45A76A43E6}"/>
                </a:ext>
              </a:extLst>
            </p:cNvPr>
            <p:cNvSpPr txBox="1"/>
            <p:nvPr/>
          </p:nvSpPr>
          <p:spPr>
            <a:xfrm>
              <a:off x="6605427" y="2155255"/>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4000" b="1" dirty="0">
                  <a:latin typeface="Cambria" panose="02040503050406030204" pitchFamily="18" charset="0"/>
                  <a:ea typeface="Cambria" panose="02040503050406030204" pitchFamily="18" charset="0"/>
                  <a:cs typeface="+mn-ea"/>
                </a:rPr>
                <a:t>2. </a:t>
              </a:r>
              <a:r>
                <a:rPr lang="en-US" altLang="zh-CN" sz="4000" b="1" dirty="0" err="1">
                  <a:latin typeface="Cambria" panose="02040503050406030204" pitchFamily="18" charset="0"/>
                  <a:ea typeface="Cambria" panose="02040503050406030204" pitchFamily="18" charset="0"/>
                  <a:cs typeface="+mn-ea"/>
                </a:rPr>
                <a:t>Tìm</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từ</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ngữ</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có</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tiếng</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bắt</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đầu</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bằng</a:t>
              </a:r>
              <a:r>
                <a:rPr lang="en-US" altLang="zh-CN" sz="4000" b="1" dirty="0">
                  <a:latin typeface="Cambria" panose="02040503050406030204" pitchFamily="18" charset="0"/>
                  <a:ea typeface="Cambria" panose="02040503050406030204" pitchFamily="18" charset="0"/>
                  <a:cs typeface="+mn-ea"/>
                </a:rPr>
                <a:t>:</a:t>
              </a:r>
              <a:endParaRPr kumimoji="0" lang="zh-CN" altLang="en-US" sz="4000" b="1"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cs typeface="+mn-ea"/>
              </a:endParaRPr>
            </a:p>
          </p:txBody>
        </p:sp>
      </p:grpSp>
      <p:grpSp>
        <p:nvGrpSpPr>
          <p:cNvPr id="12" name="Group 11">
            <a:extLst>
              <a:ext uri="{FF2B5EF4-FFF2-40B4-BE49-F238E27FC236}">
                <a16:creationId xmlns:a16="http://schemas.microsoft.com/office/drawing/2014/main" id="{5C0C051F-928F-0E41-AB10-0C846AC49E2D}"/>
              </a:ext>
            </a:extLst>
          </p:cNvPr>
          <p:cNvGrpSpPr/>
          <p:nvPr/>
        </p:nvGrpSpPr>
        <p:grpSpPr>
          <a:xfrm>
            <a:off x="2763806" y="1587699"/>
            <a:ext cx="8759003" cy="1152405"/>
            <a:chOff x="7812958" y="2362474"/>
            <a:chExt cx="4162301" cy="1074319"/>
          </a:xfrm>
        </p:grpSpPr>
        <p:sp>
          <p:nvSpPr>
            <p:cNvPr id="13"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alpha val="67000"/>
              </a:srgb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nl-NL" sz="3200" b="1" dirty="0">
                  <a:solidFill>
                    <a:prstClr val="black"/>
                  </a:solidFill>
                  <a:latin typeface="Cambria" panose="02040503050406030204" pitchFamily="18" charset="0"/>
                  <a:ea typeface="Cambria" panose="02040503050406030204" pitchFamily="18" charset="0"/>
                  <a:cs typeface="Arial" panose="020B0604020202020204" pitchFamily="34" charset="0"/>
                </a:rPr>
                <a:t>con cá, lá cờ, cúc áo, biển cấm, quảng cáo, cục đá, cứng cáp, cánh cổng…</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604385" y="1435442"/>
            <a:ext cx="1681614" cy="1304662"/>
            <a:chOff x="604385" y="2666851"/>
            <a:chExt cx="2068061" cy="1256474"/>
          </a:xfrm>
        </p:grpSpPr>
        <p:sp>
          <p:nvSpPr>
            <p:cNvPr id="16"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99"/>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7" name="Rectangle 16"/>
            <p:cNvSpPr/>
            <p:nvPr/>
          </p:nvSpPr>
          <p:spPr>
            <a:xfrm>
              <a:off x="869566" y="2850475"/>
              <a:ext cx="1270201" cy="889227"/>
            </a:xfrm>
            <a:prstGeom prst="rect">
              <a:avLst/>
            </a:prstGeom>
          </p:spPr>
          <p:txBody>
            <a:bodyPr wrap="none">
              <a:spAutoFit/>
            </a:bodyPr>
            <a:lstStyle/>
            <a:p>
              <a:pPr lvl="0" algn="just">
                <a:defRPr/>
              </a:pPr>
              <a:r>
                <a:rPr lang="en-US" sz="5400" b="1" dirty="0">
                  <a:solidFill>
                    <a:srgbClr val="FF0066"/>
                  </a:solidFill>
                  <a:latin typeface="Cambria" panose="02040503050406030204" pitchFamily="18" charset="0"/>
                  <a:ea typeface="Cambria" panose="02040503050406030204" pitchFamily="18" charset="0"/>
                </a:rPr>
                <a:t>- c</a:t>
              </a:r>
              <a:endParaRPr lang="vi-VN" sz="5400" b="1" dirty="0">
                <a:solidFill>
                  <a:srgbClr val="FF0066"/>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9841195" y="3259888"/>
            <a:ext cx="1681614" cy="1304662"/>
            <a:chOff x="604385" y="2666851"/>
            <a:chExt cx="2068061" cy="1256474"/>
          </a:xfrm>
        </p:grpSpPr>
        <p:sp>
          <p:nvSpPr>
            <p:cNvPr id="19"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0" name="Rectangle 19"/>
            <p:cNvSpPr/>
            <p:nvPr/>
          </p:nvSpPr>
          <p:spPr>
            <a:xfrm>
              <a:off x="901225" y="2850475"/>
              <a:ext cx="1206882" cy="889227"/>
            </a:xfrm>
            <a:prstGeom prst="rect">
              <a:avLst/>
            </a:prstGeom>
          </p:spPr>
          <p:txBody>
            <a:bodyPr wrap="none">
              <a:spAutoFit/>
            </a:bodyPr>
            <a:lstStyle/>
            <a:p>
              <a:pPr lvl="0" algn="just">
                <a:defRPr/>
              </a:pPr>
              <a:r>
                <a:rPr lang="en-US" sz="5400" b="1" dirty="0">
                  <a:solidFill>
                    <a:srgbClr val="FF0000"/>
                  </a:solidFill>
                  <a:latin typeface="Cambria" panose="02040503050406030204" pitchFamily="18" charset="0"/>
                  <a:ea typeface="Cambria" panose="02040503050406030204" pitchFamily="18" charset="0"/>
                </a:rPr>
                <a:t>- k</a:t>
              </a:r>
              <a:endParaRPr lang="vi-VN" sz="5400" b="1" dirty="0">
                <a:solidFill>
                  <a:srgbClr val="FF000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725612" y="3412145"/>
            <a:ext cx="8759003" cy="1152405"/>
            <a:chOff x="725612" y="3412145"/>
            <a:chExt cx="8759003" cy="1152405"/>
          </a:xfrm>
        </p:grpSpPr>
        <p:sp>
          <p:nvSpPr>
            <p:cNvPr id="22" name="Freeform: Shape 18">
              <a:extLst>
                <a:ext uri="{FF2B5EF4-FFF2-40B4-BE49-F238E27FC236}">
                  <a16:creationId xmlns:a16="http://schemas.microsoft.com/office/drawing/2014/main" id="{797D40FA-9F7F-7241-AECD-306FCF6D9F7E}"/>
                </a:ext>
              </a:extLst>
            </p:cNvPr>
            <p:cNvSpPr/>
            <p:nvPr/>
          </p:nvSpPr>
          <p:spPr>
            <a:xfrm rot="10800000">
              <a:off x="725612" y="3412145"/>
              <a:ext cx="8759003" cy="115240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4">
                <a:lumMod val="40000"/>
                <a:lumOff val="60000"/>
                <a:alpha val="67000"/>
              </a:scheme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p:cNvSpPr/>
            <p:nvPr/>
          </p:nvSpPr>
          <p:spPr>
            <a:xfrm>
              <a:off x="1005840" y="3449739"/>
              <a:ext cx="8376471" cy="1077218"/>
            </a:xfrm>
            <a:prstGeom prst="rect">
              <a:avLst/>
            </a:prstGeom>
          </p:spPr>
          <p:txBody>
            <a:bodyPr wrap="square">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chữ kí, kỷ niệm, kí sự, quốc kì, kiêng kị, kĩ sư, thú kiểng, kiễng chân…</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5C0C051F-928F-0E41-AB10-0C846AC49E2D}"/>
              </a:ext>
            </a:extLst>
          </p:cNvPr>
          <p:cNvGrpSpPr/>
          <p:nvPr/>
        </p:nvGrpSpPr>
        <p:grpSpPr>
          <a:xfrm>
            <a:off x="2763806" y="5084334"/>
            <a:ext cx="8759003" cy="1152405"/>
            <a:chOff x="7812958" y="2362474"/>
            <a:chExt cx="4162301" cy="1074319"/>
          </a:xfrm>
        </p:grpSpPr>
        <p:sp>
          <p:nvSpPr>
            <p:cNvPr id="25"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1">
                <a:lumMod val="40000"/>
                <a:lumOff val="60000"/>
                <a:alpha val="67000"/>
              </a:schemeClr>
            </a:solidFill>
            <a:ln w="28575" cap="flat" cmpd="sng" algn="ctr">
              <a:solidFill>
                <a:schemeClr val="accent1">
                  <a:lumMod val="75000"/>
                </a:schemeClr>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TextBox 25">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ái gối, cái gương, gấp chăn, đứt gãy, gập bụng, nắng gắt, con gấu, gầm gừ…</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7" name="Group 26"/>
          <p:cNvGrpSpPr/>
          <p:nvPr/>
        </p:nvGrpSpPr>
        <p:grpSpPr>
          <a:xfrm>
            <a:off x="604385" y="4932077"/>
            <a:ext cx="1681614" cy="1304662"/>
            <a:chOff x="604385" y="2666851"/>
            <a:chExt cx="2068061" cy="1256474"/>
          </a:xfrm>
        </p:grpSpPr>
        <p:sp>
          <p:nvSpPr>
            <p:cNvPr id="28"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chemeClr val="accent1">
                  <a:lumMod val="75000"/>
                </a:schemeClr>
              </a:solidFill>
              <a:prstDash val="solid"/>
            </a:ln>
            <a:effectLst>
              <a:glow rad="139700">
                <a:schemeClr val="accent1">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9" name="Rectangle 28"/>
            <p:cNvSpPr/>
            <p:nvPr/>
          </p:nvSpPr>
          <p:spPr>
            <a:xfrm>
              <a:off x="869566" y="2791100"/>
              <a:ext cx="1145768" cy="889227"/>
            </a:xfrm>
            <a:prstGeom prst="rect">
              <a:avLst/>
            </a:prstGeom>
          </p:spPr>
          <p:txBody>
            <a:bodyPr wrap="none">
              <a:spAutoFit/>
            </a:bodyPr>
            <a:lstStyle/>
            <a:p>
              <a:pPr lvl="0" algn="just">
                <a:defRPr/>
              </a:pPr>
              <a:r>
                <a:rPr lang="en-US" sz="5400" b="1" dirty="0">
                  <a:solidFill>
                    <a:schemeClr val="accent1">
                      <a:lumMod val="50000"/>
                    </a:schemeClr>
                  </a:solidFill>
                  <a:latin typeface="Cambria" panose="02040503050406030204" pitchFamily="18" charset="0"/>
                  <a:ea typeface="Cambria" panose="02040503050406030204" pitchFamily="18" charset="0"/>
                </a:rPr>
                <a:t>- g</a:t>
              </a:r>
              <a:endParaRPr lang="vi-VN" sz="5400" b="1" dirty="0">
                <a:solidFill>
                  <a:schemeClr val="accent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824189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7370" y="217646"/>
            <a:ext cx="9720220" cy="1002600"/>
            <a:chOff x="6445814" y="2155255"/>
            <a:chExt cx="4455160" cy="1002600"/>
          </a:xfrm>
        </p:grpSpPr>
        <p:sp>
          <p:nvSpPr>
            <p:cNvPr id="10"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1" name="文本框 10">
              <a:extLst>
                <a:ext uri="{FF2B5EF4-FFF2-40B4-BE49-F238E27FC236}">
                  <a16:creationId xmlns:a16="http://schemas.microsoft.com/office/drawing/2014/main" id="{38499741-293A-4917-B598-AA45A76A43E6}"/>
                </a:ext>
              </a:extLst>
            </p:cNvPr>
            <p:cNvSpPr txBox="1"/>
            <p:nvPr/>
          </p:nvSpPr>
          <p:spPr>
            <a:xfrm>
              <a:off x="6605427" y="2155255"/>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2.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Tìm</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từ</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ngữ</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có</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tiếng</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bắt</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đầu</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bằng</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cs typeface="+mn-ea"/>
              </a:endParaRPr>
            </a:p>
          </p:txBody>
        </p:sp>
      </p:grpSp>
      <p:grpSp>
        <p:nvGrpSpPr>
          <p:cNvPr id="12" name="Group 11">
            <a:extLst>
              <a:ext uri="{FF2B5EF4-FFF2-40B4-BE49-F238E27FC236}">
                <a16:creationId xmlns:a16="http://schemas.microsoft.com/office/drawing/2014/main" id="{5C0C051F-928F-0E41-AB10-0C846AC49E2D}"/>
              </a:ext>
            </a:extLst>
          </p:cNvPr>
          <p:cNvGrpSpPr/>
          <p:nvPr/>
        </p:nvGrpSpPr>
        <p:grpSpPr>
          <a:xfrm>
            <a:off x="2763806" y="1587699"/>
            <a:ext cx="8759003" cy="1152405"/>
            <a:chOff x="7812958" y="2362474"/>
            <a:chExt cx="4162301" cy="1074319"/>
          </a:xfrm>
        </p:grpSpPr>
        <p:sp>
          <p:nvSpPr>
            <p:cNvPr id="13"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alpha val="67000"/>
              </a:srgb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nl-NL" sz="3200" b="1" dirty="0">
                  <a:solidFill>
                    <a:prstClr val="black"/>
                  </a:solidFill>
                  <a:latin typeface="Cambria" panose="02040503050406030204" pitchFamily="18" charset="0"/>
                  <a:ea typeface="Cambria" panose="02040503050406030204" pitchFamily="18" charset="0"/>
                  <a:cs typeface="Arial" panose="020B0604020202020204" pitchFamily="34" charset="0"/>
                </a:rPr>
                <a:t>ghép đôi, ghế gỗ, con ghẹ, dì ghẻ, ghê gớm, ghe tàu…</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604385" y="1435442"/>
            <a:ext cx="1681614" cy="1304662"/>
            <a:chOff x="604385" y="2666851"/>
            <a:chExt cx="2068061" cy="1256474"/>
          </a:xfrm>
        </p:grpSpPr>
        <p:sp>
          <p:nvSpPr>
            <p:cNvPr id="16"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99"/>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7" name="Rectangle 16"/>
            <p:cNvSpPr/>
            <p:nvPr/>
          </p:nvSpPr>
          <p:spPr>
            <a:xfrm>
              <a:off x="680391" y="2850475"/>
              <a:ext cx="1648550" cy="88922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gh</a:t>
              </a:r>
              <a:endParaRPr kumimoji="0" lang="vi-VN"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grpSp>
        <p:nvGrpSpPr>
          <p:cNvPr id="18" name="Group 17"/>
          <p:cNvGrpSpPr/>
          <p:nvPr/>
        </p:nvGrpSpPr>
        <p:grpSpPr>
          <a:xfrm>
            <a:off x="9841195" y="3259888"/>
            <a:ext cx="1681614" cy="1304662"/>
            <a:chOff x="604385" y="2666851"/>
            <a:chExt cx="2068061" cy="1256474"/>
          </a:xfrm>
        </p:grpSpPr>
        <p:sp>
          <p:nvSpPr>
            <p:cNvPr id="19"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0" name="Rectangle 19"/>
            <p:cNvSpPr/>
            <p:nvPr/>
          </p:nvSpPr>
          <p:spPr>
            <a:xfrm>
              <a:off x="674516" y="2850475"/>
              <a:ext cx="1660301" cy="88922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ng</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5" name="Group 4"/>
          <p:cNvGrpSpPr/>
          <p:nvPr/>
        </p:nvGrpSpPr>
        <p:grpSpPr>
          <a:xfrm>
            <a:off x="725612" y="3412145"/>
            <a:ext cx="8759003" cy="1152405"/>
            <a:chOff x="725612" y="3412145"/>
            <a:chExt cx="8759003" cy="1152405"/>
          </a:xfrm>
        </p:grpSpPr>
        <p:sp>
          <p:nvSpPr>
            <p:cNvPr id="22" name="Freeform: Shape 18">
              <a:extLst>
                <a:ext uri="{FF2B5EF4-FFF2-40B4-BE49-F238E27FC236}">
                  <a16:creationId xmlns:a16="http://schemas.microsoft.com/office/drawing/2014/main" id="{797D40FA-9F7F-7241-AECD-306FCF6D9F7E}"/>
                </a:ext>
              </a:extLst>
            </p:cNvPr>
            <p:cNvSpPr/>
            <p:nvPr/>
          </p:nvSpPr>
          <p:spPr>
            <a:xfrm rot="10800000">
              <a:off x="725612" y="3412145"/>
              <a:ext cx="8759003" cy="115240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4">
                <a:lumMod val="40000"/>
                <a:lumOff val="60000"/>
                <a:alpha val="67000"/>
              </a:scheme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p:cNvSpPr/>
            <p:nvPr/>
          </p:nvSpPr>
          <p:spPr>
            <a:xfrm>
              <a:off x="1005840" y="3449739"/>
              <a:ext cx="8376471" cy="1077218"/>
            </a:xfrm>
            <a:prstGeom prst="rect">
              <a:avLst/>
            </a:prstGeom>
          </p:spPr>
          <p:txBody>
            <a:bodyPr wrap="square">
              <a:spAutoFit/>
            </a:bodyPr>
            <a:lstStyle/>
            <a:p>
              <a:pPr lvl="0" algn="just"/>
              <a:r>
                <a:rPr lang="vi-VN" sz="3200" b="1" dirty="0">
                  <a:solidFill>
                    <a:srgbClr val="FF0000"/>
                  </a:solidFill>
                  <a:latin typeface="Cambria" panose="02040503050406030204" pitchFamily="18" charset="0"/>
                  <a:ea typeface="Cambria" panose="02040503050406030204" pitchFamily="18" charset="0"/>
                </a:rPr>
                <a:t>ngủ trưa, ngày mai, ngứa ngáy, ngập úng, bà ngoại, ngô luộc…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24" name="Group 23">
            <a:extLst>
              <a:ext uri="{FF2B5EF4-FFF2-40B4-BE49-F238E27FC236}">
                <a16:creationId xmlns:a16="http://schemas.microsoft.com/office/drawing/2014/main" id="{5C0C051F-928F-0E41-AB10-0C846AC49E2D}"/>
              </a:ext>
            </a:extLst>
          </p:cNvPr>
          <p:cNvGrpSpPr/>
          <p:nvPr/>
        </p:nvGrpSpPr>
        <p:grpSpPr>
          <a:xfrm>
            <a:off x="2763806" y="5084334"/>
            <a:ext cx="8759003" cy="1152405"/>
            <a:chOff x="7812958" y="2362474"/>
            <a:chExt cx="4162301" cy="1074319"/>
          </a:xfrm>
        </p:grpSpPr>
        <p:sp>
          <p:nvSpPr>
            <p:cNvPr id="25"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1">
                <a:lumMod val="40000"/>
                <a:lumOff val="60000"/>
                <a:alpha val="67000"/>
              </a:schemeClr>
            </a:solidFill>
            <a:ln w="28575" cap="flat" cmpd="sng" algn="ctr">
              <a:solidFill>
                <a:schemeClr val="accent1">
                  <a:lumMod val="75000"/>
                </a:schemeClr>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TextBox 25">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nghỉ</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hè</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củ</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nghệ</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nghé</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lắng</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nghe</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nghệ</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thuật</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kháng</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nghị</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7" name="Group 26"/>
          <p:cNvGrpSpPr/>
          <p:nvPr/>
        </p:nvGrpSpPr>
        <p:grpSpPr>
          <a:xfrm>
            <a:off x="544904" y="4932077"/>
            <a:ext cx="1741095" cy="1304662"/>
            <a:chOff x="531235" y="2666851"/>
            <a:chExt cx="2141211" cy="1256474"/>
          </a:xfrm>
        </p:grpSpPr>
        <p:sp>
          <p:nvSpPr>
            <p:cNvPr id="28"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chemeClr val="accent1">
                  <a:lumMod val="75000"/>
                </a:schemeClr>
              </a:solidFill>
              <a:prstDash val="solid"/>
            </a:ln>
            <a:effectLst>
              <a:glow rad="139700">
                <a:schemeClr val="accent1">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9" name="Rectangle 28"/>
            <p:cNvSpPr/>
            <p:nvPr/>
          </p:nvSpPr>
          <p:spPr>
            <a:xfrm>
              <a:off x="531235" y="2968252"/>
              <a:ext cx="1946861" cy="800304"/>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ngh</a:t>
              </a:r>
              <a:endParaRPr kumimoji="0" lang="vi-VN" sz="4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47259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grpSp>
        <p:nvGrpSpPr>
          <p:cNvPr id="5" name="Group 4"/>
          <p:cNvGrpSpPr/>
          <p:nvPr/>
        </p:nvGrpSpPr>
        <p:grpSpPr>
          <a:xfrm>
            <a:off x="377369" y="421416"/>
            <a:ext cx="11287761" cy="1164752"/>
            <a:chOff x="377369" y="421416"/>
            <a:chExt cx="11287761" cy="1164752"/>
          </a:xfrm>
        </p:grpSpPr>
        <p:sp>
          <p:nvSpPr>
            <p:cNvPr id="15" name="燕尾形 13">
              <a:extLst>
                <a:ext uri="{FF2B5EF4-FFF2-40B4-BE49-F238E27FC236}">
                  <a16:creationId xmlns:a16="http://schemas.microsoft.com/office/drawing/2014/main" id="{2B35D9B4-770C-4290-9C52-0CC221900F5C}"/>
                </a:ext>
              </a:extLst>
            </p:cNvPr>
            <p:cNvSpPr/>
            <p:nvPr/>
          </p:nvSpPr>
          <p:spPr>
            <a:xfrm>
              <a:off x="377369" y="421416"/>
              <a:ext cx="11287761" cy="1164752"/>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 name="Rectangle 1"/>
            <p:cNvSpPr/>
            <p:nvPr/>
          </p:nvSpPr>
          <p:spPr>
            <a:xfrm>
              <a:off x="895441" y="439957"/>
              <a:ext cx="10401113" cy="1146211"/>
            </a:xfrm>
            <a:prstGeom prst="rect">
              <a:avLst/>
            </a:prstGeom>
          </p:spPr>
          <p:txBody>
            <a:bodyPr wrap="square">
              <a:spAutoFit/>
            </a:bodyPr>
            <a:lstStyle/>
            <a:p>
              <a:pPr algn="just">
                <a:lnSpc>
                  <a:spcPct val="107000"/>
                </a:lnSpc>
                <a:spcAft>
                  <a:spcPts val="0"/>
                </a:spcAft>
              </a:pPr>
              <a:r>
                <a:rPr lang="en-US" sz="3200" b="1" dirty="0">
                  <a:latin typeface="Cambria" panose="02040503050406030204" pitchFamily="18" charset="0"/>
                  <a:ea typeface="Cambria" panose="02040503050406030204" pitchFamily="18" charset="0"/>
                  <a:cs typeface="Times New Roman" panose="02020603050405020304" pitchFamily="18" charset="0"/>
                </a:rPr>
                <a:t>3. </a:t>
              </a:r>
              <a:r>
                <a:rPr lang="en-US" sz="3200" b="1" dirty="0" err="1">
                  <a:latin typeface="Cambria" panose="02040503050406030204" pitchFamily="18" charset="0"/>
                  <a:ea typeface="Cambria" panose="02040503050406030204" pitchFamily="18" charset="0"/>
                  <a:cs typeface="Times New Roman" panose="02020603050405020304" pitchFamily="18" charset="0"/>
                </a:rPr>
                <a:t>Viết</a:t>
              </a:r>
              <a:r>
                <a:rPr lang="en-US" sz="3200" b="1" dirty="0">
                  <a:latin typeface="Cambria" panose="02040503050406030204" pitchFamily="18" charset="0"/>
                  <a:ea typeface="Cambria" panose="02040503050406030204" pitchFamily="18" charset="0"/>
                  <a:cs typeface="Times New Roman" panose="02020603050405020304" pitchFamily="18" charset="0"/>
                </a:rPr>
                <a:t> 4-5 </a:t>
              </a:r>
              <a:r>
                <a:rPr lang="en-US" sz="3200" b="1" dirty="0" err="1">
                  <a:latin typeface="Cambria" panose="02040503050406030204" pitchFamily="18" charset="0"/>
                  <a:ea typeface="Cambria" panose="02040503050406030204" pitchFamily="18" charset="0"/>
                  <a:cs typeface="Times New Roman" panose="02020603050405020304" pitchFamily="18" charset="0"/>
                </a:rPr>
                <a:t>câu</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kể</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về</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việc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em</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đã</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giúp</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đỡ</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người</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khác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hoặc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em</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được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người</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khác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giúp</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đỡ</a:t>
              </a:r>
              <a:r>
                <a:rPr lang="en-US" sz="3200" b="1" dirty="0">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150116" y="3683725"/>
            <a:ext cx="4415611" cy="2542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rot="20947637">
            <a:off x="7907916" y="1523754"/>
            <a:ext cx="2241889" cy="2010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535578" y="1867990"/>
            <a:ext cx="6479176" cy="4193176"/>
            <a:chOff x="535578" y="1867990"/>
            <a:chExt cx="6479176" cy="4193176"/>
          </a:xfrm>
        </p:grpSpPr>
        <p:sp>
          <p:nvSpPr>
            <p:cNvPr id="12" name="Rectangle 11"/>
            <p:cNvSpPr/>
            <p:nvPr/>
          </p:nvSpPr>
          <p:spPr>
            <a:xfrm>
              <a:off x="713898" y="2161236"/>
              <a:ext cx="6170228" cy="3539430"/>
            </a:xfrm>
            <a:prstGeom prst="rect">
              <a:avLst/>
            </a:prstGeom>
          </p:spPr>
          <p:txBody>
            <a:bodyPr wrap="square">
              <a:spAutoFit/>
            </a:bodyPr>
            <a:lstStyle/>
            <a:p>
              <a:pPr algn="just"/>
              <a:r>
                <a:rPr lang="vi-VN" sz="3200" b="1" i="1" dirty="0">
                  <a:effectLst/>
                  <a:latin typeface="Cambria" panose="02040503050406030204" pitchFamily="18" charset="0"/>
                  <a:ea typeface="Cambria" panose="02040503050406030204" pitchFamily="18" charset="0"/>
                </a:rPr>
                <a:t>Gợi ý:</a:t>
              </a:r>
              <a:endParaRPr lang="vi-VN" sz="3200" b="1" i="0" dirty="0">
                <a:effectLst/>
                <a:latin typeface="Cambria" panose="02040503050406030204" pitchFamily="18" charset="0"/>
                <a:ea typeface="Cambria" panose="02040503050406030204" pitchFamily="18" charset="0"/>
              </a:endParaRPr>
            </a:p>
            <a:p>
              <a:pPr algn="just"/>
              <a:r>
                <a:rPr lang="vi-VN" sz="3200" b="1" i="0" dirty="0">
                  <a:effectLst/>
                  <a:latin typeface="Cambria" panose="02040503050406030204" pitchFamily="18" charset="0"/>
                  <a:ea typeface="Cambria" panose="02040503050406030204" pitchFamily="18" charset="0"/>
                </a:rPr>
                <a:t>- Em đã giúp đỡ ai việc gì (hoặc ai đã giúp đỡ em việc gì)?</a:t>
              </a:r>
            </a:p>
            <a:p>
              <a:pPr algn="just"/>
              <a:r>
                <a:rPr lang="vi-VN" sz="3200" b="1" i="0" dirty="0">
                  <a:effectLst/>
                  <a:latin typeface="Cambria" panose="02040503050406030204" pitchFamily="18" charset="0"/>
                  <a:ea typeface="Cambria" panose="02040503050406030204" pitchFamily="18" charset="0"/>
                </a:rPr>
                <a:t>- Em (hoặc người đó) đã làm như thế nào?</a:t>
              </a:r>
            </a:p>
            <a:p>
              <a:pPr algn="just"/>
              <a:r>
                <a:rPr lang="vi-VN" sz="3200" b="1" i="0" dirty="0">
                  <a:effectLst/>
                  <a:latin typeface="Cambria" panose="02040503050406030204" pitchFamily="18" charset="0"/>
                  <a:ea typeface="Cambria" panose="02040503050406030204" pitchFamily="18" charset="0"/>
                </a:rPr>
                <a:t>- Em có suy nghĩ gì sau khi giúp đỡ (hoặc được giúp đỡ)?</a:t>
              </a:r>
            </a:p>
          </p:txBody>
        </p:sp>
        <p:sp>
          <p:nvSpPr>
            <p:cNvPr id="20" name="Rounded Rectangle 19"/>
            <p:cNvSpPr/>
            <p:nvPr/>
          </p:nvSpPr>
          <p:spPr>
            <a:xfrm>
              <a:off x="535578" y="1867990"/>
              <a:ext cx="6479176" cy="419317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6093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grpSp>
        <p:nvGrpSpPr>
          <p:cNvPr id="5" name="Group 4"/>
          <p:cNvGrpSpPr/>
          <p:nvPr/>
        </p:nvGrpSpPr>
        <p:grpSpPr>
          <a:xfrm>
            <a:off x="377369" y="421416"/>
            <a:ext cx="11287761" cy="1164752"/>
            <a:chOff x="377369" y="421416"/>
            <a:chExt cx="11287761" cy="1164752"/>
          </a:xfrm>
        </p:grpSpPr>
        <p:sp>
          <p:nvSpPr>
            <p:cNvPr id="15" name="燕尾形 13">
              <a:extLst>
                <a:ext uri="{FF2B5EF4-FFF2-40B4-BE49-F238E27FC236}">
                  <a16:creationId xmlns:a16="http://schemas.microsoft.com/office/drawing/2014/main" id="{2B35D9B4-770C-4290-9C52-0CC221900F5C}"/>
                </a:ext>
              </a:extLst>
            </p:cNvPr>
            <p:cNvSpPr/>
            <p:nvPr/>
          </p:nvSpPr>
          <p:spPr>
            <a:xfrm>
              <a:off x="377369" y="421416"/>
              <a:ext cx="11287761" cy="1164752"/>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 name="Rectangle 1"/>
            <p:cNvSpPr/>
            <p:nvPr/>
          </p:nvSpPr>
          <p:spPr>
            <a:xfrm>
              <a:off x="895441" y="439957"/>
              <a:ext cx="10401113" cy="114621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4-5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21036" y="4113736"/>
            <a:ext cx="3328678" cy="1916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rot="20947637">
            <a:off x="897962" y="1779566"/>
            <a:ext cx="2241889" cy="2010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4224121" y="1957312"/>
            <a:ext cx="7315199" cy="4073373"/>
            <a:chOff x="535578" y="2364378"/>
            <a:chExt cx="6479176" cy="4073371"/>
          </a:xfrm>
        </p:grpSpPr>
        <p:sp>
          <p:nvSpPr>
            <p:cNvPr id="12" name="Rectangle 11"/>
            <p:cNvSpPr/>
            <p:nvPr/>
          </p:nvSpPr>
          <p:spPr>
            <a:xfrm>
              <a:off x="690051" y="2467431"/>
              <a:ext cx="6170228" cy="3970318"/>
            </a:xfrm>
            <a:prstGeom prst="rect">
              <a:avLst/>
            </a:prstGeom>
          </p:spPr>
          <p:txBody>
            <a:bodyPr wrap="square">
              <a:spAutoFit/>
            </a:bodyPr>
            <a:lstStyle/>
            <a:p>
              <a:pPr lvl="0" algn="just"/>
              <a:r>
                <a:rPr lang="vi-VN" sz="2800" b="1" i="1" dirty="0">
                  <a:solidFill>
                    <a:prstClr val="black"/>
                  </a:solidFill>
                  <a:latin typeface="Cambria" panose="02040503050406030204" pitchFamily="18" charset="0"/>
                  <a:ea typeface="Cambria" panose="02040503050406030204" pitchFamily="18" charset="0"/>
                </a:rPr>
                <a:t>(1) Hôm trước, vì bố mẹ em bận việc, nên em đã tự đi bộ về nhà. (2) Trên đường về, em đã gặp chị Linh hàng xóm cũng đang đi học về. (3) Thế là chị ấy đã gọi em lại và chở em về tận nhà. (4) Ngồi trên xe đạp của chị Linh, em cảm thấy rất vui vẻ và hạnh phúc. (5) Chị Linh đúng là một người chị tuyệt vời.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Rounded Rectangle 19"/>
            <p:cNvSpPr/>
            <p:nvPr/>
          </p:nvSpPr>
          <p:spPr>
            <a:xfrm>
              <a:off x="535578" y="2364378"/>
              <a:ext cx="6479176" cy="3696788"/>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3971534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12689"/>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3" y="-46948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3" name="图片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45221" y="146264"/>
            <a:ext cx="3128215" cy="1993003"/>
          </a:xfrm>
          <a:prstGeom prst="rect">
            <a:avLst/>
          </a:prstGeom>
        </p:spPr>
      </p:pic>
      <p:pic>
        <p:nvPicPr>
          <p:cNvPr id="12" name="Picture 11"/>
          <p:cNvPicPr>
            <a:picLocks noChangeAspect="1"/>
          </p:cNvPicPr>
          <p:nvPr/>
        </p:nvPicPr>
        <p:blipFill>
          <a:blip r:embed="rId9"/>
          <a:stretch>
            <a:fillRect/>
          </a:stretch>
        </p:blipFill>
        <p:spPr>
          <a:xfrm>
            <a:off x="5079607" y="627328"/>
            <a:ext cx="1859441" cy="1511939"/>
          </a:xfrm>
          <a:prstGeom prst="rect">
            <a:avLst/>
          </a:prstGeom>
        </p:spPr>
      </p:pic>
      <p:pic>
        <p:nvPicPr>
          <p:cNvPr id="14" name="Picture 13"/>
          <p:cNvPicPr>
            <a:picLocks noChangeAspect="1"/>
          </p:cNvPicPr>
          <p:nvPr/>
        </p:nvPicPr>
        <p:blipFill>
          <a:blip r:embed="rId10"/>
          <a:stretch>
            <a:fillRect/>
          </a:stretch>
        </p:blipFill>
        <p:spPr>
          <a:xfrm>
            <a:off x="377370" y="2103520"/>
            <a:ext cx="11430991" cy="2219136"/>
          </a:xfrm>
          <a:prstGeom prst="rect">
            <a:avLst/>
          </a:prstGeom>
        </p:spPr>
      </p:pic>
    </p:spTree>
    <p:extLst>
      <p:ext uri="{BB962C8B-B14F-4D97-AF65-F5344CB8AC3E}">
        <p14:creationId xmlns:p14="http://schemas.microsoft.com/office/powerpoint/2010/main" val="2228260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7234" y="1664888"/>
            <a:ext cx="12004766" cy="1870901"/>
            <a:chOff x="0" y="2113270"/>
            <a:chExt cx="12004766" cy="1870901"/>
          </a:xfrm>
        </p:grpSpPr>
        <p:sp>
          <p:nvSpPr>
            <p:cNvPr id="9" name="Google Shape;2105;p47">
              <a:extLst>
                <a:ext uri="{FF2B5EF4-FFF2-40B4-BE49-F238E27FC236}">
                  <a16:creationId xmlns:a16="http://schemas.microsoft.com/office/drawing/2014/main" id="{DA3FBF7E-E84E-7E93-863D-5C618E6F7EFA}"/>
                </a:ext>
              </a:extLst>
            </p:cNvPr>
            <p:cNvSpPr/>
            <p:nvPr/>
          </p:nvSpPr>
          <p:spPr>
            <a:xfrm>
              <a:off x="0" y="2113270"/>
              <a:ext cx="12004766" cy="1870901"/>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 name="Rectangle 88">
              <a:extLst>
                <a:ext uri="{FF2B5EF4-FFF2-40B4-BE49-F238E27FC236}">
                  <a16:creationId xmlns:a16="http://schemas.microsoft.com/office/drawing/2014/main" id="{6F8CBEE7-4D51-C2A8-57D9-B137FF524BE2}"/>
                </a:ext>
              </a:extLst>
            </p:cNvPr>
            <p:cNvSpPr/>
            <p:nvPr/>
          </p:nvSpPr>
          <p:spPr>
            <a:xfrm>
              <a:off x="535577" y="2358605"/>
              <a:ext cx="10972800" cy="1470296"/>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accent2">
                <a:lumMod val="20000"/>
                <a:lumOff val="80000"/>
              </a:schemeClr>
            </a:solid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Rectangle 6"/>
            <p:cNvSpPr/>
            <p:nvPr/>
          </p:nvSpPr>
          <p:spPr>
            <a:xfrm>
              <a:off x="661852" y="2555144"/>
              <a:ext cx="10846525" cy="1077218"/>
            </a:xfrm>
            <a:prstGeom prst="rect">
              <a:avLst/>
            </a:prstGeom>
          </p:spPr>
          <p:txBody>
            <a:bodyPr wrap="square">
              <a:spAutoFit/>
            </a:bodyPr>
            <a:lstStyle/>
            <a:p>
              <a:pPr algn="just"/>
              <a:r>
                <a:rPr lang="vi-VN" sz="3200" b="1" i="0" dirty="0">
                  <a:effectLst/>
                  <a:latin typeface="Cambria" panose="02040503050406030204" pitchFamily="18" charset="0"/>
                  <a:ea typeface="Cambria" panose="02040503050406030204" pitchFamily="18" charset="0"/>
                </a:rPr>
                <a:t>Đèn</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trước</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sân</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nhà</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em</a:t>
              </a:r>
              <a:r>
                <a:rPr lang="vi-VN" sz="3200" b="1" i="0" dirty="0">
                  <a:effectLst/>
                  <a:latin typeface="Cambria" panose="02040503050406030204" pitchFamily="18" charset="0"/>
                  <a:ea typeface="Cambria" panose="02040503050406030204" pitchFamily="18" charset="0"/>
                </a:rPr>
                <a:t> có hình như một đóa hoa </a:t>
              </a:r>
              <a:r>
                <a:rPr lang="en-US" sz="3200" b="1" i="0" dirty="0">
                  <a:effectLst/>
                  <a:latin typeface="Cambria" panose="02040503050406030204" pitchFamily="18" charset="0"/>
                  <a:ea typeface="Cambria" panose="02040503050406030204" pitchFamily="18" charset="0"/>
                </a:rPr>
                <a:t>x</a:t>
              </a:r>
              <a:r>
                <a:rPr lang="vi-VN" sz="3200" b="1" i="0" dirty="0">
                  <a:effectLst/>
                  <a:latin typeface="Cambria" panose="02040503050406030204" pitchFamily="18" charset="0"/>
                  <a:ea typeface="Cambria" panose="02040503050406030204" pitchFamily="18" charset="0"/>
                </a:rPr>
                <a:t>en lớn đang n</a:t>
              </a:r>
              <a:r>
                <a:rPr lang="en-US" sz="3200" b="1" dirty="0">
                  <a:latin typeface="Cambria" panose="02040503050406030204" pitchFamily="18" charset="0"/>
                  <a:ea typeface="Cambria" panose="02040503050406030204" pitchFamily="18" charset="0"/>
                </a:rPr>
                <a:t>ỡ</a:t>
              </a:r>
              <a:r>
                <a:rPr lang="vi-VN" sz="3200" b="1" i="0" dirty="0">
                  <a:effectLst/>
                  <a:latin typeface="Cambria" panose="02040503050406030204" pitchFamily="18" charset="0"/>
                  <a:ea typeface="Cambria" panose="02040503050406030204" pitchFamily="18" charset="0"/>
                </a:rPr>
                <a:t> rộ, đặt ở c</a:t>
              </a:r>
              <a:r>
                <a:rPr lang="en-US" sz="3200" b="1" dirty="0" err="1">
                  <a:latin typeface="Cambria" panose="02040503050406030204" pitchFamily="18" charset="0"/>
                  <a:ea typeface="Cambria" panose="02040503050406030204" pitchFamily="18" charset="0"/>
                </a:rPr>
                <a:t>ận</a:t>
              </a:r>
              <a:r>
                <a:rPr lang="vi-VN" sz="3200" b="1" i="0" dirty="0">
                  <a:effectLst/>
                  <a:latin typeface="Cambria" panose="02040503050406030204" pitchFamily="18" charset="0"/>
                  <a:ea typeface="Cambria" panose="02040503050406030204" pitchFamily="18" charset="0"/>
                </a:rPr>
                <a:t> chiếc bàn nhỏ trên sân</a:t>
              </a:r>
              <a:r>
                <a:rPr lang="en-US" sz="3200" b="1" i="0"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a:blip r:embed="rId3"/>
          <a:stretch>
            <a:fillRect/>
          </a:stretch>
        </p:blipFill>
        <p:spPr>
          <a:xfrm>
            <a:off x="3730865" y="-114335"/>
            <a:ext cx="8748518" cy="2139881"/>
          </a:xfrm>
          <a:prstGeom prst="rect">
            <a:avLst/>
          </a:prstGeom>
        </p:spPr>
      </p:pic>
      <p:sp>
        <p:nvSpPr>
          <p:cNvPr id="16" name="TextBox 15"/>
          <p:cNvSpPr txBox="1"/>
          <p:nvPr/>
        </p:nvSpPr>
        <p:spPr>
          <a:xfrm>
            <a:off x="1175657" y="3625854"/>
            <a:ext cx="10215154" cy="769441"/>
          </a:xfrm>
          <a:prstGeom prst="rect">
            <a:avLst/>
          </a:prstGeom>
          <a:noFill/>
        </p:spPr>
        <p:txBody>
          <a:bodyPr wrap="square" rtlCol="0">
            <a:spAutoFit/>
          </a:bodyPr>
          <a:lstStyle/>
          <a:p>
            <a:pPr algn="ctr"/>
            <a:r>
              <a:rPr lang="en-US" sz="4400" b="1" dirty="0" err="1">
                <a:solidFill>
                  <a:srgbClr val="FF9900"/>
                </a:solidFill>
                <a:latin typeface="Cambria" panose="02040503050406030204" pitchFamily="18" charset="0"/>
                <a:ea typeface="Cambria" panose="02040503050406030204" pitchFamily="18" charset="0"/>
              </a:rPr>
              <a:t>Trong</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câu</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trên</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có</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mấy</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từ</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sai</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chính</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tả</a:t>
            </a:r>
            <a:r>
              <a:rPr lang="en-US" sz="4400" b="1" dirty="0">
                <a:solidFill>
                  <a:srgbClr val="FF9900"/>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4"/>
          <a:stretch>
            <a:fillRect/>
          </a:stretch>
        </p:blipFill>
        <p:spPr>
          <a:xfrm rot="20004518">
            <a:off x="1361199" y="548013"/>
            <a:ext cx="3618595" cy="1291009"/>
          </a:xfrm>
          <a:prstGeom prst="rect">
            <a:avLst/>
          </a:prstGeom>
        </p:spPr>
      </p:pic>
      <p:grpSp>
        <p:nvGrpSpPr>
          <p:cNvPr id="33" name="Group 32"/>
          <p:cNvGrpSpPr/>
          <p:nvPr/>
        </p:nvGrpSpPr>
        <p:grpSpPr>
          <a:xfrm>
            <a:off x="868301" y="4485360"/>
            <a:ext cx="3037458" cy="1769465"/>
            <a:chOff x="693407" y="4327039"/>
            <a:chExt cx="3037458" cy="1769465"/>
          </a:xfrm>
        </p:grpSpPr>
        <p:grpSp>
          <p:nvGrpSpPr>
            <p:cNvPr id="17" name="Group 16"/>
            <p:cNvGrpSpPr/>
            <p:nvPr/>
          </p:nvGrpSpPr>
          <p:grpSpPr>
            <a:xfrm>
              <a:off x="1128070" y="4753036"/>
              <a:ext cx="2602795" cy="1025534"/>
              <a:chOff x="7466840" y="2029310"/>
              <a:chExt cx="4087497" cy="1025534"/>
            </a:xfrm>
          </p:grpSpPr>
          <p:sp>
            <p:nvSpPr>
              <p:cNvPr id="18" name="双波形 4">
                <a:extLst>
                  <a:ext uri="{FF2B5EF4-FFF2-40B4-BE49-F238E27FC236}">
                    <a16:creationId xmlns:a16="http://schemas.microsoft.com/office/drawing/2014/main" id="{C493B860-8141-422D-9931-2757D33581CE}"/>
                  </a:ext>
                </a:extLst>
              </p:cNvPr>
              <p:cNvSpPr/>
              <p:nvPr/>
            </p:nvSpPr>
            <p:spPr>
              <a:xfrm>
                <a:off x="7466840" y="2029310"/>
                <a:ext cx="4087497" cy="1025534"/>
              </a:xfrm>
              <a:prstGeom prst="doubleWave">
                <a:avLst/>
              </a:prstGeom>
              <a:solidFill>
                <a:schemeClr val="bg1"/>
              </a:solidFill>
              <a:ln w="38100">
                <a:solidFill>
                  <a:srgbClr val="00B050"/>
                </a:solidFill>
                <a:prstDash val="dashDot"/>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9" name="TextBox 18"/>
              <p:cNvSpPr txBox="1"/>
              <p:nvPr/>
            </p:nvSpPr>
            <p:spPr>
              <a:xfrm>
                <a:off x="7986588" y="2067245"/>
                <a:ext cx="3048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gr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87374">
              <a:off x="408818" y="4611628"/>
              <a:ext cx="1769465" cy="1200287"/>
            </a:xfrm>
            <a:prstGeom prst="rect">
              <a:avLst/>
            </a:prstGeom>
          </p:spPr>
        </p:pic>
      </p:grpSp>
      <p:grpSp>
        <p:nvGrpSpPr>
          <p:cNvPr id="35" name="Group 34"/>
          <p:cNvGrpSpPr/>
          <p:nvPr/>
        </p:nvGrpSpPr>
        <p:grpSpPr>
          <a:xfrm>
            <a:off x="4477211" y="4485360"/>
            <a:ext cx="3037458" cy="1769465"/>
            <a:chOff x="4302317" y="4273217"/>
            <a:chExt cx="3037458" cy="1769465"/>
          </a:xfrm>
        </p:grpSpPr>
        <p:grpSp>
          <p:nvGrpSpPr>
            <p:cNvPr id="26" name="Group 25"/>
            <p:cNvGrpSpPr/>
            <p:nvPr/>
          </p:nvGrpSpPr>
          <p:grpSpPr>
            <a:xfrm>
              <a:off x="4736980" y="4712172"/>
              <a:ext cx="2602795" cy="1025534"/>
              <a:chOff x="7466840" y="2029310"/>
              <a:chExt cx="4087497" cy="1025534"/>
            </a:xfrm>
          </p:grpSpPr>
          <p:sp>
            <p:nvSpPr>
              <p:cNvPr id="27" name="双波形 4">
                <a:extLst>
                  <a:ext uri="{FF2B5EF4-FFF2-40B4-BE49-F238E27FC236}">
                    <a16:creationId xmlns:a16="http://schemas.microsoft.com/office/drawing/2014/main" id="{C493B860-8141-422D-9931-2757D33581CE}"/>
                  </a:ext>
                </a:extLst>
              </p:cNvPr>
              <p:cNvSpPr/>
              <p:nvPr/>
            </p:nvSpPr>
            <p:spPr>
              <a:xfrm>
                <a:off x="7466840" y="2029310"/>
                <a:ext cx="4087497" cy="1025534"/>
              </a:xfrm>
              <a:prstGeom prst="doubleWave">
                <a:avLst/>
              </a:prstGeom>
              <a:solidFill>
                <a:schemeClr val="bg1"/>
              </a:solidFill>
              <a:ln w="38100">
                <a:solidFill>
                  <a:srgbClr val="00B050"/>
                </a:solidFill>
                <a:prstDash val="dashDot"/>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8" name="TextBox 27"/>
              <p:cNvSpPr txBox="1"/>
              <p:nvPr/>
            </p:nvSpPr>
            <p:spPr>
              <a:xfrm>
                <a:off x="7986588" y="2067245"/>
                <a:ext cx="3048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gr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87374">
              <a:off x="4017728" y="4557806"/>
              <a:ext cx="1769465" cy="1200287"/>
            </a:xfrm>
            <a:prstGeom prst="rect">
              <a:avLst/>
            </a:prstGeom>
          </p:spPr>
        </p:pic>
      </p:grpSp>
      <p:grpSp>
        <p:nvGrpSpPr>
          <p:cNvPr id="37" name="Group 36"/>
          <p:cNvGrpSpPr/>
          <p:nvPr/>
        </p:nvGrpSpPr>
        <p:grpSpPr>
          <a:xfrm>
            <a:off x="8061579" y="4485360"/>
            <a:ext cx="3037460" cy="1769465"/>
            <a:chOff x="7886685" y="4273217"/>
            <a:chExt cx="3037460" cy="1769465"/>
          </a:xfrm>
        </p:grpSpPr>
        <p:grpSp>
          <p:nvGrpSpPr>
            <p:cNvPr id="29" name="Group 28"/>
            <p:cNvGrpSpPr/>
            <p:nvPr/>
          </p:nvGrpSpPr>
          <p:grpSpPr>
            <a:xfrm>
              <a:off x="8321350" y="4725339"/>
              <a:ext cx="2602795" cy="1025534"/>
              <a:chOff x="7466840" y="2029310"/>
              <a:chExt cx="4087497" cy="1025534"/>
            </a:xfrm>
          </p:grpSpPr>
          <p:sp>
            <p:nvSpPr>
              <p:cNvPr id="30" name="双波形 4">
                <a:extLst>
                  <a:ext uri="{FF2B5EF4-FFF2-40B4-BE49-F238E27FC236}">
                    <a16:creationId xmlns:a16="http://schemas.microsoft.com/office/drawing/2014/main" id="{C493B860-8141-422D-9931-2757D33581CE}"/>
                  </a:ext>
                </a:extLst>
              </p:cNvPr>
              <p:cNvSpPr/>
              <p:nvPr/>
            </p:nvSpPr>
            <p:spPr>
              <a:xfrm>
                <a:off x="7466840" y="2029310"/>
                <a:ext cx="4087497" cy="1025534"/>
              </a:xfrm>
              <a:prstGeom prst="doubleWave">
                <a:avLst/>
              </a:prstGeom>
              <a:solidFill>
                <a:schemeClr val="bg1"/>
              </a:solidFill>
              <a:ln w="38100">
                <a:solidFill>
                  <a:srgbClr val="00B050"/>
                </a:solidFill>
                <a:prstDash val="dashDot"/>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31" name="TextBox 30"/>
              <p:cNvSpPr txBox="1"/>
              <p:nvPr/>
            </p:nvSpPr>
            <p:spPr>
              <a:xfrm>
                <a:off x="7986588" y="2067245"/>
                <a:ext cx="3048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gr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87374">
              <a:off x="7602096" y="4557806"/>
              <a:ext cx="1769465" cy="1200287"/>
            </a:xfrm>
            <a:prstGeom prst="rect">
              <a:avLst/>
            </a:prstGeom>
          </p:spPr>
        </p:pic>
      </p:grpSp>
      <p:cxnSp>
        <p:nvCxnSpPr>
          <p:cNvPr id="39" name="Straight Connector 38"/>
          <p:cNvCxnSpPr/>
          <p:nvPr/>
        </p:nvCxnSpPr>
        <p:spPr>
          <a:xfrm flipV="1">
            <a:off x="10175965" y="2645371"/>
            <a:ext cx="592114" cy="1"/>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915885" y="3148149"/>
            <a:ext cx="422366" cy="436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142071" y="3148149"/>
            <a:ext cx="592114" cy="1"/>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669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形用户界面&#10;&#10;中度可信度描述已自动生成">
            <a:extLst>
              <a:ext uri="{FF2B5EF4-FFF2-40B4-BE49-F238E27FC236}">
                <a16:creationId xmlns:a16="http://schemas.microsoft.com/office/drawing/2014/main" id="{85B73712-AB0F-4A5F-BE7A-740BE49BF0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560" b="39441"/>
          <a:stretch/>
        </p:blipFill>
        <p:spPr>
          <a:xfrm>
            <a:off x="156754" y="1123406"/>
            <a:ext cx="8164286" cy="5316583"/>
          </a:xfrm>
          <a:prstGeom prst="rect">
            <a:avLst/>
          </a:prstGeom>
        </p:spPr>
      </p:pic>
      <p:pic>
        <p:nvPicPr>
          <p:cNvPr id="3" name="图片 2">
            <a:extLst>
              <a:ext uri="{FF2B5EF4-FFF2-40B4-BE49-F238E27FC236}">
                <a16:creationId xmlns:a16="http://schemas.microsoft.com/office/drawing/2014/main" id="{C76CEC73-589B-41BE-A579-0CCF4486F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7" r="5413"/>
          <a:stretch/>
        </p:blipFill>
        <p:spPr>
          <a:xfrm flipH="1">
            <a:off x="7863840" y="1263538"/>
            <a:ext cx="3809703" cy="4401296"/>
          </a:xfrm>
          <a:prstGeom prst="rect">
            <a:avLst/>
          </a:prstGeom>
        </p:spPr>
      </p:pic>
      <p:pic>
        <p:nvPicPr>
          <p:cNvPr id="2" name="Picture 1"/>
          <p:cNvPicPr>
            <a:picLocks noChangeAspect="1"/>
          </p:cNvPicPr>
          <p:nvPr/>
        </p:nvPicPr>
        <p:blipFill>
          <a:blip r:embed="rId4"/>
          <a:stretch>
            <a:fillRect/>
          </a:stretch>
        </p:blipFill>
        <p:spPr>
          <a:xfrm>
            <a:off x="3517169" y="185330"/>
            <a:ext cx="5157663" cy="2139881"/>
          </a:xfrm>
          <a:prstGeom prst="rect">
            <a:avLst/>
          </a:prstGeom>
        </p:spPr>
      </p:pic>
      <p:sp>
        <p:nvSpPr>
          <p:cNvPr id="4" name="Rectangle 3"/>
          <p:cNvSpPr/>
          <p:nvPr/>
        </p:nvSpPr>
        <p:spPr>
          <a:xfrm>
            <a:off x="1221601" y="2257305"/>
            <a:ext cx="5577393" cy="1014380"/>
          </a:xfrm>
          <a:prstGeom prst="rect">
            <a:avLst/>
          </a:prstGeom>
        </p:spPr>
        <p:txBody>
          <a:bodyPr wrap="square">
            <a:spAutoFit/>
          </a:bodyPr>
          <a:lstStyle/>
          <a:p>
            <a:pPr>
              <a:lnSpc>
                <a:spcPct val="107000"/>
              </a:lnSpc>
              <a:spcAft>
                <a:spcPts val="0"/>
              </a:spcAft>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Hôm</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nay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ôn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kiến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thức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nào</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221601" y="3263287"/>
            <a:ext cx="5577393" cy="954107"/>
          </a:xfrm>
          <a:prstGeom prst="rect">
            <a:avLst/>
          </a:prstGeom>
        </p:spPr>
        <p:txBody>
          <a:bodyPr wrap="square">
            <a:spAutoFit/>
          </a:bodyPr>
          <a:lstStyle/>
          <a:p>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Chú</a:t>
            </a:r>
            <a:r>
              <a:rPr lang="en-US" sz="2800" b="1" dirty="0">
                <a:solidFill>
                  <a:schemeClr val="accent6">
                    <a:lumMod val="50000"/>
                  </a:schemeClr>
                </a:solidFill>
                <a:latin typeface="Cambria" panose="02040503050406030204" pitchFamily="18" charset="0"/>
                <a:ea typeface="Cambria" panose="02040503050406030204" pitchFamily="18" charset="0"/>
              </a:rPr>
              <a:t> ý </a:t>
            </a:r>
            <a:r>
              <a:rPr lang="en-US" sz="2800" b="1" dirty="0" err="1">
                <a:solidFill>
                  <a:schemeClr val="accent6">
                    <a:lumMod val="50000"/>
                  </a:schemeClr>
                </a:solidFill>
                <a:latin typeface="Cambria" panose="02040503050406030204" pitchFamily="18" charset="0"/>
                <a:ea typeface="Cambria" panose="02040503050406030204" pitchFamily="18" charset="0"/>
              </a:rPr>
              <a:t>rèn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luyện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chính</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tả</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luyện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viết</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các</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đoạn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văn</a:t>
            </a:r>
            <a:r>
              <a:rPr lang="en-US" sz="2800" b="1" dirty="0">
                <a:solidFill>
                  <a:schemeClr val="accent6">
                    <a:lumMod val="50000"/>
                  </a:schemeClr>
                </a:solidFill>
                <a:latin typeface="Cambria" panose="02040503050406030204" pitchFamily="18" charset="0"/>
                <a:ea typeface="Cambria" panose="02040503050406030204" pitchFamily="18" charset="0"/>
              </a:rPr>
              <a:t> </a:t>
            </a:r>
          </a:p>
        </p:txBody>
      </p:sp>
      <p:sp>
        <p:nvSpPr>
          <p:cNvPr id="7" name="Rectangle 6"/>
          <p:cNvSpPr/>
          <p:nvPr/>
        </p:nvSpPr>
        <p:spPr>
          <a:xfrm>
            <a:off x="1221601" y="4277667"/>
            <a:ext cx="5556714" cy="523220"/>
          </a:xfrm>
          <a:prstGeom prst="rect">
            <a:avLst/>
          </a:prstGeom>
        </p:spPr>
        <p:txBody>
          <a:bodyPr wrap="none">
            <a:spAutoFit/>
          </a:bodyPr>
          <a:lstStyle/>
          <a:p>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Xem</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trước</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bài</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Ôn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tập</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tiết</a:t>
            </a:r>
            <a:r>
              <a:rPr lang="en-US" sz="2800" b="1" dirty="0">
                <a:solidFill>
                  <a:schemeClr val="accent6">
                    <a:lumMod val="50000"/>
                  </a:schemeClr>
                </a:solidFill>
                <a:latin typeface="Cambria" panose="02040503050406030204" pitchFamily="18" charset="0"/>
                <a:ea typeface="Cambria" panose="02040503050406030204" pitchFamily="18" charset="0"/>
              </a:rPr>
              <a:t> 9+10.</a:t>
            </a:r>
          </a:p>
        </p:txBody>
      </p:sp>
    </p:spTree>
    <p:extLst>
      <p:ext uri="{BB962C8B-B14F-4D97-AF65-F5344CB8AC3E}">
        <p14:creationId xmlns:p14="http://schemas.microsoft.com/office/powerpoint/2010/main" val="172328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1"/>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8"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30"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3"/>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 y="5108354"/>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4" y="1626441"/>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9371612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929" b="51534"/>
          <a:stretch/>
        </p:blipFill>
        <p:spPr>
          <a:xfrm>
            <a:off x="9072801" y="-143690"/>
            <a:ext cx="2812870" cy="2125898"/>
          </a:xfrm>
          <a:prstGeom prst="rect">
            <a:avLst/>
          </a:prstGeom>
        </p:spPr>
      </p:pic>
      <p:pic>
        <p:nvPicPr>
          <p:cNvPr id="24" name="Picture 23">
            <a:extLst>
              <a:ext uri="{FF2B5EF4-FFF2-40B4-BE49-F238E27FC236}">
                <a16:creationId xmlns:a16="http://schemas.microsoft.com/office/drawing/2014/main" id="{6D0DDD63-54F0-E327-CA4B-2E36F06B888A}"/>
              </a:ext>
            </a:extLst>
          </p:cNvPr>
          <p:cNvPicPr>
            <a:picLocks noChangeAspect="1"/>
          </p:cNvPicPr>
          <p:nvPr/>
        </p:nvPicPr>
        <p:blipFill>
          <a:blip r:embed="rId4"/>
          <a:stretch>
            <a:fillRect/>
          </a:stretch>
        </p:blipFill>
        <p:spPr>
          <a:xfrm>
            <a:off x="2415101" y="364595"/>
            <a:ext cx="7361799" cy="1290034"/>
          </a:xfrm>
          <a:prstGeom prst="rect">
            <a:avLst/>
          </a:prstGeom>
        </p:spPr>
      </p:pic>
      <p:sp>
        <p:nvSpPr>
          <p:cNvPr id="2" name="Rectangle 1"/>
          <p:cNvSpPr/>
          <p:nvPr/>
        </p:nvSpPr>
        <p:spPr>
          <a:xfrm>
            <a:off x="716929" y="1434645"/>
            <a:ext cx="10451813" cy="2374689"/>
          </a:xfrm>
          <a:prstGeom prst="rect">
            <a:avLst/>
          </a:prstGeom>
        </p:spPr>
        <p:txBody>
          <a:bodyPr wrap="square">
            <a:spAutoFit/>
          </a:bodyPr>
          <a:lstStyle/>
          <a:p>
            <a:pPr algn="just">
              <a:lnSpc>
                <a:spcPct val="107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a:t>
            </a:r>
            <a:r>
              <a:rPr lang="en-US" sz="2800" b="1" dirty="0" err="1">
                <a:latin typeface="Cambria" panose="02040503050406030204" pitchFamily="18" charset="0"/>
                <a:ea typeface="Cambria" panose="02040503050406030204" pitchFamily="18" charset="0"/>
                <a:cs typeface="Times New Roman" panose="02020603050405020304" pitchFamily="18" charset="0"/>
              </a:rPr>
              <a:t>Kiến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thức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kĩ</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Nghe</a:t>
            </a:r>
            <a:r>
              <a:rPr lang="en-US" sz="2800" dirty="0">
                <a:latin typeface="Cambria" panose="02040503050406030204" pitchFamily="18" charset="0"/>
                <a:ea typeface="Cambria" panose="02040503050406030204" pitchFamily="18" charset="0"/>
                <a:cs typeface="Times New Roman" panose="02020603050405020304" pitchFamily="18" charset="0"/>
              </a:rPr>
              <a:t> - </a:t>
            </a:r>
            <a:r>
              <a:rPr lang="en-US" sz="2800" dirty="0" err="1">
                <a:latin typeface="Cambria" panose="02040503050406030204" pitchFamily="18" charset="0"/>
                <a:ea typeface="Cambria" panose="02040503050406030204" pitchFamily="18" charset="0"/>
                <a:cs typeface="Times New Roman" panose="02020603050405020304" pitchFamily="18" charset="0"/>
              </a:rPr>
              <a:t>Viết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đúng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bài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chính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tả</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ngắn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đúng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từ</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ngữ</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có</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âm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vần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dễ</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lẫn</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a:t>
            </a:r>
            <a:r>
              <a:rPr lang="en-US" sz="2800" dirty="0" err="1">
                <a:latin typeface="Cambria" panose="02040503050406030204" pitchFamily="18" charset="0"/>
                <a:ea typeface="Cambria" panose="02040503050406030204" pitchFamily="18" charset="0"/>
                <a:cs typeface="Times New Roman" panose="02020603050405020304" pitchFamily="18" charset="0"/>
              </a:rPr>
              <a:t>Viết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được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đoạn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văn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kể</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về</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việc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em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đã</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giúp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đỡ</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người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khác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hoặc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em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được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người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khác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giúp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đỡ</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2426" y="3902857"/>
            <a:ext cx="10451813" cy="2374689"/>
          </a:xfrm>
          <a:prstGeom prst="rect">
            <a:avLst/>
          </a:prstGeom>
        </p:spPr>
        <p:txBody>
          <a:bodyPr wrap="square">
            <a:spAutoFit/>
          </a:bodyPr>
          <a:lstStyle/>
          <a:p>
            <a:pPr algn="just">
              <a:lnSpc>
                <a:spcPct val="107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a:t>
            </a:r>
            <a:r>
              <a:rPr lang="en-US" sz="2800" b="1" dirty="0" err="1">
                <a:latin typeface="Cambria" panose="02040503050406030204" pitchFamily="18" charset="0"/>
                <a:ea typeface="Cambria" panose="02040503050406030204" pitchFamily="18" charset="0"/>
                <a:cs typeface="Times New Roman" panose="02020603050405020304" pitchFamily="18" charset="0"/>
              </a:rPr>
              <a:t>Phát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triển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lực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phẩm</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chất</a:t>
            </a:r>
            <a:r>
              <a:rPr lang="en-US" sz="2800" b="1"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Giúp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hình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thành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phát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triển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lực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văn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lực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ngôn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ngữ</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lực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giao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tiếp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hợp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lực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tự</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chủ</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tự</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học</a:t>
            </a:r>
            <a:r>
              <a:rPr lang="en-US" sz="2800" dirty="0">
                <a:latin typeface="Cambria" panose="02040503050406030204" pitchFamily="18" charset="0"/>
                <a:ea typeface="Cambria" panose="02040503050406030204" pitchFamily="18" charset="0"/>
                <a:cs typeface="Times New Roman" panose="02020603050405020304" pitchFamily="18" charset="0"/>
              </a:rPr>
              <a:t>.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Giúp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hình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thành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phát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triển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phẩm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chất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nhân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ái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trách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nhiệm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chăm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chỉ</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trung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thực</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92508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12689"/>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3" y="-46948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Picture 11"/>
          <p:cNvPicPr>
            <a:picLocks noChangeAspect="1"/>
          </p:cNvPicPr>
          <p:nvPr/>
        </p:nvPicPr>
        <p:blipFill>
          <a:blip r:embed="rId8"/>
          <a:stretch>
            <a:fillRect/>
          </a:stretch>
        </p:blipFill>
        <p:spPr>
          <a:xfrm>
            <a:off x="383638" y="2141286"/>
            <a:ext cx="11430991" cy="2231329"/>
          </a:xfrm>
          <a:prstGeom prst="rect">
            <a:avLst/>
          </a:prstGeom>
        </p:spPr>
      </p:pic>
      <p:pic>
        <p:nvPicPr>
          <p:cNvPr id="1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45221" y="146264"/>
            <a:ext cx="3128215" cy="1993003"/>
          </a:xfrm>
          <a:prstGeom prst="rect">
            <a:avLst/>
          </a:prstGeom>
        </p:spPr>
      </p:pic>
      <p:pic>
        <p:nvPicPr>
          <p:cNvPr id="14" name="Picture 13"/>
          <p:cNvPicPr>
            <a:picLocks noChangeAspect="1"/>
          </p:cNvPicPr>
          <p:nvPr/>
        </p:nvPicPr>
        <p:blipFill>
          <a:blip r:embed="rId10"/>
          <a:stretch>
            <a:fillRect/>
          </a:stretch>
        </p:blipFill>
        <p:spPr>
          <a:xfrm>
            <a:off x="5079607" y="611961"/>
            <a:ext cx="1859441" cy="1511939"/>
          </a:xfrm>
          <a:prstGeom prst="rect">
            <a:avLst/>
          </a:prstGeom>
        </p:spPr>
      </p:pic>
    </p:spTree>
    <p:extLst>
      <p:ext uri="{BB962C8B-B14F-4D97-AF65-F5344CB8AC3E}">
        <p14:creationId xmlns:p14="http://schemas.microsoft.com/office/powerpoint/2010/main" val="3634661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1014549" y="734779"/>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5">
            <a:extLst>
              <a:ext uri="{28A0092B-C50C-407E-A947-70E740481C1C}">
                <a14:useLocalDpi xmlns:a14="http://schemas.microsoft.com/office/drawing/2010/main" val="0"/>
              </a:ext>
            </a:extLst>
          </a:blip>
          <a:srcRect l="63929" b="51534"/>
          <a:stretch/>
        </p:blipFill>
        <p:spPr>
          <a:xfrm>
            <a:off x="7794173" y="-420992"/>
            <a:ext cx="4397829" cy="3323771"/>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grpSp>
        <p:nvGrpSpPr>
          <p:cNvPr id="13" name="Group 12"/>
          <p:cNvGrpSpPr/>
          <p:nvPr/>
        </p:nvGrpSpPr>
        <p:grpSpPr>
          <a:xfrm>
            <a:off x="1417831" y="2614591"/>
            <a:ext cx="4891683" cy="2461550"/>
            <a:chOff x="1106346" y="2083798"/>
            <a:chExt cx="4891683" cy="2461550"/>
          </a:xfrm>
        </p:grpSpPr>
        <p:sp>
          <p:nvSpPr>
            <p:cNvPr id="2" name="Rectangle 1"/>
            <p:cNvSpPr/>
            <p:nvPr/>
          </p:nvSpPr>
          <p:spPr>
            <a:xfrm>
              <a:off x="1186541" y="2298579"/>
              <a:ext cx="4811488" cy="2246769"/>
            </a:xfrm>
            <a:prstGeom prst="rect">
              <a:avLst/>
            </a:prstGeom>
          </p:spPr>
          <p:txBody>
            <a:bodyPr wrap="square">
              <a:spAutoFit/>
            </a:bodyPr>
            <a:lstStyle/>
            <a:p>
              <a:r>
                <a:rPr lang="vi-VN" sz="2800" b="1" i="0" dirty="0">
                  <a:solidFill>
                    <a:srgbClr val="00264D"/>
                  </a:solidFill>
                  <a:effectLst/>
                  <a:latin typeface="Cambria" panose="02040503050406030204" pitchFamily="18" charset="0"/>
                  <a:ea typeface="Cambria" panose="02040503050406030204" pitchFamily="18" charset="0"/>
                </a:rPr>
                <a:t>Nắng lên cao theo bố</a:t>
              </a:r>
              <a:br>
                <a:rPr lang="vi-VN" sz="2800" b="1" dirty="0">
                  <a:latin typeface="Cambria" panose="02040503050406030204" pitchFamily="18" charset="0"/>
                  <a:ea typeface="Cambria" panose="02040503050406030204" pitchFamily="18" charset="0"/>
                </a:rPr>
              </a:br>
              <a:r>
                <a:rPr lang="vi-VN" sz="2800" b="1" i="0" dirty="0">
                  <a:solidFill>
                    <a:srgbClr val="00264D"/>
                  </a:solidFill>
                  <a:effectLst/>
                  <a:latin typeface="Cambria" panose="02040503050406030204" pitchFamily="18" charset="0"/>
                  <a:ea typeface="Cambria" panose="02040503050406030204" pitchFamily="18" charset="0"/>
                </a:rPr>
                <a:t>Xây thẳng mạch tường vôi</a:t>
              </a:r>
              <a:br>
                <a:rPr lang="vi-VN" sz="2800" b="1" dirty="0">
                  <a:latin typeface="Cambria" panose="02040503050406030204" pitchFamily="18" charset="0"/>
                  <a:ea typeface="Cambria" panose="02040503050406030204" pitchFamily="18" charset="0"/>
                </a:rPr>
              </a:br>
              <a:r>
                <a:rPr lang="vi-VN" sz="2800" b="1" i="0" dirty="0">
                  <a:solidFill>
                    <a:srgbClr val="00264D"/>
                  </a:solidFill>
                  <a:effectLst/>
                  <a:latin typeface="Cambria" panose="02040503050406030204" pitchFamily="18" charset="0"/>
                  <a:ea typeface="Cambria" panose="02040503050406030204" pitchFamily="18" charset="0"/>
                </a:rPr>
                <a:t>Lại trải vàng sân phơi</a:t>
              </a:r>
              <a:br>
                <a:rPr lang="vi-VN" sz="2800" b="1" dirty="0">
                  <a:latin typeface="Cambria" panose="02040503050406030204" pitchFamily="18" charset="0"/>
                  <a:ea typeface="Cambria" panose="02040503050406030204" pitchFamily="18" charset="0"/>
                </a:rPr>
              </a:br>
              <a:r>
                <a:rPr lang="vi-VN" sz="2800" b="1" i="0" dirty="0">
                  <a:solidFill>
                    <a:srgbClr val="00264D"/>
                  </a:solidFill>
                  <a:effectLst/>
                  <a:latin typeface="Cambria" panose="02040503050406030204" pitchFamily="18" charset="0"/>
                  <a:ea typeface="Cambria" panose="02040503050406030204" pitchFamily="18" charset="0"/>
                </a:rPr>
                <a:t>Hong thóc khô cho mẹ.</a:t>
              </a:r>
              <a:br>
                <a:rPr lang="vi-VN" sz="2800" b="1" dirty="0">
                  <a:latin typeface="Cambria" panose="02040503050406030204" pitchFamily="18" charset="0"/>
                  <a:ea typeface="Cambria" panose="02040503050406030204" pitchFamily="18" charset="0"/>
                </a:rPr>
              </a:br>
              <a:endParaRPr lang="en-US" sz="2800" b="1" dirty="0">
                <a:latin typeface="Cambria" panose="02040503050406030204" pitchFamily="18" charset="0"/>
                <a:ea typeface="Cambria" panose="02040503050406030204" pitchFamily="18" charset="0"/>
              </a:endParaRPr>
            </a:p>
          </p:txBody>
        </p:sp>
        <p:sp>
          <p:nvSpPr>
            <p:cNvPr id="20" name="Rounded Rectangle 19"/>
            <p:cNvSpPr/>
            <p:nvPr/>
          </p:nvSpPr>
          <p:spPr>
            <a:xfrm>
              <a:off x="1106346" y="2083798"/>
              <a:ext cx="4495799" cy="2156577"/>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214090" y="3116152"/>
            <a:ext cx="4612304" cy="2720858"/>
            <a:chOff x="5863032" y="3183511"/>
            <a:chExt cx="4612304" cy="2720858"/>
          </a:xfrm>
        </p:grpSpPr>
        <p:sp>
          <p:nvSpPr>
            <p:cNvPr id="11" name="Rectangle 10"/>
            <p:cNvSpPr/>
            <p:nvPr/>
          </p:nvSpPr>
          <p:spPr>
            <a:xfrm>
              <a:off x="5979516" y="3185700"/>
              <a:ext cx="4495820" cy="2677656"/>
            </a:xfrm>
            <a:prstGeom prst="rect">
              <a:avLst/>
            </a:prstGeom>
          </p:spPr>
          <p:txBody>
            <a:bodyPr wrap="square">
              <a:spAutoFit/>
            </a:bodyPr>
            <a:lstStyle/>
            <a:p>
              <a:r>
                <a:rPr lang="vi-VN" sz="2800" b="1" dirty="0">
                  <a:solidFill>
                    <a:srgbClr val="00264D"/>
                  </a:solidFill>
                  <a:latin typeface="Cambria" panose="02040503050406030204" pitchFamily="18" charset="0"/>
                  <a:ea typeface="Cambria" panose="02040503050406030204" pitchFamily="18" charset="0"/>
                </a:rPr>
                <a:t>Nắng chạy nhanh lắm nhé</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Chẳng ai đuổi kịp đâu.</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Thoắt đã về vườn rau</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Soi cho ông nhặt cỏ</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Rồi xuyên qua cửa sổ</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Nắng giúp bà xâu kim.</a:t>
              </a:r>
              <a:endParaRPr lang="en-US" sz="2800" b="1" dirty="0"/>
            </a:p>
          </p:txBody>
        </p:sp>
        <p:sp>
          <p:nvSpPr>
            <p:cNvPr id="24" name="Rounded Rectangle 23"/>
            <p:cNvSpPr/>
            <p:nvPr/>
          </p:nvSpPr>
          <p:spPr>
            <a:xfrm>
              <a:off x="5863032" y="3183511"/>
              <a:ext cx="4612304" cy="2720858"/>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014547" y="563803"/>
            <a:ext cx="4887335" cy="966468"/>
            <a:chOff x="6445814" y="2191387"/>
            <a:chExt cx="4455160" cy="966468"/>
          </a:xfrm>
        </p:grpSpPr>
        <p:sp>
          <p:nvSpPr>
            <p:cNvPr id="27"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8" name="文本框 10">
              <a:extLst>
                <a:ext uri="{FF2B5EF4-FFF2-40B4-BE49-F238E27FC236}">
                  <a16:creationId xmlns:a16="http://schemas.microsoft.com/office/drawing/2014/main" id="{38499741-293A-4917-B598-AA45A76A43E6}"/>
                </a:ext>
              </a:extLst>
            </p:cNvPr>
            <p:cNvSpPr txBox="1"/>
            <p:nvPr/>
          </p:nvSpPr>
          <p:spPr>
            <a:xfrm>
              <a:off x="6983024" y="2191387"/>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4000" b="1" dirty="0" err="1">
                  <a:latin typeface="Cambria" panose="02040503050406030204" pitchFamily="18" charset="0"/>
                  <a:ea typeface="Cambria" panose="02040503050406030204" pitchFamily="18" charset="0"/>
                  <a:cs typeface="+mn-ea"/>
                </a:rPr>
                <a:t>Đọc</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bài</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thơ</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sau</a:t>
              </a:r>
              <a:endParaRPr kumimoji="0" lang="zh-CN" altLang="en-US" sz="4000" b="1"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cs typeface="+mn-ea"/>
              </a:endParaRPr>
            </a:p>
          </p:txBody>
        </p:sp>
      </p:grpSp>
      <p:pic>
        <p:nvPicPr>
          <p:cNvPr id="16" name="Picture 15"/>
          <p:cNvPicPr>
            <a:picLocks noChangeAspect="1"/>
          </p:cNvPicPr>
          <p:nvPr/>
        </p:nvPicPr>
        <p:blipFill>
          <a:blip r:embed="rId8"/>
          <a:stretch>
            <a:fillRect/>
          </a:stretch>
        </p:blipFill>
        <p:spPr>
          <a:xfrm>
            <a:off x="5677467" y="1644874"/>
            <a:ext cx="1956986" cy="1560711"/>
          </a:xfrm>
          <a:prstGeom prst="rect">
            <a:avLst/>
          </a:prstGeom>
        </p:spPr>
      </p:pic>
    </p:spTree>
    <p:extLst>
      <p:ext uri="{BB962C8B-B14F-4D97-AF65-F5344CB8AC3E}">
        <p14:creationId xmlns:p14="http://schemas.microsoft.com/office/powerpoint/2010/main" val="244123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pic>
        <p:nvPicPr>
          <p:cNvPr id="2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294" b="29493"/>
          <a:stretch/>
        </p:blipFill>
        <p:spPr>
          <a:xfrm>
            <a:off x="1186542" y="3735977"/>
            <a:ext cx="5685072" cy="2911566"/>
          </a:xfrm>
          <a:prstGeom prst="rect">
            <a:avLst/>
          </a:prstGeom>
        </p:spPr>
      </p:pic>
      <p:grpSp>
        <p:nvGrpSpPr>
          <p:cNvPr id="11" name="Group 10"/>
          <p:cNvGrpSpPr/>
          <p:nvPr/>
        </p:nvGrpSpPr>
        <p:grpSpPr>
          <a:xfrm>
            <a:off x="359832" y="1219555"/>
            <a:ext cx="5060232" cy="2795572"/>
            <a:chOff x="1854926" y="729948"/>
            <a:chExt cx="5060232" cy="2795572"/>
          </a:xfrm>
        </p:grpSpPr>
        <p:sp>
          <p:nvSpPr>
            <p:cNvPr id="2" name="Cloud 1"/>
            <p:cNvSpPr/>
            <p:nvPr/>
          </p:nvSpPr>
          <p:spPr>
            <a:xfrm>
              <a:off x="1854926" y="729948"/>
              <a:ext cx="5060232" cy="2795572"/>
            </a:xfrm>
            <a:prstGeom prst="cloud">
              <a:avLst/>
            </a:prstGeom>
            <a:solidFill>
              <a:srgbClr val="FFFF00">
                <a:alpha val="61000"/>
              </a:srgb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547257" y="1273212"/>
              <a:ext cx="3487783" cy="1569660"/>
            </a:xfrm>
            <a:prstGeom prst="rect">
              <a:avLst/>
            </a:prstGeom>
            <a:noFill/>
          </p:spPr>
          <p:txBody>
            <a:bodyPr wrap="square" rtlCol="0">
              <a:spAutoFit/>
            </a:bodyPr>
            <a:lstStyle/>
            <a:p>
              <a:pPr algn="ct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đã</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giúp</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người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việc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gì</a:t>
              </a:r>
              <a:r>
                <a:rPr lang="en-US" sz="3200" b="1" i="1" dirty="0">
                  <a:latin typeface="Cambria" panose="02040503050406030204" pitchFamily="18" charset="0"/>
                  <a:ea typeface="Cambria" panose="02040503050406030204" pitchFamily="18" charset="0"/>
                </a:rPr>
                <a:t>?</a:t>
              </a:r>
            </a:p>
          </p:txBody>
        </p:sp>
      </p:grpSp>
      <p:grpSp>
        <p:nvGrpSpPr>
          <p:cNvPr id="13" name="Group 12"/>
          <p:cNvGrpSpPr/>
          <p:nvPr/>
        </p:nvGrpSpPr>
        <p:grpSpPr>
          <a:xfrm>
            <a:off x="6473801" y="2237617"/>
            <a:ext cx="4975795" cy="2593222"/>
            <a:chOff x="6434612" y="1795899"/>
            <a:chExt cx="4975795" cy="2593222"/>
          </a:xfrm>
        </p:grpSpPr>
        <p:sp>
          <p:nvSpPr>
            <p:cNvPr id="25" name="Rounded Rectangle 24"/>
            <p:cNvSpPr/>
            <p:nvPr/>
          </p:nvSpPr>
          <p:spPr>
            <a:xfrm>
              <a:off x="6434612" y="1795899"/>
              <a:ext cx="4975795" cy="259322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p:cNvSpPr txBox="1"/>
            <p:nvPr/>
          </p:nvSpPr>
          <p:spPr>
            <a:xfrm>
              <a:off x="6532282" y="2085709"/>
              <a:ext cx="4780453"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con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thẳng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tường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vôi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soi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nhặt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kim</a:t>
              </a:r>
              <a:r>
                <a:rPr lang="en-US" sz="32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2819205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12689"/>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3" y="-46948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3" name="图片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45221" y="146264"/>
            <a:ext cx="3128215" cy="1993003"/>
          </a:xfrm>
          <a:prstGeom prst="rect">
            <a:avLst/>
          </a:prstGeom>
        </p:spPr>
      </p:pic>
      <p:pic>
        <p:nvPicPr>
          <p:cNvPr id="15" name="Picture 14"/>
          <p:cNvPicPr>
            <a:picLocks noChangeAspect="1"/>
          </p:cNvPicPr>
          <p:nvPr/>
        </p:nvPicPr>
        <p:blipFill>
          <a:blip r:embed="rId9"/>
          <a:stretch>
            <a:fillRect/>
          </a:stretch>
        </p:blipFill>
        <p:spPr>
          <a:xfrm>
            <a:off x="5166279" y="692427"/>
            <a:ext cx="1859441" cy="1511939"/>
          </a:xfrm>
          <a:prstGeom prst="rect">
            <a:avLst/>
          </a:prstGeom>
        </p:spPr>
      </p:pic>
      <p:pic>
        <p:nvPicPr>
          <p:cNvPr id="16" name="Picture 15"/>
          <p:cNvPicPr>
            <a:picLocks noChangeAspect="1"/>
          </p:cNvPicPr>
          <p:nvPr/>
        </p:nvPicPr>
        <p:blipFill>
          <a:blip r:embed="rId10"/>
          <a:stretch>
            <a:fillRect/>
          </a:stretch>
        </p:blipFill>
        <p:spPr>
          <a:xfrm>
            <a:off x="370758" y="2213481"/>
            <a:ext cx="11430991" cy="2225233"/>
          </a:xfrm>
          <a:prstGeom prst="rect">
            <a:avLst/>
          </a:prstGeom>
        </p:spPr>
      </p:pic>
    </p:spTree>
    <p:extLst>
      <p:ext uri="{BB962C8B-B14F-4D97-AF65-F5344CB8AC3E}">
        <p14:creationId xmlns:p14="http://schemas.microsoft.com/office/powerpoint/2010/main" val="37394390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2">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grpSp>
        <p:nvGrpSpPr>
          <p:cNvPr id="14" name="Group 13"/>
          <p:cNvGrpSpPr/>
          <p:nvPr/>
        </p:nvGrpSpPr>
        <p:grpSpPr>
          <a:xfrm>
            <a:off x="377370" y="253778"/>
            <a:ext cx="4455160" cy="966468"/>
            <a:chOff x="6445814" y="2191387"/>
            <a:chExt cx="4455160" cy="966468"/>
          </a:xfrm>
        </p:grpSpPr>
        <p:sp>
          <p:nvSpPr>
            <p:cNvPr id="15"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6" name="文本框 10">
              <a:extLst>
                <a:ext uri="{FF2B5EF4-FFF2-40B4-BE49-F238E27FC236}">
                  <a16:creationId xmlns:a16="http://schemas.microsoft.com/office/drawing/2014/main" id="{38499741-293A-4917-B598-AA45A76A43E6}"/>
                </a:ext>
              </a:extLst>
            </p:cNvPr>
            <p:cNvSpPr txBox="1"/>
            <p:nvPr/>
          </p:nvSpPr>
          <p:spPr>
            <a:xfrm>
              <a:off x="6983024" y="2191387"/>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ea"/>
                </a:rPr>
                <a:t>1. </a:t>
              </a:r>
              <a:r>
                <a:rPr kumimoji="0" lang="en-US" altLang="zh-CN"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ea"/>
                </a:rPr>
                <a:t>Nghe</a:t>
              </a:r>
              <a:r>
                <a:rPr kumimoji="0" lang="en-US" altLang="zh-CN"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ea"/>
                </a:rPr>
                <a:t> - </a:t>
              </a:r>
              <a:r>
                <a:rPr kumimoji="0" lang="en-US" altLang="zh-CN"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ea"/>
                </a:rPr>
                <a:t>viết</a:t>
              </a:r>
              <a:endParaRPr kumimoji="0" lang="zh-CN" altLang="en-US" sz="4000" b="1"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cs typeface="+mn-ea"/>
              </a:endParaRPr>
            </a:p>
          </p:txBody>
        </p:sp>
      </p:grpSp>
      <p:sp>
        <p:nvSpPr>
          <p:cNvPr id="3" name="Rectangle 2"/>
          <p:cNvSpPr/>
          <p:nvPr/>
        </p:nvSpPr>
        <p:spPr>
          <a:xfrm>
            <a:off x="1284674" y="2313154"/>
            <a:ext cx="5270918" cy="2062103"/>
          </a:xfrm>
          <a:prstGeom prst="rect">
            <a:avLst/>
          </a:prstGeom>
        </p:spPr>
        <p:txBody>
          <a:bodyPr wrap="square">
            <a:spAutoFit/>
          </a:bodyPr>
          <a:lstStyle/>
          <a:p>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Bọ dừa dừng nấu cơm</a:t>
            </a:r>
            <a:br>
              <a:rPr lang="vi-VN" sz="3200" b="1" dirty="0">
                <a:solidFill>
                  <a:schemeClr val="tx1">
                    <a:lumMod val="95000"/>
                    <a:lumOff val="5000"/>
                  </a:schemeClr>
                </a:solidFill>
                <a:latin typeface="Cambria" panose="02040503050406030204" pitchFamily="18" charset="0"/>
                <a:ea typeface="Cambria" panose="02040503050406030204" pitchFamily="18" charset="0"/>
              </a:rPr>
            </a:br>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Cào cào ngưng giã gạo</a:t>
            </a:r>
            <a:br>
              <a:rPr lang="vi-VN" sz="3200" b="1" dirty="0">
                <a:solidFill>
                  <a:schemeClr val="tx1">
                    <a:lumMod val="95000"/>
                    <a:lumOff val="5000"/>
                  </a:schemeClr>
                </a:solidFill>
                <a:latin typeface="Cambria" panose="02040503050406030204" pitchFamily="18" charset="0"/>
                <a:ea typeface="Cambria" panose="02040503050406030204" pitchFamily="18" charset="0"/>
              </a:rPr>
            </a:br>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Xén tóc thôi cắt áo</a:t>
            </a:r>
            <a:br>
              <a:rPr lang="vi-VN" sz="3200" b="1" dirty="0">
                <a:solidFill>
                  <a:schemeClr val="tx1">
                    <a:lumMod val="95000"/>
                    <a:lumOff val="5000"/>
                  </a:schemeClr>
                </a:solidFill>
                <a:latin typeface="Cambria" panose="02040503050406030204" pitchFamily="18" charset="0"/>
                <a:ea typeface="Cambria" panose="02040503050406030204" pitchFamily="18" charset="0"/>
              </a:rPr>
            </a:br>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Đều bảo nhau đi tìm.</a:t>
            </a:r>
            <a:endParaRPr lang="en-US" sz="32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 name="Rectangle 3"/>
          <p:cNvSpPr/>
          <p:nvPr/>
        </p:nvSpPr>
        <p:spPr>
          <a:xfrm>
            <a:off x="6297812" y="2919324"/>
            <a:ext cx="5659178" cy="2062103"/>
          </a:xfrm>
          <a:prstGeom prst="rect">
            <a:avLst/>
          </a:prstGeom>
        </p:spPr>
        <p:txBody>
          <a:bodyPr wrap="square">
            <a:spAutoFit/>
          </a:bodyPr>
          <a:lstStyle/>
          <a:p>
            <a:r>
              <a:rPr lang="vi-VN" sz="3200" b="1" i="0" dirty="0">
                <a:effectLst/>
                <a:latin typeface="Cambria" panose="02040503050406030204" pitchFamily="18" charset="0"/>
                <a:ea typeface="Cambria" panose="02040503050406030204" pitchFamily="18" charset="0"/>
              </a:rPr>
              <a:t>Khu vườn hoang lặng im</a:t>
            </a:r>
            <a:br>
              <a:rPr lang="vi-VN" sz="3200" b="1" dirty="0">
                <a:latin typeface="Cambria" panose="02040503050406030204" pitchFamily="18" charset="0"/>
                <a:ea typeface="Cambria" panose="02040503050406030204" pitchFamily="18" charset="0"/>
              </a:rPr>
            </a:br>
            <a:r>
              <a:rPr lang="vi-VN" sz="3200" b="1" i="0" dirty="0">
                <a:effectLst/>
                <a:latin typeface="Cambria" panose="02040503050406030204" pitchFamily="18" charset="0"/>
                <a:ea typeface="Cambria" panose="02040503050406030204" pitchFamily="18" charset="0"/>
              </a:rPr>
              <a:t>Bỗng râm ran khắp lối</a:t>
            </a:r>
            <a:br>
              <a:rPr lang="vi-VN" sz="3200" b="1" dirty="0">
                <a:latin typeface="Cambria" panose="02040503050406030204" pitchFamily="18" charset="0"/>
                <a:ea typeface="Cambria" panose="02040503050406030204" pitchFamily="18" charset="0"/>
              </a:rPr>
            </a:br>
            <a:r>
              <a:rPr lang="vi-VN" sz="3200" b="1" i="0" dirty="0">
                <a:effectLst/>
                <a:latin typeface="Cambria" panose="02040503050406030204" pitchFamily="18" charset="0"/>
                <a:ea typeface="Cambria" panose="02040503050406030204" pitchFamily="18" charset="0"/>
              </a:rPr>
              <a:t>Có điều ai cũng nói</a:t>
            </a:r>
            <a:br>
              <a:rPr lang="vi-VN" sz="3200" b="1" dirty="0">
                <a:latin typeface="Cambria" panose="02040503050406030204" pitchFamily="18" charset="0"/>
                <a:ea typeface="Cambria" panose="02040503050406030204" pitchFamily="18" charset="0"/>
              </a:rPr>
            </a:br>
            <a:r>
              <a:rPr lang="vi-VN" sz="3200" b="1" i="0" dirty="0">
                <a:effectLst/>
                <a:latin typeface="Cambria" panose="02040503050406030204" pitchFamily="18" charset="0"/>
                <a:ea typeface="Cambria" panose="02040503050406030204" pitchFamily="18" charset="0"/>
              </a:rPr>
              <a:t>Cánh cam về nhà tôi.</a:t>
            </a:r>
            <a:endParaRPr lang="en-US" sz="3200" b="1" dirty="0">
              <a:latin typeface="Cambria" panose="02040503050406030204" pitchFamily="18" charset="0"/>
              <a:ea typeface="Cambria" panose="02040503050406030204" pitchFamily="18" charset="0"/>
            </a:endParaRPr>
          </a:p>
        </p:txBody>
      </p:sp>
      <p:pic>
        <p:nvPicPr>
          <p:cNvPr id="17"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5">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5" name="Picture 4"/>
          <p:cNvPicPr>
            <a:picLocks noChangeAspect="1"/>
          </p:cNvPicPr>
          <p:nvPr/>
        </p:nvPicPr>
        <p:blipFill>
          <a:blip r:embed="rId6"/>
          <a:stretch>
            <a:fillRect/>
          </a:stretch>
        </p:blipFill>
        <p:spPr>
          <a:xfrm>
            <a:off x="3182486" y="1448700"/>
            <a:ext cx="6230652" cy="926672"/>
          </a:xfrm>
          <a:prstGeom prst="rect">
            <a:avLst/>
          </a:prstGeom>
        </p:spPr>
      </p:pic>
    </p:spTree>
    <p:extLst>
      <p:ext uri="{BB962C8B-B14F-4D97-AF65-F5344CB8AC3E}">
        <p14:creationId xmlns:p14="http://schemas.microsoft.com/office/powerpoint/2010/main" val="42260444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sp>
        <p:nvSpPr>
          <p:cNvPr id="2" name="Cloud 1"/>
          <p:cNvSpPr/>
          <p:nvPr/>
        </p:nvSpPr>
        <p:spPr>
          <a:xfrm>
            <a:off x="1315897" y="909980"/>
            <a:ext cx="5060232" cy="2795572"/>
          </a:xfrm>
          <a:prstGeom prst="cloud">
            <a:avLst/>
          </a:prstGeom>
          <a:solidFill>
            <a:srgbClr val="FFFF00">
              <a:alpha val="61000"/>
            </a:srgb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0" name="TextBox 9"/>
          <p:cNvSpPr txBox="1"/>
          <p:nvPr/>
        </p:nvSpPr>
        <p:spPr>
          <a:xfrm>
            <a:off x="2039256" y="1639520"/>
            <a:ext cx="34877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noProof="0" dirty="0" err="1">
                <a:solidFill>
                  <a:prstClr val="black"/>
                </a:solidFill>
                <a:latin typeface="Cambria" panose="02040503050406030204" pitchFamily="18" charset="0"/>
                <a:ea typeface="Cambria" panose="02040503050406030204" pitchFamily="18" charset="0"/>
              </a:rPr>
              <a:t>Đoạn</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thơ</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gồm</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mấy</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khổ</a:t>
            </a:r>
            <a:r>
              <a:rPr lang="en-US" sz="4000" b="1" i="1" noProof="0" dirty="0">
                <a:solidFill>
                  <a:prstClr val="black"/>
                </a:solidFill>
                <a:latin typeface="Cambria" panose="02040503050406030204" pitchFamily="18" charset="0"/>
                <a:ea typeface="Cambria" panose="02040503050406030204" pitchFamily="18" charset="0"/>
              </a:rPr>
              <a:t>?</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 name="Group 12"/>
          <p:cNvGrpSpPr/>
          <p:nvPr/>
        </p:nvGrpSpPr>
        <p:grpSpPr>
          <a:xfrm>
            <a:off x="6493245" y="1266606"/>
            <a:ext cx="5119786" cy="1041160"/>
            <a:chOff x="6362616" y="1795899"/>
            <a:chExt cx="5119786" cy="1041160"/>
          </a:xfrm>
        </p:grpSpPr>
        <p:sp>
          <p:nvSpPr>
            <p:cNvPr id="25" name="Rounded Rectangle 24"/>
            <p:cNvSpPr/>
            <p:nvPr/>
          </p:nvSpPr>
          <p:spPr>
            <a:xfrm>
              <a:off x="6434612" y="1795899"/>
              <a:ext cx="4975795" cy="1041160"/>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p:cNvSpPr txBox="1"/>
            <p:nvPr/>
          </p:nvSpPr>
          <p:spPr>
            <a:xfrm>
              <a:off x="6362616" y="1925453"/>
              <a:ext cx="51197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gồm</a:t>
              </a:r>
              <a:r>
                <a:rPr lang="en-US" sz="4000" b="1" dirty="0">
                  <a:solidFill>
                    <a:prstClr val="black"/>
                  </a:solidFill>
                  <a:latin typeface="Cambria" panose="02040503050406030204" pitchFamily="18" charset="0"/>
                  <a:ea typeface="Cambria" panose="02040503050406030204" pitchFamily="18" charset="0"/>
                </a:rPr>
                <a:t> 2 </a:t>
              </a:r>
              <a:r>
                <a:rPr lang="en-US" sz="4000" b="1" dirty="0" err="1">
                  <a:solidFill>
                    <a:prstClr val="black"/>
                  </a:solidFill>
                  <a:latin typeface="Cambria" panose="02040503050406030204" pitchFamily="18" charset="0"/>
                  <a:ea typeface="Cambria" panose="02040503050406030204" pitchFamily="18" charset="0"/>
                </a:rPr>
                <a:t>khổ</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0" b="100000" l="6571" r="90000">
                        <a14:foregroundMark x1="44286" y1="32000" x2="60571" y2="30182"/>
                        <a14:foregroundMark x1="52000" y1="49091" x2="50857" y2="72364"/>
                        <a14:foregroundMark x1="45143" y1="55273" x2="59714" y2="54182"/>
                        <a14:foregroundMark x1="45143" y1="22545" x2="44571" y2="36000"/>
                      </a14:backgroundRemoval>
                    </a14:imgEffect>
                  </a14:imgLayer>
                </a14:imgProps>
              </a:ext>
              <a:ext uri="{28A0092B-C50C-407E-A947-70E740481C1C}">
                <a14:useLocalDpi xmlns:a14="http://schemas.microsoft.com/office/drawing/2010/main" val="0"/>
              </a:ext>
            </a:extLst>
          </a:blip>
          <a:stretch>
            <a:fillRect/>
          </a:stretch>
        </p:blipFill>
        <p:spPr>
          <a:xfrm>
            <a:off x="1064079" y="3875743"/>
            <a:ext cx="3795600" cy="2982257"/>
          </a:xfrm>
          <a:prstGeom prst="rect">
            <a:avLst/>
          </a:prstGeom>
        </p:spPr>
      </p:pic>
      <p:sp>
        <p:nvSpPr>
          <p:cNvPr id="3" name="Rectangle 2"/>
          <p:cNvSpPr/>
          <p:nvPr/>
        </p:nvSpPr>
        <p:spPr>
          <a:xfrm>
            <a:off x="1653436" y="1331743"/>
            <a:ext cx="4212036" cy="1938992"/>
          </a:xfrm>
          <a:prstGeom prst="rect">
            <a:avLst/>
          </a:prstGeom>
        </p:spPr>
        <p:txBody>
          <a:bodyPr wrap="square">
            <a:spAutoFit/>
          </a:bodyPr>
          <a:lstStyle/>
          <a:p>
            <a:pPr lvl="0" algn="ctr">
              <a:defRPr/>
            </a:pPr>
            <a:r>
              <a:rPr lang="en-US" sz="4000" b="1" i="1" dirty="0" err="1">
                <a:latin typeface="Cambria" panose="02040503050406030204" pitchFamily="18" charset="0"/>
                <a:ea typeface="Cambria" panose="02040503050406030204" pitchFamily="18" charset="0"/>
              </a:rPr>
              <a:t>Đoạn</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thơ</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có</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những</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chữ</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nào</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viết</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hoa</a:t>
            </a:r>
            <a:r>
              <a:rPr lang="en-US" sz="4000" b="1" i="1" dirty="0">
                <a:latin typeface="Cambria" panose="02040503050406030204" pitchFamily="18" charset="0"/>
                <a:ea typeface="Cambria" panose="02040503050406030204" pitchFamily="18" charset="0"/>
              </a:rPr>
              <a:t>?</a:t>
            </a:r>
          </a:p>
        </p:txBody>
      </p:sp>
      <p:grpSp>
        <p:nvGrpSpPr>
          <p:cNvPr id="15" name="Group 14"/>
          <p:cNvGrpSpPr/>
          <p:nvPr/>
        </p:nvGrpSpPr>
        <p:grpSpPr>
          <a:xfrm>
            <a:off x="6493245" y="2681273"/>
            <a:ext cx="5119786" cy="1624668"/>
            <a:chOff x="6362616" y="1795899"/>
            <a:chExt cx="5119786" cy="1624668"/>
          </a:xfrm>
        </p:grpSpPr>
        <p:sp>
          <p:nvSpPr>
            <p:cNvPr id="16" name="Rounded Rectangle 15"/>
            <p:cNvSpPr/>
            <p:nvPr/>
          </p:nvSpPr>
          <p:spPr>
            <a:xfrm>
              <a:off x="6434612" y="1795899"/>
              <a:ext cx="4975795" cy="1624668"/>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p:cNvSpPr txBox="1"/>
            <p:nvPr/>
          </p:nvSpPr>
          <p:spPr>
            <a:xfrm>
              <a:off x="6362616" y="1925453"/>
              <a:ext cx="51197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Những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được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viết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hoa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Rectangle 3"/>
          <p:cNvSpPr/>
          <p:nvPr/>
        </p:nvSpPr>
        <p:spPr>
          <a:xfrm>
            <a:off x="1764280" y="1331743"/>
            <a:ext cx="3990348" cy="1938992"/>
          </a:xfrm>
          <a:prstGeom prst="rect">
            <a:avLst/>
          </a:prstGeom>
        </p:spPr>
        <p:txBody>
          <a:bodyPr wrap="square">
            <a:spAutoFit/>
          </a:bodyPr>
          <a:lstStyle/>
          <a:p>
            <a:pPr lvl="0" algn="ctr">
              <a:defRPr/>
            </a:pPr>
            <a:r>
              <a:rPr lang="en-US" sz="4000" b="1" i="1" dirty="0" err="1">
                <a:latin typeface="Cambria" panose="02040503050406030204" pitchFamily="18" charset="0"/>
                <a:ea typeface="Cambria" panose="02040503050406030204" pitchFamily="18" charset="0"/>
              </a:rPr>
              <a:t>Đoạn</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thơ</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có</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những</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chữ</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nào</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dễ</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viết</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sai</a:t>
            </a:r>
            <a:r>
              <a:rPr lang="en-US" sz="4000" b="1" i="1" dirty="0">
                <a:latin typeface="Cambria" panose="02040503050406030204" pitchFamily="18" charset="0"/>
                <a:ea typeface="Cambria" panose="02040503050406030204" pitchFamily="18" charset="0"/>
              </a:rPr>
              <a:t>?</a:t>
            </a:r>
          </a:p>
        </p:txBody>
      </p:sp>
      <p:grpSp>
        <p:nvGrpSpPr>
          <p:cNvPr id="18" name="Group 17"/>
          <p:cNvGrpSpPr/>
          <p:nvPr/>
        </p:nvGrpSpPr>
        <p:grpSpPr>
          <a:xfrm>
            <a:off x="3984171" y="4679448"/>
            <a:ext cx="7700856" cy="1624668"/>
            <a:chOff x="6362616" y="1795899"/>
            <a:chExt cx="5119786" cy="1624668"/>
          </a:xfrm>
        </p:grpSpPr>
        <p:sp>
          <p:nvSpPr>
            <p:cNvPr id="19" name="Rounded Rectangle 18"/>
            <p:cNvSpPr/>
            <p:nvPr/>
          </p:nvSpPr>
          <p:spPr>
            <a:xfrm>
              <a:off x="6434612" y="1795899"/>
              <a:ext cx="4975795" cy="1624668"/>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p:cNvSpPr txBox="1"/>
            <p:nvPr/>
          </p:nvSpPr>
          <p:spPr>
            <a:xfrm>
              <a:off x="6362616" y="1925453"/>
              <a:ext cx="51197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giã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gạo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xén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tóc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vườn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hoang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râm</a:t>
              </a:r>
              <a:r>
                <a:rPr lang="en-US" sz="4000" b="1" dirty="0">
                  <a:solidFill>
                    <a:prstClr val="black"/>
                  </a:solidFill>
                  <a:latin typeface="Cambria" panose="02040503050406030204" pitchFamily="18" charset="0"/>
                  <a:ea typeface="Cambria" panose="02040503050406030204" pitchFamily="18" charset="0"/>
                </a:rPr>
                <a:t> ran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222304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0" grpId="1"/>
      <p:bldP spid="3" grpId="0"/>
      <p:bldP spid="3" grpId="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2">
            <a:extLst>
              <a:ext uri="{28A0092B-C50C-407E-A947-70E740481C1C}">
                <a14:useLocalDpi xmlns:a14="http://schemas.microsoft.com/office/drawing/2010/main" val="0"/>
              </a:ext>
            </a:extLst>
          </a:blip>
          <a:srcRect t="53333"/>
          <a:stretch/>
        </p:blipFill>
        <p:spPr>
          <a:xfrm>
            <a:off x="0" y="3828292"/>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pic>
        <p:nvPicPr>
          <p:cNvPr id="2" name="Picture 1"/>
          <p:cNvPicPr>
            <a:picLocks noChangeAspect="1"/>
          </p:cNvPicPr>
          <p:nvPr/>
        </p:nvPicPr>
        <p:blipFill>
          <a:blip r:embed="rId5"/>
          <a:stretch>
            <a:fillRect/>
          </a:stretch>
        </p:blipFill>
        <p:spPr>
          <a:xfrm>
            <a:off x="1362043" y="456957"/>
            <a:ext cx="9467909" cy="1670449"/>
          </a:xfrm>
          <a:prstGeom prst="rect">
            <a:avLst/>
          </a:prstGeom>
        </p:spPr>
      </p:pic>
      <p:grpSp>
        <p:nvGrpSpPr>
          <p:cNvPr id="5" name="Group 4"/>
          <p:cNvGrpSpPr/>
          <p:nvPr/>
        </p:nvGrpSpPr>
        <p:grpSpPr>
          <a:xfrm>
            <a:off x="761139" y="2074604"/>
            <a:ext cx="3067729" cy="1981315"/>
            <a:chOff x="604384" y="1942010"/>
            <a:chExt cx="3067729" cy="1981315"/>
          </a:xfrm>
        </p:grpSpPr>
        <p:sp>
          <p:nvSpPr>
            <p:cNvPr id="27" name="任意多边形 10">
              <a:extLst>
                <a:ext uri="{FF2B5EF4-FFF2-40B4-BE49-F238E27FC236}">
                  <a16:creationId xmlns:a16="http://schemas.microsoft.com/office/drawing/2014/main" id="{2101CC3A-3BE7-4B8B-96AB-174E38447908}"/>
                </a:ext>
              </a:extLst>
            </p:cNvPr>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8" name="Rectangle 27"/>
            <p:cNvSpPr/>
            <p:nvPr/>
          </p:nvSpPr>
          <p:spPr>
            <a:xfrm>
              <a:off x="1102572" y="2589651"/>
              <a:ext cx="1992981"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giã</a:t>
              </a:r>
              <a:r>
                <a:rPr lang="en-US" sz="4400" b="1" dirty="0">
                  <a:solidFill>
                    <a:schemeClr val="accent4">
                      <a:lumMod val="50000"/>
                    </a:schemeClr>
                  </a:solidFill>
                  <a:latin typeface="Cambria" panose="02040503050406030204" pitchFamily="18" charset="0"/>
                  <a:ea typeface="Cambria" panose="02040503050406030204" pitchFamily="18" charset="0"/>
                </a:rPr>
                <a:t> </a:t>
              </a:r>
              <a:r>
                <a:rPr lang="en-US" sz="4400" b="1" dirty="0" err="1">
                  <a:solidFill>
                    <a:schemeClr val="accent4">
                      <a:lumMod val="50000"/>
                    </a:schemeClr>
                  </a:solidFill>
                  <a:latin typeface="Cambria" panose="02040503050406030204" pitchFamily="18" charset="0"/>
                  <a:ea typeface="Cambria" panose="02040503050406030204" pitchFamily="18" charset="0"/>
                </a:rPr>
                <a:t>gạo</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29" name="Group 28"/>
          <p:cNvGrpSpPr/>
          <p:nvPr/>
        </p:nvGrpSpPr>
        <p:grpSpPr>
          <a:xfrm>
            <a:off x="5094542" y="2023765"/>
            <a:ext cx="3067729" cy="1981315"/>
            <a:chOff x="604384" y="1942010"/>
            <a:chExt cx="3067729" cy="1981315"/>
          </a:xfrm>
        </p:grpSpPr>
        <p:sp>
          <p:nvSpPr>
            <p:cNvPr id="30" name="任意多边形 10">
              <a:extLst>
                <a:ext uri="{FF2B5EF4-FFF2-40B4-BE49-F238E27FC236}">
                  <a16:creationId xmlns:a16="http://schemas.microsoft.com/office/drawing/2014/main" id="{2101CC3A-3BE7-4B8B-96AB-174E38447908}"/>
                </a:ext>
              </a:extLst>
            </p:cNvPr>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31" name="Rectangle 30"/>
            <p:cNvSpPr/>
            <p:nvPr/>
          </p:nvSpPr>
          <p:spPr>
            <a:xfrm>
              <a:off x="1091348" y="2589651"/>
              <a:ext cx="2015424"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xén</a:t>
              </a:r>
              <a:r>
                <a:rPr lang="en-US" sz="4400" b="1" dirty="0">
                  <a:solidFill>
                    <a:schemeClr val="accent4">
                      <a:lumMod val="50000"/>
                    </a:schemeClr>
                  </a:solidFill>
                  <a:latin typeface="Cambria" panose="02040503050406030204" pitchFamily="18" charset="0"/>
                  <a:ea typeface="Cambria" panose="02040503050406030204" pitchFamily="18" charset="0"/>
                </a:rPr>
                <a:t> </a:t>
              </a:r>
              <a:r>
                <a:rPr lang="en-US" sz="4400" b="1" dirty="0" err="1">
                  <a:solidFill>
                    <a:schemeClr val="accent4">
                      <a:lumMod val="50000"/>
                    </a:schemeClr>
                  </a:solidFill>
                  <a:latin typeface="Cambria" panose="02040503050406030204" pitchFamily="18" charset="0"/>
                  <a:ea typeface="Cambria" panose="02040503050406030204" pitchFamily="18" charset="0"/>
                </a:rPr>
                <a:t>tóc</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32" name="Group 31"/>
          <p:cNvGrpSpPr/>
          <p:nvPr/>
        </p:nvGrpSpPr>
        <p:grpSpPr>
          <a:xfrm>
            <a:off x="8311866" y="3222055"/>
            <a:ext cx="3067729" cy="1981315"/>
            <a:chOff x="604384" y="1942010"/>
            <a:chExt cx="3067729" cy="1981315"/>
          </a:xfrm>
        </p:grpSpPr>
        <p:sp>
          <p:nvSpPr>
            <p:cNvPr id="33" name="任意多边形 10">
              <a:extLst>
                <a:ext uri="{FF2B5EF4-FFF2-40B4-BE49-F238E27FC236}">
                  <a16:creationId xmlns:a16="http://schemas.microsoft.com/office/drawing/2014/main" id="{2101CC3A-3BE7-4B8B-96AB-174E38447908}"/>
                </a:ext>
              </a:extLst>
            </p:cNvPr>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34" name="Rectangle 33"/>
            <p:cNvSpPr/>
            <p:nvPr/>
          </p:nvSpPr>
          <p:spPr>
            <a:xfrm>
              <a:off x="971861" y="2589651"/>
              <a:ext cx="2254400"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râm</a:t>
              </a:r>
              <a:r>
                <a:rPr lang="en-US" sz="4400" b="1" dirty="0">
                  <a:solidFill>
                    <a:schemeClr val="accent4">
                      <a:lumMod val="50000"/>
                    </a:schemeClr>
                  </a:solidFill>
                  <a:latin typeface="Cambria" panose="02040503050406030204" pitchFamily="18" charset="0"/>
                  <a:ea typeface="Cambria" panose="02040503050406030204" pitchFamily="18" charset="0"/>
                </a:rPr>
                <a:t> ran</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35" name="Group 34"/>
          <p:cNvGrpSpPr/>
          <p:nvPr/>
        </p:nvGrpSpPr>
        <p:grpSpPr>
          <a:xfrm>
            <a:off x="2612028" y="3828292"/>
            <a:ext cx="3906339" cy="1981315"/>
            <a:chOff x="236318" y="1942010"/>
            <a:chExt cx="3520056" cy="1981315"/>
          </a:xfrm>
        </p:grpSpPr>
        <p:sp>
          <p:nvSpPr>
            <p:cNvPr id="36" name="任意多边形 10">
              <a:extLst>
                <a:ext uri="{FF2B5EF4-FFF2-40B4-BE49-F238E27FC236}">
                  <a16:creationId xmlns:a16="http://schemas.microsoft.com/office/drawing/2014/main" id="{2101CC3A-3BE7-4B8B-96AB-174E38447908}"/>
                </a:ext>
              </a:extLst>
            </p:cNvPr>
            <p:cNvSpPr/>
            <p:nvPr/>
          </p:nvSpPr>
          <p:spPr>
            <a:xfrm>
              <a:off x="236318" y="1942010"/>
              <a:ext cx="3435794"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37" name="Rectangle 36"/>
            <p:cNvSpPr/>
            <p:nvPr/>
          </p:nvSpPr>
          <p:spPr>
            <a:xfrm>
              <a:off x="441749" y="2589651"/>
              <a:ext cx="3314625"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vườn</a:t>
              </a:r>
              <a:r>
                <a:rPr lang="en-US" sz="4400" b="1" dirty="0">
                  <a:solidFill>
                    <a:schemeClr val="accent4">
                      <a:lumMod val="50000"/>
                    </a:schemeClr>
                  </a:solidFill>
                  <a:latin typeface="Cambria" panose="02040503050406030204" pitchFamily="18" charset="0"/>
                  <a:ea typeface="Cambria" panose="02040503050406030204" pitchFamily="18" charset="0"/>
                </a:rPr>
                <a:t> </a:t>
              </a:r>
              <a:r>
                <a:rPr lang="en-US" sz="4400" b="1" dirty="0" err="1">
                  <a:solidFill>
                    <a:schemeClr val="accent4">
                      <a:lumMod val="50000"/>
                    </a:schemeClr>
                  </a:solidFill>
                  <a:latin typeface="Cambria" panose="02040503050406030204" pitchFamily="18" charset="0"/>
                  <a:ea typeface="Cambria" panose="02040503050406030204" pitchFamily="18" charset="0"/>
                </a:rPr>
                <a:t>hoang</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03730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TotalTime>
  <Words>840</Words>
  <Application>Microsoft Office PowerPoint</Application>
  <PresentationFormat>Widescreen</PresentationFormat>
  <Paragraphs>61</Paragraphs>
  <Slides>19</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19</vt:i4>
      </vt:variant>
    </vt:vector>
  </HeadingPairs>
  <TitlesOfParts>
    <vt:vector size="36" baseType="lpstr">
      <vt:lpstr>等线</vt:lpstr>
      <vt:lpstr>SVN-Dancing Script</vt:lpstr>
      <vt:lpstr>Times New Roman</vt:lpstr>
      <vt:lpstr>#9Slide05 Aphrodite Pro</vt:lpstr>
      <vt:lpstr>M PLUS Rounded 1c</vt:lpstr>
      <vt:lpstr>字魂107号-萌趣欢乐体</vt:lpstr>
      <vt:lpstr>Calibri</vt:lpstr>
      <vt:lpstr>Cambria</vt:lpstr>
      <vt:lpstr>思源黑体</vt:lpstr>
      <vt:lpstr>SVN-Newton</vt:lpstr>
      <vt:lpstr>#9Slide07 Altus</vt:lpstr>
      <vt:lpstr>Arial</vt:lpstr>
      <vt:lpstr>Fredoka One</vt:lpstr>
      <vt:lpstr>#9Slide07 HoneyCream</vt:lpstr>
      <vt:lpstr>UTM Avo</vt:lpstr>
      <vt:lpstr>Office 主题​​</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Măng Non</cp:keywords>
  <cp:lastModifiedBy>Windows User</cp:lastModifiedBy>
  <cp:revision>40</cp:revision>
  <dcterms:created xsi:type="dcterms:W3CDTF">2023-03-10T08:08:44Z</dcterms:created>
  <dcterms:modified xsi:type="dcterms:W3CDTF">2023-03-12T08:02:40Z</dcterms:modified>
</cp:coreProperties>
</file>