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embeddedFontLst>
    <p:embeddedFont>
      <p:font typeface="SVN-Newton" panose="02040603050506020204" pitchFamily="18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Eremitage" panose="02040603050506020204" pitchFamily="18" charset="0"/>
      <p:regular r:id="rId36"/>
    </p:embeddedFont>
    <p:embeddedFont>
      <p:font typeface=".VnTime" panose="020B720000000000000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UTM Isadora" panose="02040603050506020204" pitchFamily="18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7 HoneyCream" pitchFamily="2" charset="0"/>
      <p:regular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宋体" panose="02010600030101010101" pitchFamily="2" charset="-12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703E-197C-4824-976E-7BDA530FF02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2F128-032F-41A4-AE00-EE4DC902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BÀI </a:t>
            </a:r>
            <a:r>
              <a:rPr lang="vi-VN" baseline="0" dirty="0" smtClean="0"/>
              <a:t>TIẾP 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93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2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7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7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5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8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2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2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5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9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2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2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8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1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9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0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1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12/28/2023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645">
              <a:defRPr/>
            </a:pPr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>
                <a:defRPr/>
              </a:pPr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0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1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3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8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1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6865730" y="-14738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-12884504"/>
            <a:ext cx="2418354" cy="3174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15781211"/>
            <a:ext cx="2418354" cy="3174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4983864" y="-12884504"/>
            <a:ext cx="2418354" cy="31744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5159289" y="15781211"/>
            <a:ext cx="2418354" cy="3174447"/>
          </a:xfrm>
          <a:prstGeom prst="rect">
            <a:avLst/>
          </a:prstGeom>
        </p:spPr>
      </p:pic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2945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3857" y="648241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412990" y="6895902"/>
            <a:ext cx="1216006" cy="13349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4673600" y="7239001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3292243" y="8126541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2305584" y="6361794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02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47.emf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emf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5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28.sv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30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8.sv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7.emf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5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28.sv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emf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60.emf"/><Relationship Id="rId17" Type="http://schemas.openxmlformats.org/officeDocument/2006/relationships/image" Target="../media/image65.png"/><Relationship Id="rId2" Type="http://schemas.openxmlformats.org/officeDocument/2006/relationships/image" Target="../media/image11.png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8.svg"/><Relationship Id="rId5" Type="http://schemas.openxmlformats.org/officeDocument/2006/relationships/image" Target="../media/image18.sv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13.png"/><Relationship Id="rId9" Type="http://schemas.openxmlformats.org/officeDocument/2006/relationships/image" Target="../media/image36.svg"/><Relationship Id="rId1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2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2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2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2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4.svg"/><Relationship Id="rId10" Type="http://schemas.openxmlformats.org/officeDocument/2006/relationships/image" Target="../media/image49.sv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78.png"/><Relationship Id="rId18" Type="http://schemas.openxmlformats.org/officeDocument/2006/relationships/image" Target="../media/image79.jpeg"/><Relationship Id="rId3" Type="http://schemas.openxmlformats.org/officeDocument/2006/relationships/image" Target="../media/image72.jpg"/><Relationship Id="rId7" Type="http://schemas.openxmlformats.org/officeDocument/2006/relationships/image" Target="../media/image74.jpeg"/><Relationship Id="rId12" Type="http://schemas.openxmlformats.org/officeDocument/2006/relationships/image" Target="../media/image77.png"/><Relationship Id="rId17" Type="http://schemas.openxmlformats.org/officeDocument/2006/relationships/slide" Target="slide24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7.xml"/><Relationship Id="rId11" Type="http://schemas.microsoft.com/office/2007/relationships/hdphoto" Target="../media/hdphoto2.wdp"/><Relationship Id="rId5" Type="http://schemas.openxmlformats.org/officeDocument/2006/relationships/image" Target="../media/image73.jpeg"/><Relationship Id="rId15" Type="http://schemas.openxmlformats.org/officeDocument/2006/relationships/slide" Target="slide2.xml"/><Relationship Id="rId10" Type="http://schemas.openxmlformats.org/officeDocument/2006/relationships/image" Target="../media/image76.png"/><Relationship Id="rId4" Type="http://schemas.openxmlformats.org/officeDocument/2006/relationships/slide" Target="slide26.xml"/><Relationship Id="rId9" Type="http://schemas.openxmlformats.org/officeDocument/2006/relationships/image" Target="../media/image75.jpe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85.png"/><Relationship Id="rId7" Type="http://schemas.openxmlformats.org/officeDocument/2006/relationships/image" Target="../media/image72.jpg"/><Relationship Id="rId12" Type="http://schemas.openxmlformats.org/officeDocument/2006/relationships/image" Target="../media/image82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1.xml"/><Relationship Id="rId15" Type="http://schemas.microsoft.com/office/2007/relationships/hdphoto" Target="../media/hdphoto7.wdp"/><Relationship Id="rId10" Type="http://schemas.openxmlformats.org/officeDocument/2006/relationships/image" Target="../media/image81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85.png"/><Relationship Id="rId7" Type="http://schemas.openxmlformats.org/officeDocument/2006/relationships/image" Target="../media/image72.jpg"/><Relationship Id="rId12" Type="http://schemas.openxmlformats.org/officeDocument/2006/relationships/image" Target="../media/image82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2.xml"/><Relationship Id="rId15" Type="http://schemas.microsoft.com/office/2007/relationships/hdphoto" Target="../media/hdphoto7.wdp"/><Relationship Id="rId10" Type="http://schemas.openxmlformats.org/officeDocument/2006/relationships/image" Target="../media/image81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85.png"/><Relationship Id="rId7" Type="http://schemas.openxmlformats.org/officeDocument/2006/relationships/image" Target="../media/image72.jpg"/><Relationship Id="rId12" Type="http://schemas.openxmlformats.org/officeDocument/2006/relationships/image" Target="../media/image82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3.xml"/><Relationship Id="rId15" Type="http://schemas.microsoft.com/office/2007/relationships/hdphoto" Target="../media/hdphoto7.wdp"/><Relationship Id="rId10" Type="http://schemas.openxmlformats.org/officeDocument/2006/relationships/image" Target="../media/image81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85.png"/><Relationship Id="rId7" Type="http://schemas.openxmlformats.org/officeDocument/2006/relationships/image" Target="../media/image72.jpg"/><Relationship Id="rId12" Type="http://schemas.openxmlformats.org/officeDocument/2006/relationships/image" Target="../media/image82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4.xml"/><Relationship Id="rId15" Type="http://schemas.microsoft.com/office/2007/relationships/hdphoto" Target="../media/hdphoto7.wdp"/><Relationship Id="rId10" Type="http://schemas.openxmlformats.org/officeDocument/2006/relationships/image" Target="../media/image81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12" Type="http://schemas.openxmlformats.org/officeDocument/2006/relationships/image" Target="../media/image4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86.png"/><Relationship Id="rId5" Type="http://schemas.openxmlformats.org/officeDocument/2006/relationships/image" Target="../media/image4.svg"/><Relationship Id="rId15" Type="http://schemas.openxmlformats.org/officeDocument/2006/relationships/image" Target="../media/image87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1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89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18" Type="http://schemas.openxmlformats.org/officeDocument/2006/relationships/image" Target="../media/image21.png"/><Relationship Id="rId26" Type="http://schemas.openxmlformats.org/officeDocument/2006/relationships/slide" Target="slide5.xml"/><Relationship Id="rId3" Type="http://schemas.openxmlformats.org/officeDocument/2006/relationships/image" Target="../media/image2.svg"/><Relationship Id="rId21" Type="http://schemas.openxmlformats.org/officeDocument/2006/relationships/slide" Target="slide4.xml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17" Type="http://schemas.openxmlformats.org/officeDocument/2006/relationships/slide" Target="slide2.xml"/><Relationship Id="rId25" Type="http://schemas.microsoft.com/office/2007/relationships/hdphoto" Target="../media/hdphoto1.wdp"/><Relationship Id="rId2" Type="http://schemas.openxmlformats.org/officeDocument/2006/relationships/image" Target="../media/image11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24" Type="http://schemas.openxmlformats.org/officeDocument/2006/relationships/image" Target="../media/image25.png"/><Relationship Id="rId5" Type="http://schemas.openxmlformats.org/officeDocument/2006/relationships/image" Target="../media/image4.sv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slide" Target="slide1.xml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svg"/><Relationship Id="rId18" Type="http://schemas.openxmlformats.org/officeDocument/2006/relationships/image" Target="../media/image18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2.svg"/><Relationship Id="rId12" Type="http://schemas.openxmlformats.org/officeDocument/2006/relationships/image" Target="../media/image14.png"/><Relationship Id="rId17" Type="http://schemas.openxmlformats.org/officeDocument/2006/relationships/image" Target="../media/image24.sv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23" Type="http://schemas.openxmlformats.org/officeDocument/2006/relationships/image" Target="../media/image32.png"/><Relationship Id="rId28" Type="http://schemas.openxmlformats.org/officeDocument/2006/relationships/image" Target="../media/image36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15.png"/><Relationship Id="rId22" Type="http://schemas.openxmlformats.org/officeDocument/2006/relationships/image" Target="../media/image31.png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svg"/><Relationship Id="rId18" Type="http://schemas.openxmlformats.org/officeDocument/2006/relationships/image" Target="../media/image18.png"/><Relationship Id="rId26" Type="http://schemas.openxmlformats.org/officeDocument/2006/relationships/image" Target="../media/image38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2.svg"/><Relationship Id="rId12" Type="http://schemas.openxmlformats.org/officeDocument/2006/relationships/image" Target="../media/image14.png"/><Relationship Id="rId17" Type="http://schemas.openxmlformats.org/officeDocument/2006/relationships/image" Target="../media/image24.sv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24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23" Type="http://schemas.openxmlformats.org/officeDocument/2006/relationships/image" Target="../media/image32.png"/><Relationship Id="rId28" Type="http://schemas.openxmlformats.org/officeDocument/2006/relationships/image" Target="../media/image40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15.png"/><Relationship Id="rId22" Type="http://schemas.openxmlformats.org/officeDocument/2006/relationships/image" Target="../media/image31.png"/><Relationship Id="rId27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svg"/><Relationship Id="rId18" Type="http://schemas.openxmlformats.org/officeDocument/2006/relationships/image" Target="../media/image18.png"/><Relationship Id="rId26" Type="http://schemas.openxmlformats.org/officeDocument/2006/relationships/image" Target="../media/image41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2.svg"/><Relationship Id="rId12" Type="http://schemas.openxmlformats.org/officeDocument/2006/relationships/image" Target="../media/image14.png"/><Relationship Id="rId17" Type="http://schemas.openxmlformats.org/officeDocument/2006/relationships/image" Target="../media/image24.sv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23" Type="http://schemas.openxmlformats.org/officeDocument/2006/relationships/image" Target="../media/image32.png"/><Relationship Id="rId28" Type="http://schemas.openxmlformats.org/officeDocument/2006/relationships/image" Target="../media/image43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15.png"/><Relationship Id="rId22" Type="http://schemas.openxmlformats.org/officeDocument/2006/relationships/image" Target="../media/image31.png"/><Relationship Id="rId27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47.emf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40" cy="6857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" y="-113952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2297365"/>
            <a:ext cx="9550407" cy="435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438020" y="267765"/>
            <a:ext cx="9730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218 áo phao lên các thuyền, mỗi thuyền 18 áo phao. Hỏi xếp được nhiều nhất bao nhiêu thuyền và còn thừa mấy áo phao?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218 : 18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9870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436" y="649965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3, viết 3.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 trừ 36 bằng 2, viết 2.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218 : 18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231918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(dư 2)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4.32099E-6 L 0.00121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291302" y="166403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508000" y="381001"/>
            <a:ext cx="5814035" cy="5956299"/>
            <a:chOff x="285750" y="400051"/>
            <a:chExt cx="5194384" cy="5383446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A83935D7-CD9E-42F6-91BF-501AEE693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5750" y="400051"/>
              <a:ext cx="3009900" cy="5383446"/>
            </a:xfrm>
            <a:prstGeom prst="rect">
              <a:avLst/>
            </a:prstGeom>
          </p:spPr>
        </p:pic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9A5B6EA-7785-4347-B566-2A96329B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166" y="2512107"/>
              <a:ext cx="4368968" cy="286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216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12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12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18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0</a:t>
              </a:r>
            </a:p>
          </p:txBody>
        </p:sp>
        <p:sp>
          <p:nvSpPr>
            <p:cNvPr id="11" name="Line 3">
              <a:extLst>
                <a:ext uri="{FF2B5EF4-FFF2-40B4-BE49-F238E27FC236}">
                  <a16:creationId xmlns:a16="http://schemas.microsoft.com/office/drawing/2014/main" id="{B27DA693-F03F-453C-A5D6-9DB625C7A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2669582"/>
              <a:ext cx="0" cy="8237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BD2CABF6-37B0-475C-A384-43B131474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3081450"/>
              <a:ext cx="911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5832194C-C50D-4030-8141-BF74B5BB5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191" y="3595800"/>
              <a:ext cx="971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B87B89A6-E106-446A-8A76-E6D742C2A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7917" y="4761905"/>
              <a:ext cx="969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16400" y="584200"/>
            <a:ext cx="6704645" cy="5861665"/>
            <a:chOff x="7331609" y="1442127"/>
            <a:chExt cx="6480840" cy="526914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877CE25E-30FC-4E4A-86AC-FA55608E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31609" y="1442127"/>
              <a:ext cx="3245182" cy="5269146"/>
            </a:xfrm>
            <a:prstGeom prst="rect">
              <a:avLst/>
            </a:prstGeom>
          </p:spPr>
        </p:pic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6BE15C25-42D7-4C28-B1AB-EEAB9934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647" y="443860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DAE18B23-5C45-4B2D-BF2D-BD533921C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5724" y="3360055"/>
              <a:ext cx="5546725" cy="285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</a:p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12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38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36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EE6D30EF-5C95-4C97-BEC1-DBE3CADDF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17546" y="3595419"/>
              <a:ext cx="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8E69C2A6-3D68-4D15-99AC-1D3A2A262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9610" y="392414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C39499EB-C818-4F18-A7D6-CA10F4D00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9209" y="559763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C005C299-F8E1-4560-B79C-898697ED27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45" y="1043286"/>
            <a:ext cx="4161151" cy="4722514"/>
          </a:xfrm>
          <a:prstGeom prst="rect">
            <a:avLst/>
          </a:prstGeom>
        </p:spPr>
      </p:pic>
      <p:sp>
        <p:nvSpPr>
          <p:cNvPr id="23" name="Text Box 12">
            <a:extLst>
              <a:ext uri="{FF2B5EF4-FFF2-40B4-BE49-F238E27FC236}">
                <a16:creationId xmlns:a16="http://schemas.microsoft.com/office/drawing/2014/main" id="{FBC8A813-3D86-4642-BAB1-5348DE65D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092" y="1266171"/>
            <a:ext cx="3771809" cy="415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So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216 : 12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218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:18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C0504D">
                  <a:lumMod val="75000"/>
                </a:srgbClr>
              </a:solidFill>
              <a:latin typeface=".VnTime" panose="020B7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1451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9793" y="1052167"/>
            <a:ext cx="4976207" cy="49762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2341" y="1475240"/>
            <a:ext cx="4569547" cy="1028700"/>
            <a:chOff x="0" y="0"/>
            <a:chExt cx="1805253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96001" y="1052167"/>
            <a:ext cx="4976207" cy="49762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98547" y="1475240"/>
            <a:ext cx="4569547" cy="1028700"/>
            <a:chOff x="0" y="0"/>
            <a:chExt cx="1805253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5913" y="55571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68095" y="532786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927310" y="530750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20401" y="2713185"/>
            <a:ext cx="3373427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hai đều là phép chia cho số có hai chữ số. 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20401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56102" y="2713185"/>
            <a:ext cx="398696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216 : 12 là phép chia hết.</a:t>
            </a:r>
          </a:p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218 : 18 là phép chia có dư.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96608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291300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2588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1692748" y="586934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4" name="图片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128" y="3792569"/>
            <a:ext cx="448586" cy="456543"/>
          </a:xfrm>
          <a:prstGeom prst="rect">
            <a:avLst/>
          </a:prstGeom>
        </p:spPr>
      </p:pic>
      <p:sp>
        <p:nvSpPr>
          <p:cNvPr id="26" name="矩形: 圆角 10"/>
          <p:cNvSpPr/>
          <p:nvPr/>
        </p:nvSpPr>
        <p:spPr>
          <a:xfrm>
            <a:off x="3712776" y="1599428"/>
            <a:ext cx="7311877" cy="4671743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2933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C1F49C3F-E594-467B-80AF-97F61671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230" y="2328523"/>
            <a:ext cx="7136323" cy="37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11" indent="-228611" algn="ctr" defTabSz="609630"/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các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phép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mỗi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lần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chia,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dư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luôn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nhỏ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hơn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chia.</a:t>
            </a:r>
          </a:p>
        </p:txBody>
      </p:sp>
      <p:grpSp>
        <p:nvGrpSpPr>
          <p:cNvPr id="29" name="组合 17">
            <a:extLst>
              <a:ext uri="{FF2B5EF4-FFF2-40B4-BE49-F238E27FC236}">
                <a16:creationId xmlns:a16="http://schemas.microsoft.com/office/drawing/2014/main" id="{5386B9D3-A151-434E-AC17-4D89E771385C}"/>
              </a:ext>
            </a:extLst>
          </p:cNvPr>
          <p:cNvGrpSpPr/>
          <p:nvPr/>
        </p:nvGrpSpPr>
        <p:grpSpPr>
          <a:xfrm>
            <a:off x="103330" y="153892"/>
            <a:ext cx="6144218" cy="2716977"/>
            <a:chOff x="1281229" y="1870571"/>
            <a:chExt cx="3240000" cy="2520000"/>
          </a:xfrm>
        </p:grpSpPr>
        <p:sp>
          <p:nvSpPr>
            <p:cNvPr id="30" name="云形 13">
              <a:extLst>
                <a:ext uri="{FF2B5EF4-FFF2-40B4-BE49-F238E27FC236}">
                  <a16:creationId xmlns:a16="http://schemas.microsoft.com/office/drawing/2014/main" id="{C6ABCC0C-ECF9-4128-84F1-A4A9A5FF052C}"/>
                </a:ext>
              </a:extLst>
            </p:cNvPr>
            <p:cNvSpPr/>
            <p:nvPr/>
          </p:nvSpPr>
          <p:spPr>
            <a:xfrm>
              <a:off x="1281229" y="1870571"/>
              <a:ext cx="3240000" cy="2520000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云形 11">
              <a:extLst>
                <a:ext uri="{FF2B5EF4-FFF2-40B4-BE49-F238E27FC236}">
                  <a16:creationId xmlns:a16="http://schemas.microsoft.com/office/drawing/2014/main" id="{C1A71C64-97CE-4232-8C9D-19F5CA97F5B0}"/>
                </a:ext>
              </a:extLst>
            </p:cNvPr>
            <p:cNvSpPr/>
            <p:nvPr/>
          </p:nvSpPr>
          <p:spPr>
            <a:xfrm>
              <a:off x="1488801" y="2029575"/>
              <a:ext cx="2880000" cy="2160000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" name="云形 12">
              <a:extLst>
                <a:ext uri="{FF2B5EF4-FFF2-40B4-BE49-F238E27FC236}">
                  <a16:creationId xmlns:a16="http://schemas.microsoft.com/office/drawing/2014/main" id="{2CA84E13-6B9A-430A-8D8C-37260092B81D}"/>
                </a:ext>
              </a:extLst>
            </p:cNvPr>
            <p:cNvSpPr/>
            <p:nvPr/>
          </p:nvSpPr>
          <p:spPr>
            <a:xfrm>
              <a:off x="1672880" y="2158771"/>
              <a:ext cx="2520000" cy="1800000"/>
            </a:xfrm>
            <a:prstGeom prst="cloud">
              <a:avLst/>
            </a:prstGeom>
            <a:solidFill>
              <a:srgbClr val="D9C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7" name="Text Box 12">
            <a:extLst>
              <a:ext uri="{FF2B5EF4-FFF2-40B4-BE49-F238E27FC236}">
                <a16:creationId xmlns:a16="http://schemas.microsoft.com/office/drawing/2014/main" id="{560A02F1-9A40-497F-B005-C3377040F4F7}"/>
              </a:ext>
            </a:extLst>
          </p:cNvPr>
          <p:cNvSpPr txBox="1">
            <a:spLocks noChangeArrowheads="1"/>
          </p:cNvSpPr>
          <p:nvPr/>
        </p:nvSpPr>
        <p:spPr bwMode="auto">
          <a:xfrm rot="21234691">
            <a:off x="1801764" y="747685"/>
            <a:ext cx="3084904" cy="9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867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Chú</a:t>
            </a:r>
            <a:r>
              <a:rPr lang="en-US" altLang="en-US" sz="5867" b="1" dirty="0">
                <a:solidFill>
                  <a:srgbClr val="C00000"/>
                </a:solidFill>
                <a:latin typeface="UTM Isadora" panose="02040603050506020204" pitchFamily="18" charset="0"/>
              </a:rPr>
              <a:t> ý:</a:t>
            </a:r>
          </a:p>
        </p:txBody>
      </p:sp>
      <p:pic>
        <p:nvPicPr>
          <p:cNvPr id="38" name="图片 15"/>
          <p:cNvPicPr>
            <a:picLocks noChangeAspect="1"/>
          </p:cNvPicPr>
          <p:nvPr/>
        </p:nvPicPr>
        <p:blipFill rotWithShape="1">
          <a:blip r:embed="rId13"/>
          <a:srcRect b="44485"/>
          <a:stretch/>
        </p:blipFill>
        <p:spPr>
          <a:xfrm>
            <a:off x="6549826" y="164"/>
            <a:ext cx="2169634" cy="1425169"/>
          </a:xfrm>
          <a:prstGeom prst="rect">
            <a:avLst/>
          </a:prstGeom>
        </p:spPr>
      </p:pic>
      <p:sp>
        <p:nvSpPr>
          <p:cNvPr id="39" name="任意多边形: 形状 14"/>
          <p:cNvSpPr/>
          <p:nvPr/>
        </p:nvSpPr>
        <p:spPr>
          <a:xfrm>
            <a:off x="6764617" y="1410076"/>
            <a:ext cx="1790971" cy="537234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1200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04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051929" y="42406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17871" y="533123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643963" y="220865"/>
            <a:ext cx="2678549" cy="521099"/>
          </a:xfrm>
          <a:custGeom>
            <a:avLst/>
            <a:gdLst/>
            <a:ahLst/>
            <a:cxnLst/>
            <a:rect l="l" t="t" r="r" b="b"/>
            <a:pathLst>
              <a:path w="4017824" h="781649">
                <a:moveTo>
                  <a:pt x="0" y="0"/>
                </a:moveTo>
                <a:lnTo>
                  <a:pt x="4017824" y="0"/>
                </a:lnTo>
                <a:lnTo>
                  <a:pt x="4017824" y="781649"/>
                </a:lnTo>
                <a:lnTo>
                  <a:pt x="0" y="78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256109" y="5480926"/>
            <a:ext cx="1326327" cy="1494453"/>
          </a:xfrm>
          <a:custGeom>
            <a:avLst/>
            <a:gdLst/>
            <a:ahLst/>
            <a:cxnLst/>
            <a:rect l="l" t="t" r="r" b="b"/>
            <a:pathLst>
              <a:path w="1989490" h="2241679">
                <a:moveTo>
                  <a:pt x="0" y="0"/>
                </a:moveTo>
                <a:lnTo>
                  <a:pt x="1989490" y="0"/>
                </a:lnTo>
                <a:lnTo>
                  <a:pt x="1989490" y="2241679"/>
                </a:lnTo>
                <a:lnTo>
                  <a:pt x="0" y="2241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4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451" y="15604"/>
            <a:ext cx="4644291" cy="190952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8616" y="-274547"/>
            <a:ext cx="6212475" cy="2170801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424773"/>
            <a:ext cx="12192000" cy="1020227"/>
          </a:xfrm>
          <a:prstGeom prst="rect">
            <a:avLst/>
          </a:prstGeom>
        </p:spPr>
      </p:pic>
      <p:pic>
        <p:nvPicPr>
          <p:cNvPr id="37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25" y="794634"/>
            <a:ext cx="2245698" cy="2324958"/>
          </a:xfrm>
          <a:prstGeom prst="rect">
            <a:avLst/>
          </a:prstGeom>
        </p:spPr>
      </p:pic>
      <p:pic>
        <p:nvPicPr>
          <p:cNvPr id="38" name="图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0000" y="2811363"/>
            <a:ext cx="7340097" cy="25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1796" y="2811363"/>
            <a:ext cx="9260466" cy="27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8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322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0</a:t>
            </a: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1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325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325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45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0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1554 : 37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1554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148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0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1557 : 42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1557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126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983" y="-201612"/>
            <a:ext cx="9894666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3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16089" y="685800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74924" y="1420556"/>
            <a:ext cx="2402298" cy="1534468"/>
          </a:xfrm>
          <a:custGeom>
            <a:avLst/>
            <a:gdLst/>
            <a:ahLst/>
            <a:cxnLst/>
            <a:rect l="l" t="t" r="r" b="b"/>
            <a:pathLst>
              <a:path w="3603447" h="2301702">
                <a:moveTo>
                  <a:pt x="0" y="0"/>
                </a:moveTo>
                <a:lnTo>
                  <a:pt x="3603447" y="0"/>
                </a:lnTo>
                <a:lnTo>
                  <a:pt x="3603447" y="2301702"/>
                </a:lnTo>
                <a:lnTo>
                  <a:pt x="0" y="2301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56625" y="5656977"/>
            <a:ext cx="1790643" cy="830411"/>
          </a:xfrm>
          <a:custGeom>
            <a:avLst/>
            <a:gdLst/>
            <a:ahLst/>
            <a:cxnLst/>
            <a:rect l="l" t="t" r="r" b="b"/>
            <a:pathLst>
              <a:path w="2685965" h="1245616">
                <a:moveTo>
                  <a:pt x="0" y="0"/>
                </a:moveTo>
                <a:lnTo>
                  <a:pt x="2685965" y="0"/>
                </a:lnTo>
                <a:lnTo>
                  <a:pt x="2685965" y="1245616"/>
                </a:lnTo>
                <a:lnTo>
                  <a:pt x="0" y="1245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76073" y="5865608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52268" y="55020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5"/>
                </a:lnTo>
                <a:lnTo>
                  <a:pt x="0" y="6197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4"/>
          <p:cNvGrpSpPr/>
          <p:nvPr/>
        </p:nvGrpSpPr>
        <p:grpSpPr>
          <a:xfrm>
            <a:off x="609564" y="1628759"/>
            <a:ext cx="7501311" cy="2155841"/>
            <a:chOff x="0" y="0"/>
            <a:chExt cx="1684005" cy="439221"/>
          </a:xfrm>
        </p:grpSpPr>
        <p:sp>
          <p:nvSpPr>
            <p:cNvPr id="18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4400" y="1803400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450 : 90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một chữ số 0 ở tận cùng số chia và số bị chia rồi thực hiện phép chia 45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450 : 90 = 45 : 9 = 5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4"/>
          <p:cNvGrpSpPr/>
          <p:nvPr/>
        </p:nvGrpSpPr>
        <p:grpSpPr>
          <a:xfrm>
            <a:off x="2133600" y="4222001"/>
            <a:ext cx="7501311" cy="2155841"/>
            <a:chOff x="0" y="0"/>
            <a:chExt cx="1684005" cy="439221"/>
          </a:xfrm>
        </p:grpSpPr>
        <p:sp>
          <p:nvSpPr>
            <p:cNvPr id="22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38436" y="4396642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45 000 : 900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hai chữ số 0 ở tận cùng số chia và số bị chia rồi thực hiện phép chia 450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45 000 : 900 = 450 : 9 = 50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2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1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8" y="548641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1" y="426721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3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9" y="1775289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9" y="1693276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1" y="1581486"/>
            <a:ext cx="2103543" cy="1615573"/>
          </a:xfrm>
          <a:prstGeom prst="rect">
            <a:avLst/>
          </a:prstGeom>
        </p:spPr>
      </p:pic>
      <p:sp>
        <p:nvSpPr>
          <p:cNvPr id="20" name="Rounded Rectangle 19">
            <a:hlinkClick r:id="rId15" action="ppaction://hlinksldjump"/>
          </p:cNvPr>
          <p:cNvSpPr/>
          <p:nvPr/>
        </p:nvSpPr>
        <p:spPr>
          <a:xfrm>
            <a:off x="10568672" y="6013375"/>
            <a:ext cx="1297802" cy="569661"/>
          </a:xfrm>
          <a:prstGeom prst="roundRect">
            <a:avLst/>
          </a:prstGeom>
          <a:solidFill>
            <a:srgbClr val="80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BÀI </a:t>
            </a:r>
            <a:r>
              <a:rPr lang="vi-VN" sz="2000" b="1" dirty="0">
                <a:solidFill>
                  <a:prstClr val="white"/>
                </a:solidFill>
                <a:latin typeface="Calibri" panose="020F0502020204030204"/>
                <a:hlinkClick r:id="rId16" action="ppaction://hlinksldjump"/>
              </a:rPr>
              <a:t>TT</a:t>
            </a:r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nhà 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8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9"/>
            <a:ext cx="2103543" cy="16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560 : 70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09616" y="2811932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741897"/>
            <a:chOff x="7120347" y="2765999"/>
            <a:chExt cx="4768497" cy="174189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23680" y="3235688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96680"/>
            <a:chOff x="740052" y="4815563"/>
            <a:chExt cx="5006641" cy="139668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2014" y="494003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8457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7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9200" dirty="0">
                    <a:solidFill>
                      <a:prstClr val="black"/>
                    </a:solidFill>
                    <a:latin typeface="Calibri" panose="020F0502020204030204"/>
                  </a:rPr>
                  <a:t>320 : 80 = ?</a:t>
                </a:r>
                <a:endParaRPr lang="en-US" sz="9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8" y="2783040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66624" y="314831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7933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6344" y="494880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62 700 : 300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27060" y="2757829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46342" y="3148986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0465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0401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3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6 000 : 500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2933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7" y="3066611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8" y="3447724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28332"/>
            <a:chOff x="740052" y="4815563"/>
            <a:chExt cx="5006641" cy="1328332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5148686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420466"/>
            <a:chOff x="7118387" y="4874162"/>
            <a:chExt cx="4770459" cy="142046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2204437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538876" y="5980021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911333" y="762375"/>
            <a:ext cx="6128267" cy="5881891"/>
            <a:chOff x="0" y="0"/>
            <a:chExt cx="1629779" cy="1544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9779" cy="1544425"/>
            </a:xfrm>
            <a:custGeom>
              <a:avLst/>
              <a:gdLst/>
              <a:ahLst/>
              <a:cxnLst/>
              <a:rect l="l" t="t" r="r" b="b"/>
              <a:pathLst>
                <a:path w="1629779" h="1544425">
                  <a:moveTo>
                    <a:pt x="63806" y="0"/>
                  </a:moveTo>
                  <a:lnTo>
                    <a:pt x="1565973" y="0"/>
                  </a:lnTo>
                  <a:cubicBezTo>
                    <a:pt x="1582895" y="0"/>
                    <a:pt x="1599125" y="6722"/>
                    <a:pt x="1611091" y="18688"/>
                  </a:cubicBezTo>
                  <a:cubicBezTo>
                    <a:pt x="1623057" y="30654"/>
                    <a:pt x="1629779" y="46884"/>
                    <a:pt x="1629779" y="63806"/>
                  </a:cubicBezTo>
                  <a:lnTo>
                    <a:pt x="1629779" y="1480619"/>
                  </a:lnTo>
                  <a:cubicBezTo>
                    <a:pt x="1629779" y="1515858"/>
                    <a:pt x="1601212" y="1544425"/>
                    <a:pt x="1565973" y="1544425"/>
                  </a:cubicBezTo>
                  <a:lnTo>
                    <a:pt x="63806" y="1544425"/>
                  </a:lnTo>
                  <a:cubicBezTo>
                    <a:pt x="28567" y="1544425"/>
                    <a:pt x="0" y="1515858"/>
                    <a:pt x="0" y="1480619"/>
                  </a:cubicBezTo>
                  <a:lnTo>
                    <a:pt x="0" y="63806"/>
                  </a:lnTo>
                  <a:cubicBezTo>
                    <a:pt x="0" y="46884"/>
                    <a:pt x="6722" y="30654"/>
                    <a:pt x="18688" y="18688"/>
                  </a:cubicBezTo>
                  <a:cubicBezTo>
                    <a:pt x="30654" y="6722"/>
                    <a:pt x="46884" y="0"/>
                    <a:pt x="63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29779" cy="15825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09564" y="213735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10397" y="5936347"/>
            <a:ext cx="795734" cy="761915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14000" y="762374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66161" y="5906615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91" y="1100934"/>
            <a:ext cx="5492475" cy="48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/>
            <a:r>
              <a:rPr lang="en-US" altLang="en-US" sz="44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3: Trong một hội trường, người ta xếp 384 cái ghế vào các dãy, mỗi dãy 24 ghế. Hỏi xếp được bao nhiêu dãy ghế như vậy?</a:t>
            </a:r>
            <a:endParaRPr lang="en-US" altLang="en-US" sz="44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955" y="3166449"/>
            <a:ext cx="6417045" cy="280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dãy ghế xếp được là: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384 : 24 = 16 (dãy ghế)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16 dãy ghê</a:t>
            </a:r>
            <a:endParaRPr lang="en-US" alt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/>
        </p:blipFill>
        <p:spPr>
          <a:xfrm>
            <a:off x="6509746" y="258350"/>
            <a:ext cx="4805927" cy="29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268" y="949271"/>
            <a:ext cx="10073465" cy="5414271"/>
            <a:chOff x="0" y="0"/>
            <a:chExt cx="20146931" cy="10828543"/>
          </a:xfrm>
        </p:grpSpPr>
        <p:sp>
          <p:nvSpPr>
            <p:cNvPr id="3" name="Freeform 3"/>
            <p:cNvSpPr/>
            <p:nvPr/>
          </p:nvSpPr>
          <p:spPr>
            <a:xfrm>
              <a:off x="9318388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723697" y="-2307333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71614">
            <a:off x="-251397" y="5887395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1" y="0"/>
                </a:lnTo>
                <a:lnTo>
                  <a:pt x="5997091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76033" y="47922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500" y="0"/>
                </a:lnTo>
                <a:lnTo>
                  <a:pt x="3185500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87987" y="24865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44611" y="5812638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19973" y="-208067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8" y="0"/>
                </a:lnTo>
                <a:lnTo>
                  <a:pt x="1593818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16990" y="61722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2" y="0"/>
                </a:lnTo>
                <a:lnTo>
                  <a:pt x="837032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77945" y="350036"/>
            <a:ext cx="566411" cy="542339"/>
          </a:xfrm>
          <a:custGeom>
            <a:avLst/>
            <a:gdLst/>
            <a:ahLst/>
            <a:cxnLst/>
            <a:rect l="l" t="t" r="r" b="b"/>
            <a:pathLst>
              <a:path w="849617" h="813509">
                <a:moveTo>
                  <a:pt x="0" y="0"/>
                </a:moveTo>
                <a:lnTo>
                  <a:pt x="849618" y="0"/>
                </a:lnTo>
                <a:lnTo>
                  <a:pt x="849618" y="813509"/>
                </a:lnTo>
                <a:lnTo>
                  <a:pt x="0" y="813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7587" y="2587088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99" y="715291"/>
            <a:ext cx="8184524" cy="53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9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" y="5340590"/>
            <a:ext cx="1406977" cy="140697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73986" y="516598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字魂58号-创中黑" panose="020B0604030504040204"/>
            </a:endParaRPr>
          </a:p>
        </p:txBody>
      </p:sp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0" y="2047341"/>
            <a:ext cx="2552174" cy="2890601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6" y="1695586"/>
            <a:ext cx="2664822" cy="3361617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72024" y="277284"/>
            <a:ext cx="4114867" cy="5484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2" y="800271"/>
            <a:ext cx="1029505" cy="967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9" y="594334"/>
            <a:ext cx="1029505" cy="9677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8" y="147086"/>
            <a:ext cx="2258811" cy="2262286"/>
          </a:xfrm>
          <a:prstGeom prst="rect">
            <a:avLst/>
          </a:prstGeom>
        </p:spPr>
      </p:pic>
      <p:sp>
        <p:nvSpPr>
          <p:cNvPr id="24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9" y="6389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994" y="5253489"/>
            <a:ext cx="4639458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61552" y="4980497"/>
            <a:ext cx="4633362" cy="1322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71646" y="5057203"/>
            <a:ext cx="4633362" cy="13229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97665" y="391711"/>
                <a:ext cx="6297845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64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 x 11 = ?</a:t>
                </a:r>
                <a:endParaRPr lang="en-US" sz="64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293376" y="2061798"/>
            <a:ext cx="9473447" cy="1548518"/>
            <a:chOff x="1293375" y="2061797"/>
            <a:chExt cx="9473447" cy="154851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396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297066" y="3560778"/>
            <a:ext cx="9469757" cy="1548518"/>
            <a:chOff x="1297065" y="3560778"/>
            <a:chExt cx="946975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369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936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51" name="Heart 50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7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12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71646"/>
            <a:ext cx="11429706" cy="1913908"/>
            <a:chOff x="568413" y="71646"/>
            <a:chExt cx="11429706" cy="1913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49448" y="519986"/>
                <a:ext cx="7036315" cy="826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5867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64 x 11 = ?</a:t>
                </a:r>
                <a:endParaRPr lang="en-US" sz="5867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25853"/>
            <a:ext cx="9359358" cy="1358729"/>
            <a:chOff x="1407464" y="5025851"/>
            <a:chExt cx="9359358" cy="13587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09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30 000 x 20 = ?</a:t>
                </a:r>
                <a:endParaRPr lang="en-US" sz="4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2174619"/>
            <a:ext cx="9359358" cy="1603387"/>
            <a:chOff x="1407464" y="2174618"/>
            <a:chExt cx="9359358" cy="16033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638641"/>
            <a:ext cx="9359358" cy="1603387"/>
            <a:chOff x="1407464" y="3638640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92255"/>
            <a:ext cx="9359358" cy="1603387"/>
            <a:chOff x="1407464" y="5092254"/>
            <a:chExt cx="9359358" cy="160338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6 000 000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68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12" y="-67074"/>
            <a:ext cx="10644539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0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7963" y="1290634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1681697"/>
            <a:ext cx="9550407" cy="496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101626" y="324254"/>
            <a:ext cx="10383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đều 216 khách du lịch lên 12 thuyền. Hỏi mỗi thuyền có bao nhiêu khách du lịch?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216 : 12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6922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12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795" y="664720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9, viết 9.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 trừ 96 bằng 0, viết 0.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216 : 12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120332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1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4.81481E-6 L 0.00122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705</Words>
  <Application>Microsoft Office PowerPoint</Application>
  <PresentationFormat>Widescreen</PresentationFormat>
  <Paragraphs>146</Paragraphs>
  <Slides>28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SVN-Newton</vt:lpstr>
      <vt:lpstr>Calibri Light</vt:lpstr>
      <vt:lpstr>UTM Eremitage</vt:lpstr>
      <vt:lpstr>Times New Roman</vt:lpstr>
      <vt:lpstr>.VnTime</vt:lpstr>
      <vt:lpstr>Tahoma</vt:lpstr>
      <vt:lpstr>UTM Isadora</vt:lpstr>
      <vt:lpstr>Calibri</vt:lpstr>
      <vt:lpstr>#9Slide07 HoneyCream</vt:lpstr>
      <vt:lpstr>Arial</vt:lpstr>
      <vt:lpstr>Cambria</vt:lpstr>
      <vt:lpstr>宋体</vt:lpstr>
      <vt:lpstr>字魂58号-创中黑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5</cp:revision>
  <dcterms:created xsi:type="dcterms:W3CDTF">2023-12-19T15:05:29Z</dcterms:created>
  <dcterms:modified xsi:type="dcterms:W3CDTF">2023-12-28T16:01:11Z</dcterms:modified>
</cp:coreProperties>
</file>