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  <p:sldMasterId id="2147483690" r:id="rId5"/>
  </p:sldMasterIdLst>
  <p:notesMasterIdLst>
    <p:notesMasterId r:id="rId31"/>
  </p:notesMasterIdLst>
  <p:sldIdLst>
    <p:sldId id="302" r:id="rId6"/>
    <p:sldId id="296" r:id="rId7"/>
    <p:sldId id="258" r:id="rId8"/>
    <p:sldId id="261" r:id="rId9"/>
    <p:sldId id="286" r:id="rId10"/>
    <p:sldId id="287" r:id="rId11"/>
    <p:sldId id="288" r:id="rId12"/>
    <p:sldId id="289" r:id="rId13"/>
    <p:sldId id="290" r:id="rId14"/>
    <p:sldId id="291" r:id="rId15"/>
    <p:sldId id="297" r:id="rId16"/>
    <p:sldId id="293" r:id="rId17"/>
    <p:sldId id="298" r:id="rId18"/>
    <p:sldId id="257" r:id="rId19"/>
    <p:sldId id="299" r:id="rId20"/>
    <p:sldId id="259" r:id="rId21"/>
    <p:sldId id="260" r:id="rId22"/>
    <p:sldId id="300" r:id="rId23"/>
    <p:sldId id="262" r:id="rId24"/>
    <p:sldId id="263" r:id="rId25"/>
    <p:sldId id="264" r:id="rId26"/>
    <p:sldId id="301" r:id="rId27"/>
    <p:sldId id="266" r:id="rId28"/>
    <p:sldId id="267" r:id="rId29"/>
    <p:sldId id="2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71"/>
    <a:srgbClr val="FBC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4080-880B-4992-BE04-333B6FCB7D7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3BC5-C66D-4DE0-9DA1-8507FCC0A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9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48AFD-43ED-A32B-EBEE-C4F4C2DA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D83AF3-7AEF-882C-C167-2791D0020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D368D6-E6D1-B450-FB6D-002687A80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5B70B7-7045-F2FB-3B69-5447CA1EC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1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15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1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4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7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0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20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67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1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E0F0D-BC48-1EAB-FF6A-D64088B99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15C57-39A1-1FC8-9BA7-C13831C7F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69F26-BD3F-B796-14D1-51092949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E01B3-DCFD-BDA5-85BA-B2A433AB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8B7F9-42AC-3DEB-721D-9B09AFAE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4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15BF-6C8B-5DD5-6D86-70810BD6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6DF65-C535-49FC-60DC-69D5FF98B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E1EB-21B9-FCEC-EC67-4B4A78A5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B0556-BF58-07A1-A81F-7A69914B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34B44-389A-D70E-DD87-72286096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58AFD-A297-D557-146F-1EC8F9546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FEB4E-EF38-6A89-D5C4-8E45C9099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11A2-40F6-306D-E808-AF0209FE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DF73A-5223-3D6B-BC79-EF01CF9F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A5C5-69D5-D23C-C65C-0656BCF6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5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6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275A-B6B1-E1D7-CE94-5C6C0145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C640-9D25-B973-E84D-53089F5C8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7315-D959-566B-8059-FD4CDE5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0A6E-55D3-9CA3-6212-0D1DE4B7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09CC-1CE9-D4A3-6B9B-39D9F343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5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5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5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5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4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2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9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F6BCB-6AAF-216E-5FAC-E72607E3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5E10-198B-4FBC-8714-2EE3ED8BF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3057-5FA7-F17D-065B-5D47561C1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15512-6BFE-591F-A6FF-3383A494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A24E5-ACEF-D821-C093-88F946512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0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3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3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7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6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3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11/3/2024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0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6915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64C0-0BEC-D60D-E031-92B1EB307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8FCA7-C4AD-6A06-71B8-5691F22B6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D3719-45DB-61BE-453A-0C59B0809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E0DE8-06BF-06FD-142E-FA378342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B8E41-6FE6-B6C8-46DF-C0B56127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A305D-633C-DE17-4A73-470FB507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5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D1E7-7C01-9CFE-29BC-B76AFB1C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4F7D8-8408-2803-DBC2-E8F9174F1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A714A-99AD-7DB6-17EE-1AD0B143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CCA11-CB25-07C9-3953-FE563E4E9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D4ECC-FFD8-D6C3-2239-D8663C6A1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86221-538C-C44E-FDD3-88E72CBF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3F2AA-1ED1-1298-92D9-029C61FC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AAD93-3CA8-A26F-FB09-0801C405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8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5E75-03B3-04EB-664F-A6C9675D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F7C7F-4B79-C924-30BC-E8A1494D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1D616-C6BD-43CB-7826-0059EBF2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906C1-806E-A85F-E981-2351C4C8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7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9D6C3-E41E-B06D-4285-C8736385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FC319-69BC-1935-D372-E357E441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CFDF7-EB49-EB82-0829-E5E39CE7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7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4696-CACA-EF8F-551B-803A5245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0B4D5-7972-6CE1-DC8B-E8357986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B3390-A776-3836-076C-F5CE175F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6BA0F-97B0-3702-3000-B8178B42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F262C-40D6-9C8A-D94F-7FDFB667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CACAF-306B-D521-AEFF-52133B06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18C5-34D4-2A66-B8DE-A98FE6E6C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E788E-F486-C48B-D8AD-CF40B3573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43898-1968-0D17-FE21-FE476945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1F6DF-75FA-1DB5-48A1-0C67F9FE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9686C-0A89-571F-CBA7-7C44BF19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E16F4-C02E-53A3-E517-6B388D6D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0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86B5C-9858-4CA4-A5DF-44B8B71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780E-F12D-F57D-83A9-8A4E70B49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0116-F26B-51D9-7BA4-B735751A4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585C-EE51-417C-B3D9-D5883BCE98B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F2492-E91E-27C4-0C75-046B204C3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98D4-3B9C-F91F-3B05-7D7EACD15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59F9-48F5-42F8-A225-B459DD64F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7189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84174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81643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11723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676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02" y="8204200"/>
            <a:ext cx="1658442" cy="17018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-5003596" y="1524000"/>
            <a:ext cx="6812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5581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094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</p:sldLayoutIdLst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34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microsoft.com/office/2007/relationships/media" Target="../media/media4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4.mp4"/><Relationship Id="rId9" Type="http://schemas.openxmlformats.org/officeDocument/2006/relationships/image" Target="../media/image51.png"/><Relationship Id="rId1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3" Type="http://schemas.openxmlformats.org/officeDocument/2006/relationships/video" Target="NULL" TargetMode="External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microsoft.com/office/2007/relationships/media" Target="../media/media5.mp4"/><Relationship Id="rId9" Type="http://schemas.openxmlformats.org/officeDocument/2006/relationships/image" Target="../media/image51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microsoft.com/office/2007/relationships/media" Target="../media/media6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6.mp4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microsoft.com/office/2007/relationships/media" Target="../media/media6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6.mp4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3" Type="http://schemas.openxmlformats.org/officeDocument/2006/relationships/video" Target="NULL" TargetMode="External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microsoft.com/office/2007/relationships/media" Target="../media/media5.mp4"/><Relationship Id="rId9" Type="http://schemas.openxmlformats.org/officeDocument/2006/relationships/image" Target="../media/image51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microsoft.com/office/2007/relationships/media" Target="../media/media6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6.mp4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microsoft.com/office/2007/relationships/media" Target="../media/media4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4.mp4"/><Relationship Id="rId9" Type="http://schemas.openxmlformats.org/officeDocument/2006/relationships/image" Target="../media/image51.png"/><Relationship Id="rId1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microsoft.com/office/2007/relationships/media" Target="../media/media6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6.mp4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microsoft.com/office/2007/relationships/media" Target="../media/media6.mp4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openxmlformats.org/officeDocument/2006/relationships/video" Target="../media/media6.mp4"/><Relationship Id="rId9" Type="http://schemas.openxmlformats.org/officeDocument/2006/relationships/image" Target="../media/image51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3" Type="http://schemas.openxmlformats.org/officeDocument/2006/relationships/video" Target="NULL" TargetMode="External"/><Relationship Id="rId7" Type="http://schemas.openxmlformats.org/officeDocument/2006/relationships/image" Target="../media/image50.svg"/><Relationship Id="rId12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52.png"/><Relationship Id="rId4" Type="http://schemas.microsoft.com/office/2007/relationships/media" Target="../media/media5.mp4"/><Relationship Id="rId9" Type="http://schemas.openxmlformats.org/officeDocument/2006/relationships/image" Target="../media/image51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25.jpg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34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25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34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BBAE-4E9C-56ED-08B3-7CE3A91833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5BE1E-2339-A76D-655D-8BA8FD5839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Friends Song  Verbs Song for Kids  The Singing Walrus">
            <a:hlinkClick r:id="" action="ppaction://media"/>
            <a:extLst>
              <a:ext uri="{FF2B5EF4-FFF2-40B4-BE49-F238E27FC236}">
                <a16:creationId xmlns:a16="http://schemas.microsoft.com/office/drawing/2014/main" id="{388041AC-B2DF-56D7-15A6-2DDE731F6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36953" y="1434095"/>
            <a:ext cx="43344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thích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hợp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với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chiều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(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vị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mét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)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mỗi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bạn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Sau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biết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nguyên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sô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́.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295518" y="40996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6" name="Freeform 2"/>
          <p:cNvSpPr/>
          <p:nvPr/>
        </p:nvSpPr>
        <p:spPr>
          <a:xfrm>
            <a:off x="5275319" y="473810"/>
            <a:ext cx="6165152" cy="6384190"/>
          </a:xfrm>
          <a:custGeom>
            <a:avLst/>
            <a:gdLst/>
            <a:ahLst/>
            <a:cxnLst/>
            <a:rect l="l" t="t" r="r" b="b"/>
            <a:pathLst>
              <a:path w="10112982" h="8240827">
                <a:moveTo>
                  <a:pt x="0" y="0"/>
                </a:moveTo>
                <a:lnTo>
                  <a:pt x="10112982" y="0"/>
                </a:lnTo>
                <a:lnTo>
                  <a:pt x="10112982" y="8240827"/>
                </a:lnTo>
                <a:lnTo>
                  <a:pt x="0" y="824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3895" y1="10232" x2="49803" y2="18533"/>
                          <a14:foregroundMark x1="45791" y1="63610" x2="59953" y2="62355"/>
                          <a14:foregroundMark x1="73958" y1="42568" x2="79937" y2="94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0897" r="-16744"/>
            </a:stretch>
          </a:blipFill>
        </p:spPr>
      </p:sp>
    </p:spTree>
    <p:extLst>
      <p:ext uri="{BB962C8B-B14F-4D97-AF65-F5344CB8AC3E}">
        <p14:creationId xmlns:p14="http://schemas.microsoft.com/office/powerpoint/2010/main" val="9041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CB6ED-66AD-9176-1EE5-636AEF34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A22E0F9-0F10-F1AA-5984-95F1C10D10A8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E4D6925C-160E-9C09-CE0C-D503DEA0DA53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F14FA357-9CE8-D023-2C48-D4C3BA4FFB7A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F4FCBF8-8DBA-C382-C0C9-891A9B0D31BE}"/>
              </a:ext>
            </a:extLst>
          </p:cNvPr>
          <p:cNvSpPr/>
          <p:nvPr/>
        </p:nvSpPr>
        <p:spPr>
          <a:xfrm>
            <a:off x="936953" y="1234574"/>
            <a:ext cx="52658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Rô-bốt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0,9 m (0 là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9 là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phần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thập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)</a:t>
            </a:r>
            <a:endParaRPr kumimoji="0" lang="vi-VN" sz="3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36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cao 1,25 m (1 là phần nguyên, 25 là phần thập phân)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Mai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cao 1,56 m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(1 là phần nguyên, 56 là phần thập phân)</a:t>
            </a: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EBF56638-972D-4AB1-1052-8E69644409DE}"/>
              </a:ext>
            </a:extLst>
          </p:cNvPr>
          <p:cNvGrpSpPr/>
          <p:nvPr/>
        </p:nvGrpSpPr>
        <p:grpSpPr>
          <a:xfrm>
            <a:off x="295518" y="40996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85C7F98F-D7C4-C2FF-FA1D-C44DD99A3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F2D572E4-8AB1-2FF3-765C-18F05C9FE8DB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D445D8B-A440-4CE9-0CEA-0D8BCD308B64}"/>
              </a:ext>
            </a:extLst>
          </p:cNvPr>
          <p:cNvSpPr/>
          <p:nvPr/>
        </p:nvSpPr>
        <p:spPr>
          <a:xfrm>
            <a:off x="6013286" y="545113"/>
            <a:ext cx="6165152" cy="6384190"/>
          </a:xfrm>
          <a:custGeom>
            <a:avLst/>
            <a:gdLst/>
            <a:ahLst/>
            <a:cxnLst/>
            <a:rect l="l" t="t" r="r" b="b"/>
            <a:pathLst>
              <a:path w="10112982" h="8240827">
                <a:moveTo>
                  <a:pt x="0" y="0"/>
                </a:moveTo>
                <a:lnTo>
                  <a:pt x="10112982" y="0"/>
                </a:lnTo>
                <a:lnTo>
                  <a:pt x="10112982" y="8240827"/>
                </a:lnTo>
                <a:lnTo>
                  <a:pt x="0" y="824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3895" y1="10232" x2="49803" y2="18533"/>
                          <a14:foregroundMark x1="45791" y1="63610" x2="59953" y2="62355"/>
                          <a14:foregroundMark x1="73958" y1="42568" x2="79937" y2="946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0897" r="-16744"/>
            </a:stretch>
          </a:blipFill>
        </p:spPr>
      </p:sp>
    </p:spTree>
    <p:extLst>
      <p:ext uri="{BB962C8B-B14F-4D97-AF65-F5344CB8AC3E}">
        <p14:creationId xmlns:p14="http://schemas.microsoft.com/office/powerpoint/2010/main" val="14278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33" y="213132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3724 0.0051 L 0.06849 0.075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03330623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16450" y="2133600"/>
            <a:ext cx="8535157" cy="2521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5984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34019" y="16492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2226013"/>
            <a:ext cx="11460991" cy="1751545"/>
            <a:chOff x="273809" y="2226013"/>
            <a:chExt cx="11460991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574510"/>
              <a:ext cx="10439400" cy="110973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407558" cy="1468344"/>
            <a:chOff x="609600" y="3935022"/>
            <a:chExt cx="11407558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081966"/>
              <a:ext cx="10721758" cy="11294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35455" y="607375"/>
            <a:ext cx="8012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Giá trị của chữ số 5 trong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số thập phân sau: 76,1</a:t>
            </a: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r>
              <a:rPr lang="vi-VN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12712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212209" y="183584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5,67 ; 5,76 ; 6,67 ; 6,76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5,76 ; 5,67 ; 6,67 ; 6,76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5,67 ; 5,76 ; 6,76 ; 6,67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88927" y="404359"/>
            <a:ext cx="8397063" cy="1938992"/>
            <a:chOff x="946550" y="2430903"/>
            <a:chExt cx="5762982" cy="1938992"/>
          </a:xfrm>
        </p:grpSpPr>
        <p:sp>
          <p:nvSpPr>
            <p:cNvPr id="24" name="TextBox 23"/>
            <p:cNvSpPr txBox="1"/>
            <p:nvPr/>
          </p:nvSpPr>
          <p:spPr>
            <a:xfrm>
              <a:off x="1214422" y="2430903"/>
              <a:ext cx="54951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Sắp xếp các số thập phân sau theo thứ tự từ bé đến lớn: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6,67 ; 5,76 ; 6,76 ; 5,67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550" y="2783967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72964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Hàng phần trăm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Hàng phần chục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Hàng phần mười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52961" y="360771"/>
            <a:ext cx="7231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Xác định hàng của chữ số 7 trong số thập phân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89,</a:t>
            </a: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7</a:t>
            </a:r>
            <a:r>
              <a:rPr lang="vi-VN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45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964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85678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728876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0,56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33084" y="551617"/>
            <a:ext cx="826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Điền số thích hợp: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15,56 = 800 + 10 + 5 + 0,5 + 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55264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5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52225" y="2155118"/>
            <a:ext cx="11582575" cy="1751545"/>
            <a:chOff x="152225" y="2155118"/>
            <a:chExt cx="11582575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356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25" y="2155118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Không xác định được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98235" y="591891"/>
            <a:ext cx="8512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Xác định phần thập phân của số: 356,23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0195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8" y="5134011"/>
            <a:ext cx="762000" cy="1352550"/>
          </a:xfrm>
          <a:prstGeom prst="rect">
            <a:avLst/>
          </a:prstGeom>
        </p:spPr>
      </p:pic>
      <p:pic>
        <p:nvPicPr>
          <p:cNvPr id="32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5" y="507667"/>
            <a:ext cx="753783" cy="718886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36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4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1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02" y="2210960"/>
            <a:ext cx="857250" cy="838200"/>
          </a:xfrm>
          <a:prstGeom prst="rect">
            <a:avLst/>
          </a:prstGeom>
        </p:spPr>
      </p:pic>
      <p:pic>
        <p:nvPicPr>
          <p:cNvPr id="4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69" y="69511"/>
            <a:ext cx="857250" cy="962025"/>
          </a:xfrm>
          <a:prstGeom prst="rect">
            <a:avLst/>
          </a:prstGeom>
        </p:spPr>
      </p:pic>
      <p:pic>
        <p:nvPicPr>
          <p:cNvPr id="43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11" y="580180"/>
            <a:ext cx="1271238" cy="1630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2" b="92065" l="3726" r="91731">
                        <a14:foregroundMark x1="22762" y1="34343" x2="36801" y2="34343"/>
                        <a14:foregroundMark x1="13130" y1="39976" x2="24671" y2="52453"/>
                        <a14:foregroundMark x1="30259" y1="54210" x2="31895" y2="54210"/>
                        <a14:foregroundMark x1="39119" y1="54997" x2="39119" y2="54997"/>
                        <a14:foregroundMark x1="34393" y1="75893" x2="35438" y2="87159"/>
                        <a14:foregroundMark x1="29214" y1="76015" x2="27760" y2="87280"/>
                        <a14:foregroundMark x1="13448" y1="36947" x2="13448" y2="36947"/>
                        <a14:foregroundMark x1="11586" y1="37674" x2="11586" y2="37674"/>
                        <a14:foregroundMark x1="10950" y1="40157" x2="10950" y2="40157"/>
                        <a14:foregroundMark x1="10722" y1="42459" x2="10722" y2="42459"/>
                        <a14:foregroundMark x1="9950" y1="39976" x2="9950" y2="39976"/>
                        <a14:foregroundMark x1="10722" y1="37311" x2="10722" y2="37311"/>
                        <a14:foregroundMark x1="74284" y1="19382" x2="66879" y2="86917"/>
                        <a14:foregroundMark x1="76511" y1="75893" x2="77283" y2="87159"/>
                        <a14:foregroundMark x1="64289" y1="51787" x2="63835" y2="56935"/>
                        <a14:foregroundMark x1="64471" y1="50394" x2="62063" y2="58086"/>
                        <a14:foregroundMark x1="78237" y1="50515" x2="79600" y2="57299"/>
                        <a14:foregroundMark x1="79191" y1="52695" x2="80236" y2="57056"/>
                        <a14:foregroundMark x1="78828" y1="50273" x2="80373" y2="55663"/>
                        <a14:foregroundMark x1="78146" y1="49606" x2="78146" y2="4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86" y="2791949"/>
            <a:ext cx="5930065" cy="4447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97" y="-22380"/>
            <a:ext cx="2233340" cy="2233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5844896"/>
            <a:ext cx="932769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C8ADC-FF31-0F15-4C51-1B46348260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9700" y="550523"/>
            <a:ext cx="9425233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6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&lt;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&gt;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=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95843" y="438671"/>
            <a:ext cx="7343514" cy="1798450"/>
            <a:chOff x="1473279" y="2264146"/>
            <a:chExt cx="7535417" cy="1917259"/>
          </a:xfrm>
        </p:grpSpPr>
        <p:sp>
          <p:nvSpPr>
            <p:cNvPr id="24" name="TextBox 23"/>
            <p:cNvSpPr txBox="1"/>
            <p:nvPr/>
          </p:nvSpPr>
          <p:spPr>
            <a:xfrm>
              <a:off x="1533610" y="2264146"/>
              <a:ext cx="7475086" cy="187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Điền &lt; ; &gt; hoặc =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7,5 ... 7,50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279" y="3197078"/>
              <a:ext cx="189558" cy="98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95915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7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4,3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49375" y="388866"/>
            <a:ext cx="49584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Số?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rgbClr val="C00000"/>
                </a:solidFill>
                <a:latin typeface="UTM Avo" panose="02040603050506020204" pitchFamily="18" charset="0"/>
              </a:rPr>
              <a:t>43 g = .... kg?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5696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0,7453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74,53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7,453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95843" y="438671"/>
            <a:ext cx="7343514" cy="1798450"/>
            <a:chOff x="1473279" y="2264146"/>
            <a:chExt cx="7535417" cy="1917259"/>
          </a:xfrm>
        </p:grpSpPr>
        <p:sp>
          <p:nvSpPr>
            <p:cNvPr id="24" name="TextBox 23"/>
            <p:cNvSpPr txBox="1"/>
            <p:nvPr/>
          </p:nvSpPr>
          <p:spPr>
            <a:xfrm>
              <a:off x="1533610" y="2264146"/>
              <a:ext cx="7475086" cy="187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Số?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7 453 ml = ... l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279" y="3197078"/>
              <a:ext cx="189558" cy="98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71809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9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0,056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5,6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0,56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781904" y="516462"/>
            <a:ext cx="5169247" cy="1569660"/>
            <a:chOff x="-2616583" y="2412248"/>
            <a:chExt cx="6961776" cy="1569660"/>
          </a:xfrm>
        </p:grpSpPr>
        <p:sp>
          <p:nvSpPr>
            <p:cNvPr id="24" name="TextBox 23"/>
            <p:cNvSpPr txBox="1"/>
            <p:nvPr/>
          </p:nvSpPr>
          <p:spPr>
            <a:xfrm>
              <a:off x="-2616583" y="2412248"/>
              <a:ext cx="69617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Số?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56 ha = ... km</a:t>
              </a:r>
              <a:r>
                <a:rPr lang="vi-VN" sz="4800" b="1" baseline="30000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1251" y="3197078"/>
              <a:ext cx="248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71973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597256" y="465992"/>
            <a:ext cx="2162451" cy="1743808"/>
            <a:chOff x="368656" y="449490"/>
            <a:chExt cx="2162451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368656" y="990600"/>
              <a:ext cx="216245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10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361878" cy="1751545"/>
            <a:chOff x="490264" y="2136963"/>
            <a:chExt cx="113618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674939"/>
              <a:ext cx="105156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0,02</a:t>
              </a: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0,002</a:t>
              </a: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23510" y="5215068"/>
            <a:ext cx="11311290" cy="1646551"/>
            <a:chOff x="423510" y="5215068"/>
            <a:chExt cx="11311290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0,2</a:t>
              </a: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423510" y="5215068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5063" y="351898"/>
            <a:ext cx="790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Số?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mm = ... 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4587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6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8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30" y="430284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886" y="39110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rcRect r="72721" b="28332"/>
          <a:stretch/>
        </p:blipFill>
        <p:spPr>
          <a:xfrm>
            <a:off x="-119587" y="-17658"/>
            <a:ext cx="2236871" cy="1420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CD4DE2-6E66-CE49-46FC-275333717B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7863" y="1747654"/>
            <a:ext cx="9388654" cy="3688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7E3D84-82CC-FFDD-9175-D7EB289A32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93827" y="539695"/>
            <a:ext cx="8437595" cy="172531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867CBD-29CB-B510-E15C-F1547D4C16D5}"/>
              </a:ext>
            </a:extLst>
          </p:cNvPr>
          <p:cNvCxnSpPr/>
          <p:nvPr/>
        </p:nvCxnSpPr>
        <p:spPr>
          <a:xfrm>
            <a:off x="5074920" y="2265013"/>
            <a:ext cx="3398520" cy="99634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53554B-C173-C771-803F-BA8547925532}"/>
              </a:ext>
            </a:extLst>
          </p:cNvPr>
          <p:cNvCxnSpPr>
            <a:cxnSpLocks/>
          </p:cNvCxnSpPr>
          <p:nvPr/>
        </p:nvCxnSpPr>
        <p:spPr>
          <a:xfrm flipV="1">
            <a:off x="3024776" y="2610313"/>
            <a:ext cx="5567229" cy="5736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256CC8-F9A8-FA8F-7F87-E33D2D75CB3A}"/>
              </a:ext>
            </a:extLst>
          </p:cNvPr>
          <p:cNvCxnSpPr>
            <a:cxnSpLocks/>
          </p:cNvCxnSpPr>
          <p:nvPr/>
        </p:nvCxnSpPr>
        <p:spPr>
          <a:xfrm flipV="1">
            <a:off x="3245256" y="3944303"/>
            <a:ext cx="1540104" cy="6525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1967E3-7975-10B4-D324-751F0BD201CA}"/>
              </a:ext>
            </a:extLst>
          </p:cNvPr>
          <p:cNvCxnSpPr>
            <a:cxnSpLocks/>
          </p:cNvCxnSpPr>
          <p:nvPr/>
        </p:nvCxnSpPr>
        <p:spPr>
          <a:xfrm flipH="1" flipV="1">
            <a:off x="7106788" y="3898385"/>
            <a:ext cx="1701932" cy="6984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0.00023 C -0.00235 0.00232 -0.00808 0.00741 -0.01003 0.01181 C -0.01277 0.01736 -0.01133 0.01551 -0.01433 0.01783 C -0.01498 0.01922 -0.01576 0.02107 -0.01641 0.02222 C -0.01706 0.02338 -0.01797 0.02408 -0.01849 0.025 C -0.01915 0.02639 -0.01941 0.02847 -0.02006 0.02986 C -0.02058 0.03102 -0.02149 0.03172 -0.02214 0.03264 C -0.02904 0.04491 -0.02006 0.03009 -0.02566 0.04167 C -0.02631 0.04306 -0.02709 0.04375 -0.02774 0.04468 L -0.03204 0.0581 C -0.03243 0.05972 -0.03282 0.06158 -0.03347 0.06273 L -0.03555 0.06736 C -0.03672 0.07431 -0.0362 0.07246 -0.0392 0.08079 C -0.03933 0.08148 -0.04232 0.08935 -0.04271 0.09121 C -0.04545 0.1044 -0.04232 0.0963 -0.0461 0.10463 C -0.04636 0.10672 -0.04649 0.1088 -0.04688 0.11065 C -0.04727 0.11227 -0.04805 0.11366 -0.04844 0.11505 C -0.0487 0.11736 -0.04844 0.12037 -0.04896 0.12269 C -0.04974 0.12593 -0.05183 0.13172 -0.05183 0.13195 C -0.05365 0.1507 -0.05131 0.13009 -0.05404 0.14375 C -0.05443 0.1456 -0.05443 0.14769 -0.05469 0.14977 C -0.05508 0.15185 -0.05573 0.15371 -0.05612 0.15579 C -0.05652 0.15741 -0.05638 0.15996 -0.05691 0.16158 C -0.05743 0.16366 -0.05821 0.16551 -0.05899 0.16759 L -0.06042 0.17639 C -0.06055 0.17801 -0.06081 0.17963 -0.06107 0.18125 C -0.06316 0.19005 -0.06224 0.18519 -0.06394 0.19607 C -0.0642 0.19746 -0.06459 0.19908 -0.06459 0.2007 L -0.06615 0.21273 C -0.06693 0.23056 -0.0668 0.22153 -0.0668 0.23982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485283" y="5365500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rcRect r="74637" b="21957"/>
          <a:stretch/>
        </p:blipFill>
        <p:spPr>
          <a:xfrm>
            <a:off x="194965" y="207764"/>
            <a:ext cx="2650164" cy="1742956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48395322-DEFD-DA40-4870-BCD1DA4F7591}"/>
              </a:ext>
            </a:extLst>
          </p:cNvPr>
          <p:cNvSpPr/>
          <p:nvPr/>
        </p:nvSpPr>
        <p:spPr>
          <a:xfrm>
            <a:off x="2123584" y="1907240"/>
            <a:ext cx="3647241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8 mm =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6648BA0D-EB67-84BE-1E12-5E1413572E00}"/>
              </a:ext>
            </a:extLst>
          </p:cNvPr>
          <p:cNvSpPr/>
          <p:nvPr/>
        </p:nvSpPr>
        <p:spPr>
          <a:xfrm>
            <a:off x="1288309" y="4362129"/>
            <a:ext cx="5654895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500 g</a:t>
            </a:r>
            <a:r>
              <a:rPr lang="en-US" sz="6000" i="1" dirty="0">
                <a:solidFill>
                  <a:srgbClr val="C00000"/>
                </a:solidFill>
                <a:latin typeface="UTM Avo" panose="02040603050506020204" pitchFamily="18" charset="0"/>
              </a:rPr>
              <a:t> =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B99F8F2A-4EEF-2163-9D7A-EFE216A110A0}"/>
              </a:ext>
            </a:extLst>
          </p:cNvPr>
          <p:cNvSpPr/>
          <p:nvPr/>
        </p:nvSpPr>
        <p:spPr>
          <a:xfrm>
            <a:off x="1767840" y="3136223"/>
            <a:ext cx="4106164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17 ml =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9C7525-80A3-B667-D750-D32E11DB6727}"/>
              </a:ext>
            </a:extLst>
          </p:cNvPr>
          <p:cNvSpPr/>
          <p:nvPr/>
        </p:nvSpPr>
        <p:spPr>
          <a:xfrm>
            <a:off x="1550821" y="2309261"/>
            <a:ext cx="928825" cy="923330"/>
          </a:xfrm>
          <a:prstGeom prst="ellipse">
            <a:avLst/>
          </a:prstGeom>
          <a:solidFill>
            <a:srgbClr val="FF6B71"/>
          </a:solidFill>
          <a:ln w="57150"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Sofia" panose="02040603050506020204" pitchFamily="18" charset="0"/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5CA776-AAFB-A99D-A41F-E4BC0CDE4113}"/>
              </a:ext>
            </a:extLst>
          </p:cNvPr>
          <p:cNvSpPr/>
          <p:nvPr/>
        </p:nvSpPr>
        <p:spPr>
          <a:xfrm>
            <a:off x="1520047" y="3514065"/>
            <a:ext cx="928825" cy="923330"/>
          </a:xfrm>
          <a:prstGeom prst="ellipse">
            <a:avLst/>
          </a:prstGeom>
          <a:solidFill>
            <a:srgbClr val="FF6B71"/>
          </a:solidFill>
          <a:ln w="57150"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Sofia" panose="02040603050506020204" pitchFamily="18" charset="0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338869-8A6C-284A-3EFE-AB427045976F}"/>
              </a:ext>
            </a:extLst>
          </p:cNvPr>
          <p:cNvSpPr/>
          <p:nvPr/>
        </p:nvSpPr>
        <p:spPr>
          <a:xfrm>
            <a:off x="1550821" y="4718869"/>
            <a:ext cx="928825" cy="923330"/>
          </a:xfrm>
          <a:prstGeom prst="ellipse">
            <a:avLst/>
          </a:prstGeom>
          <a:solidFill>
            <a:srgbClr val="FF6B71"/>
          </a:solidFill>
          <a:ln w="57150"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VN-Sofia" panose="02040603050506020204" pitchFamily="18" charset="0"/>
              </a:rPr>
              <a:t>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4251DB-01FB-23EF-50A0-34BDB5DC4FA0}"/>
              </a:ext>
            </a:extLst>
          </p:cNvPr>
          <p:cNvSpPr/>
          <p:nvPr/>
        </p:nvSpPr>
        <p:spPr>
          <a:xfrm>
            <a:off x="5530966" y="2209038"/>
            <a:ext cx="2536518" cy="972617"/>
          </a:xfrm>
          <a:prstGeom prst="roundRect">
            <a:avLst/>
          </a:prstGeom>
          <a:solidFill>
            <a:srgbClr val="FF6B7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B549C7A9-0AB1-A21B-DA31-8DD9359324E0}"/>
              </a:ext>
            </a:extLst>
          </p:cNvPr>
          <p:cNvSpPr/>
          <p:nvPr/>
        </p:nvSpPr>
        <p:spPr>
          <a:xfrm>
            <a:off x="5434056" y="3503636"/>
            <a:ext cx="2536518" cy="972617"/>
          </a:xfrm>
          <a:prstGeom prst="roundRect">
            <a:avLst/>
          </a:prstGeom>
          <a:solidFill>
            <a:srgbClr val="FF6B7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01654E2-CA97-1534-25F7-CB08FF75A847}"/>
              </a:ext>
            </a:extLst>
          </p:cNvPr>
          <p:cNvSpPr/>
          <p:nvPr/>
        </p:nvSpPr>
        <p:spPr>
          <a:xfrm>
            <a:off x="5815009" y="4681995"/>
            <a:ext cx="2536518" cy="972617"/>
          </a:xfrm>
          <a:prstGeom prst="roundRect">
            <a:avLst/>
          </a:prstGeom>
          <a:solidFill>
            <a:srgbClr val="FF6B7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BD8BBADF-E300-E51D-269A-594608907686}"/>
              </a:ext>
            </a:extLst>
          </p:cNvPr>
          <p:cNvSpPr/>
          <p:nvPr/>
        </p:nvSpPr>
        <p:spPr>
          <a:xfrm>
            <a:off x="7215346" y="1843112"/>
            <a:ext cx="2935103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A86DCFC-60B1-9D8F-0A52-F540A5AA2219}"/>
              </a:ext>
            </a:extLst>
          </p:cNvPr>
          <p:cNvSpPr/>
          <p:nvPr/>
        </p:nvSpPr>
        <p:spPr>
          <a:xfrm>
            <a:off x="6963859" y="3112044"/>
            <a:ext cx="2935103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59E2AC99-6166-E2A2-4326-60FD1B18367B}"/>
              </a:ext>
            </a:extLst>
          </p:cNvPr>
          <p:cNvSpPr/>
          <p:nvPr/>
        </p:nvSpPr>
        <p:spPr>
          <a:xfrm>
            <a:off x="7635405" y="4373114"/>
            <a:ext cx="2935103" cy="1606825"/>
          </a:xfrm>
          <a:prstGeom prst="flowChartTerminator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UTM Avo" panose="02040603050506020204" pitchFamily="18" charset="0"/>
              </a:rPr>
              <a:t>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07B4DA-ED6C-12EF-6355-2ADE50283672}"/>
              </a:ext>
            </a:extLst>
          </p:cNvPr>
          <p:cNvSpPr txBox="1"/>
          <p:nvPr/>
        </p:nvSpPr>
        <p:spPr>
          <a:xfrm>
            <a:off x="5583226" y="2208012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0,008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1EE18-D8C9-8EAC-9EC0-96E0EBBFEB20}"/>
              </a:ext>
            </a:extLst>
          </p:cNvPr>
          <p:cNvSpPr txBox="1"/>
          <p:nvPr/>
        </p:nvSpPr>
        <p:spPr>
          <a:xfrm>
            <a:off x="5583226" y="3467897"/>
            <a:ext cx="2324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0,017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F4C15-CB4B-6CC8-6CB6-CEC5B70EF4D0}"/>
              </a:ext>
            </a:extLst>
          </p:cNvPr>
          <p:cNvSpPr txBox="1"/>
          <p:nvPr/>
        </p:nvSpPr>
        <p:spPr>
          <a:xfrm>
            <a:off x="6395419" y="4644443"/>
            <a:ext cx="1375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0,5</a:t>
            </a: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FDAA5A76-1B6C-DD6B-F740-0329444139E4}"/>
              </a:ext>
            </a:extLst>
          </p:cNvPr>
          <p:cNvSpPr/>
          <p:nvPr/>
        </p:nvSpPr>
        <p:spPr>
          <a:xfrm>
            <a:off x="8859188" y="2412431"/>
            <a:ext cx="3843061" cy="4539127"/>
          </a:xfrm>
          <a:custGeom>
            <a:avLst/>
            <a:gdLst/>
            <a:ahLst/>
            <a:cxnLst/>
            <a:rect l="l" t="t" r="r" b="b"/>
            <a:pathLst>
              <a:path w="7097913" h="6743018">
                <a:moveTo>
                  <a:pt x="0" y="0"/>
                </a:moveTo>
                <a:lnTo>
                  <a:pt x="7097913" y="0"/>
                </a:lnTo>
                <a:lnTo>
                  <a:pt x="7097913" y="6743018"/>
                </a:lnTo>
                <a:lnTo>
                  <a:pt x="0" y="6743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25" b="94762" l="0" r="95370">
                          <a14:foregroundMark x1="10301" y1="40560" x2="15046" y2="43971"/>
                          <a14:foregroundMark x1="18750" y1="19732" x2="27083" y2="24117"/>
                          <a14:foregroundMark x1="37847" y1="8648" x2="41088" y2="15225"/>
                          <a14:foregroundMark x1="56713" y1="12058" x2="60648" y2="17783"/>
                          <a14:foregroundMark x1="70949" y1="25213" x2="75810" y2="31790"/>
                          <a14:foregroundMark x1="81829" y1="41291" x2="87269" y2="47625"/>
                          <a14:foregroundMark x1="39120" y1="36906" x2="39815" y2="44458"/>
                          <a14:foregroundMark x1="47338" y1="36784" x2="47685" y2="45067"/>
                          <a14:foregroundMark x1="44676" y1="37150" x2="44444" y2="468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5125717-4B76-62FB-C144-EF0924B248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502" y="585592"/>
            <a:ext cx="298120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34" y="2148283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989 0.14352 L 0.03476 0.19792 L 0.12721 0.272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272938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78" y="185670"/>
            <a:ext cx="753783" cy="718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rcRect r="21348" b="55740"/>
          <a:stretch/>
        </p:blipFill>
        <p:spPr>
          <a:xfrm>
            <a:off x="456531" y="-2082"/>
            <a:ext cx="2296847" cy="1257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CF31-B81F-0797-DDD0-ADF0BFBCF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804" y="545113"/>
            <a:ext cx="2682472" cy="14570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9E3BB-4838-43D2-045C-C693F42B98AD}"/>
              </a:ext>
            </a:extLst>
          </p:cNvPr>
          <p:cNvSpPr txBox="1"/>
          <p:nvPr/>
        </p:nvSpPr>
        <p:spPr>
          <a:xfrm>
            <a:off x="1950720" y="1655161"/>
            <a:ext cx="930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a) </a:t>
            </a:r>
            <a:r>
              <a:rPr lang="en-US" sz="4400" dirty="0" err="1">
                <a:latin typeface="UTM Avo" panose="02040603050506020204" pitchFamily="18" charset="0"/>
              </a:rPr>
              <a:t>Chư</a:t>
            </a:r>
            <a:r>
              <a:rPr lang="en-US" sz="4400" dirty="0">
                <a:latin typeface="UTM Avo" panose="02040603050506020204" pitchFamily="18" charset="0"/>
              </a:rPr>
              <a:t>̃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3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2,03 </a:t>
            </a:r>
            <a:r>
              <a:rPr lang="en-US" sz="4400" dirty="0" err="1">
                <a:latin typeface="UTM Avo" panose="02040603050506020204" pitchFamily="18" charset="0"/>
              </a:rPr>
              <a:t>thuộc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hàng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phần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trăm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AD58B-D9C5-01C0-6141-76C2E0C7C8F5}"/>
              </a:ext>
            </a:extLst>
          </p:cNvPr>
          <p:cNvSpPr txBox="1"/>
          <p:nvPr/>
        </p:nvSpPr>
        <p:spPr>
          <a:xfrm>
            <a:off x="1950720" y="3166666"/>
            <a:ext cx="9304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b) </a:t>
            </a:r>
            <a:r>
              <a:rPr lang="en-US" sz="4400" dirty="0" err="1">
                <a:latin typeface="UTM Avo" panose="02040603050506020204" pitchFamily="18" charset="0"/>
              </a:rPr>
              <a:t>Chư</a:t>
            </a:r>
            <a:r>
              <a:rPr lang="en-US" sz="4400" dirty="0">
                <a:latin typeface="UTM Avo" panose="02040603050506020204" pitchFamily="18" charset="0"/>
              </a:rPr>
              <a:t>̃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3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109,37 </a:t>
            </a:r>
            <a:r>
              <a:rPr lang="en-US" sz="4400" dirty="0" err="1">
                <a:latin typeface="UTM Avo" panose="02040603050506020204" pitchFamily="18" charset="0"/>
              </a:rPr>
              <a:t>thuộc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hàng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chục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2DD3FC-084F-9F24-0DE6-FE803C2882CE}"/>
              </a:ext>
            </a:extLst>
          </p:cNvPr>
          <p:cNvSpPr txBox="1"/>
          <p:nvPr/>
        </p:nvSpPr>
        <p:spPr>
          <a:xfrm>
            <a:off x="1950719" y="4551677"/>
            <a:ext cx="9304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c) </a:t>
            </a:r>
            <a:r>
              <a:rPr lang="en-US" sz="4400" dirty="0" err="1">
                <a:latin typeface="UTM Avo" panose="02040603050506020204" pitchFamily="18" charset="0"/>
              </a:rPr>
              <a:t>Chư</a:t>
            </a:r>
            <a:r>
              <a:rPr lang="en-US" sz="4400" dirty="0">
                <a:latin typeface="UTM Avo" panose="02040603050506020204" pitchFamily="18" charset="0"/>
              </a:rPr>
              <a:t>̃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3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sô</a:t>
            </a:r>
            <a:r>
              <a:rPr lang="en-US" sz="4400" dirty="0">
                <a:latin typeface="UTM Avo" panose="02040603050506020204" pitchFamily="18" charset="0"/>
              </a:rPr>
              <a:t>́ 98,213 </a:t>
            </a:r>
            <a:r>
              <a:rPr lang="en-US" sz="4400" dirty="0" err="1">
                <a:latin typeface="UTM Avo" panose="02040603050506020204" pitchFamily="18" charset="0"/>
              </a:rPr>
              <a:t>thuộc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hàng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phần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nghìn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821C5C-2FB4-002C-6882-BD2247BEFF94}"/>
              </a:ext>
            </a:extLst>
          </p:cNvPr>
          <p:cNvSpPr/>
          <p:nvPr/>
        </p:nvSpPr>
        <p:spPr>
          <a:xfrm>
            <a:off x="1003041" y="1908312"/>
            <a:ext cx="828000" cy="82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2A86D035-1CAE-58A1-5822-85EE83F5A195}"/>
              </a:ext>
            </a:extLst>
          </p:cNvPr>
          <p:cNvSpPr/>
          <p:nvPr/>
        </p:nvSpPr>
        <p:spPr>
          <a:xfrm>
            <a:off x="964489" y="3436625"/>
            <a:ext cx="828000" cy="82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9469F858-0451-0F4C-3EB0-044AA161A857}"/>
              </a:ext>
            </a:extLst>
          </p:cNvPr>
          <p:cNvSpPr/>
          <p:nvPr/>
        </p:nvSpPr>
        <p:spPr>
          <a:xfrm>
            <a:off x="954545" y="4794387"/>
            <a:ext cx="828000" cy="82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4203EF-1614-213E-F85A-5F8E8AC46D01}"/>
              </a:ext>
            </a:extLst>
          </p:cNvPr>
          <p:cNvSpPr txBox="1"/>
          <p:nvPr/>
        </p:nvSpPr>
        <p:spPr>
          <a:xfrm>
            <a:off x="1010191" y="1826730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6BE81B-85B8-7364-B4E7-6743AB87FD40}"/>
              </a:ext>
            </a:extLst>
          </p:cNvPr>
          <p:cNvSpPr txBox="1"/>
          <p:nvPr/>
        </p:nvSpPr>
        <p:spPr>
          <a:xfrm>
            <a:off x="1012482" y="3372155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17FBC0-5D04-A754-4EA4-0884C576903E}"/>
              </a:ext>
            </a:extLst>
          </p:cNvPr>
          <p:cNvSpPr txBox="1"/>
          <p:nvPr/>
        </p:nvSpPr>
        <p:spPr>
          <a:xfrm>
            <a:off x="985762" y="4700555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Đ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90A682-C8DB-8774-C45B-57E8C638E0DB}"/>
              </a:ext>
            </a:extLst>
          </p:cNvPr>
          <p:cNvSpPr txBox="1"/>
          <p:nvPr/>
        </p:nvSpPr>
        <p:spPr>
          <a:xfrm>
            <a:off x="5213942" y="3912323"/>
            <a:ext cx="5027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Hàng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phần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mười</a:t>
            </a:r>
            <a:endParaRPr lang="en-US" sz="40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2" grpId="0"/>
      <p:bldP spid="33" grpId="0"/>
      <p:bldP spid="37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Game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09" y="382377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4 -0.00232 L 0.11901 -0.01598 L 0.18933 -0.19653 " pathEditMode="relative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974</Words>
  <Application>Microsoft Office PowerPoint</Application>
  <PresentationFormat>Widescreen</PresentationFormat>
  <Paragraphs>138</Paragraphs>
  <Slides>25</Slides>
  <Notes>12</Notes>
  <HiddenSlides>0</HiddenSlides>
  <MMClips>22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#9Slide02 Noi dung dai</vt:lpstr>
      <vt:lpstr>#9Slide05 Aphrodite Pro</vt:lpstr>
      <vt:lpstr>#9Slide05 Bodega Script</vt:lpstr>
      <vt:lpstr>#9Slide05 Dancing Script</vt:lpstr>
      <vt:lpstr>#9Slide07 Altus</vt:lpstr>
      <vt:lpstr>#9Slide07 HoneyCream</vt:lpstr>
      <vt:lpstr>#9Slide07 IcielHelena</vt:lpstr>
      <vt:lpstr>Arial</vt:lpstr>
      <vt:lpstr>Calibri</vt:lpstr>
      <vt:lpstr>Calibri Light</vt:lpstr>
      <vt:lpstr>Cambria</vt:lpstr>
      <vt:lpstr>等线</vt:lpstr>
      <vt:lpstr>等线 Light</vt:lpstr>
      <vt:lpstr>Englebert</vt:lpstr>
      <vt:lpstr>Open Sans</vt:lpstr>
      <vt:lpstr>Oswald Regular</vt:lpstr>
      <vt:lpstr>SVN-Newton</vt:lpstr>
      <vt:lpstr>SVN-Ready</vt:lpstr>
      <vt:lpstr>SVN-Sofia</vt:lpstr>
      <vt:lpstr>Times New Roman</vt:lpstr>
      <vt:lpstr>UTM Avo</vt:lpstr>
      <vt:lpstr>Wingdings</vt:lpstr>
      <vt:lpstr>Zilla Slab Light</vt:lpstr>
      <vt:lpstr>思源黑体 CN Medium</vt:lpstr>
      <vt:lpstr>Office Theme</vt:lpstr>
      <vt:lpstr>1_Office 主题​​</vt:lpstr>
      <vt:lpstr>Office 主题​​</vt:lpstr>
      <vt:lpstr>1_Office Theme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 T&amp;T</cp:lastModifiedBy>
  <cp:revision>4</cp:revision>
  <dcterms:created xsi:type="dcterms:W3CDTF">2024-10-31T07:34:47Z</dcterms:created>
  <dcterms:modified xsi:type="dcterms:W3CDTF">2024-11-03T05:45:05Z</dcterms:modified>
</cp:coreProperties>
</file>