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</p:sldMasterIdLst>
  <p:notesMasterIdLst>
    <p:notesMasterId r:id="rId24"/>
  </p:notesMasterIdLst>
  <p:sldIdLst>
    <p:sldId id="256" r:id="rId3"/>
    <p:sldId id="261" r:id="rId4"/>
    <p:sldId id="258" r:id="rId5"/>
    <p:sldId id="263" r:id="rId6"/>
    <p:sldId id="264" r:id="rId7"/>
    <p:sldId id="265" r:id="rId8"/>
    <p:sldId id="266" r:id="rId9"/>
    <p:sldId id="267" r:id="rId10"/>
    <p:sldId id="268" r:id="rId11"/>
    <p:sldId id="259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9" r:id="rId21"/>
    <p:sldId id="278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12F60-24C4-4242-8FDE-9B8680C80AD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685FD-B091-4B87-993F-367E20E5F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9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3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10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280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866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455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7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图形"/>
          <p:cNvGrpSpPr/>
          <p:nvPr userDrawn="1"/>
        </p:nvGrpSpPr>
        <p:grpSpPr>
          <a:xfrm>
            <a:off x="0" y="-8255"/>
            <a:ext cx="12192635" cy="6866255"/>
            <a:chOff x="0" y="0"/>
            <a:chExt cx="19201" cy="10813"/>
          </a:xfrm>
        </p:grpSpPr>
        <p:pic>
          <p:nvPicPr>
            <p:cNvPr id="11" name="图形" descr="5ccee593e7ab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12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13" name="组合 6"/>
            <p:cNvGrpSpPr/>
            <p:nvPr/>
          </p:nvGrpSpPr>
          <p:grpSpPr>
            <a:xfrm>
              <a:off x="3257" y="986"/>
              <a:ext cx="12886" cy="8877"/>
              <a:chOff x="2410" y="-450"/>
              <a:chExt cx="13936" cy="11010"/>
            </a:xfrm>
          </p:grpSpPr>
          <p:pic>
            <p:nvPicPr>
              <p:cNvPr id="18" name="图形" descr="5c8a35b8b500d-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19" name="图形" descr="5c8a35b8b500d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0" y="-450"/>
                <a:ext cx="13719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cbd2efc09a0e"/>
            <p:cNvPicPr>
              <a:picLocks noChangeAspect="1"/>
            </p:cNvPicPr>
            <p:nvPr/>
          </p:nvPicPr>
          <p:blipFill>
            <a:blip r:embed="rId9"/>
            <a:srcRect t="4880" r="2994" b="6037"/>
            <a:stretch>
              <a:fillRect/>
            </a:stretch>
          </p:blipFill>
          <p:spPr>
            <a:xfrm>
              <a:off x="0" y="6929"/>
              <a:ext cx="5130" cy="3885"/>
            </a:xfrm>
            <a:prstGeom prst="rect">
              <a:avLst/>
            </a:prstGeom>
          </p:spPr>
        </p:pic>
        <p:pic>
          <p:nvPicPr>
            <p:cNvPr id="15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981" y="5524"/>
              <a:ext cx="5220" cy="5276"/>
            </a:xfrm>
            <a:prstGeom prst="rect">
              <a:avLst/>
            </a:prstGeom>
          </p:spPr>
        </p:pic>
        <p:pic>
          <p:nvPicPr>
            <p:cNvPr id="16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>
              <a:off x="13381" y="920"/>
              <a:ext cx="5820" cy="2989"/>
            </a:xfrm>
            <a:prstGeom prst="rect">
              <a:avLst/>
            </a:prstGeom>
          </p:spPr>
        </p:pic>
        <p:pic>
          <p:nvPicPr>
            <p:cNvPr id="17" name="图形" descr="5ce8f767eed3c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84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6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91DC0-EDAD-4A62-B430-81513EDD33C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19E5E-0AE3-478E-B37A-5FF6494D8AF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45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16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38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98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82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81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5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62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8" name="圆角矩形 2"/>
            <p:cNvSpPr/>
            <p:nvPr>
              <p:custDataLst>
                <p:tags r:id="rId1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9" name="圆角矩形 1"/>
            <p:cNvSpPr/>
            <p:nvPr>
              <p:custDataLst>
                <p:tags r:id="rId2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90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38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33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41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7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1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0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9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8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9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5ccee593e7ab4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112616" y="-1266121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731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4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7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png"/><Relationship Id="rId3" Type="http://schemas.openxmlformats.org/officeDocument/2006/relationships/tags" Target="../tags/tag19.xml"/><Relationship Id="rId7" Type="http://schemas.openxmlformats.org/officeDocument/2006/relationships/image" Target="../media/image1.png"/><Relationship Id="rId12" Type="http://schemas.openxmlformats.org/officeDocument/2006/relationships/image" Target="../media/image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5" Type="http://schemas.openxmlformats.org/officeDocument/2006/relationships/tags" Target="../tags/tag21.xml"/><Relationship Id="rId10" Type="http://schemas.openxmlformats.org/officeDocument/2006/relationships/image" Target="../media/image33.png"/><Relationship Id="rId4" Type="http://schemas.openxmlformats.org/officeDocument/2006/relationships/tags" Target="../tags/tag20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20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3.png"/><Relationship Id="rId5" Type="http://schemas.openxmlformats.org/officeDocument/2006/relationships/tags" Target="../tags/tag13.xml"/><Relationship Id="rId15" Type="http://schemas.openxmlformats.org/officeDocument/2006/relationships/image" Target="../media/image21.png"/><Relationship Id="rId10" Type="http://schemas.openxmlformats.org/officeDocument/2006/relationships/image" Target="../media/image1.png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883" y="163577"/>
            <a:ext cx="2517866" cy="1670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251" y="1834026"/>
            <a:ext cx="6202254" cy="2712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707" y="4597379"/>
            <a:ext cx="2737341" cy="11827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326" y="832611"/>
            <a:ext cx="268247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1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"/>
          <p:cNvGrpSpPr/>
          <p:nvPr/>
        </p:nvGrpSpPr>
        <p:grpSpPr>
          <a:xfrm>
            <a:off x="0" y="0"/>
            <a:ext cx="12192635" cy="6858000"/>
            <a:chOff x="0" y="0"/>
            <a:chExt cx="19201" cy="10800"/>
          </a:xfrm>
        </p:grpSpPr>
        <p:pic>
          <p:nvPicPr>
            <p:cNvPr id="3" name="图形" descr="5ccee593e7ab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4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r="75750" b="57414"/>
            <a:stretch>
              <a:fillRect/>
            </a:stretch>
          </p:blipFill>
          <p:spPr>
            <a:xfrm flipH="1">
              <a:off x="14545" y="0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025" y="649"/>
              <a:ext cx="17152" cy="9502"/>
            </a:xfrm>
            <a:prstGeom prst="rect">
              <a:avLst/>
            </a:prstGeom>
          </p:spPr>
        </p:pic>
        <p:pic>
          <p:nvPicPr>
            <p:cNvPr id="6" name="图形" descr="D:\包图网\包图网素材\儿童节\5afbe3f1aea1a.png5afbe3f1aea1a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60" y="5043"/>
              <a:ext cx="4485" cy="5757"/>
            </a:xfrm>
            <a:prstGeom prst="rect">
              <a:avLst/>
            </a:prstGeom>
          </p:spPr>
        </p:pic>
        <p:pic>
          <p:nvPicPr>
            <p:cNvPr id="7" name="图形" descr="5c9f6e45990f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l="31112" t="7065" r="30883" b="11954"/>
            <a:stretch>
              <a:fillRect/>
            </a:stretch>
          </p:blipFill>
          <p:spPr>
            <a:xfrm>
              <a:off x="14086" y="4482"/>
              <a:ext cx="3909" cy="5885"/>
            </a:xfrm>
            <a:prstGeom prst="rect">
              <a:avLst/>
            </a:prstGeom>
          </p:spPr>
        </p:pic>
        <p:pic>
          <p:nvPicPr>
            <p:cNvPr id="8" name="图形" descr="5ce8f767eed3c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t="35004" r="83984" b="23742"/>
            <a:stretch>
              <a:fillRect/>
            </a:stretch>
          </p:blipFill>
          <p:spPr>
            <a:xfrm>
              <a:off x="0" y="0"/>
              <a:ext cx="2097" cy="270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8786" y="2140875"/>
            <a:ext cx="8323613" cy="223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5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788" y="192712"/>
            <a:ext cx="6539360" cy="1341236"/>
            <a:chOff x="437910" y="490887"/>
            <a:chExt cx="6539360" cy="1341236"/>
          </a:xfrm>
        </p:grpSpPr>
        <p:sp>
          <p:nvSpPr>
            <p:cNvPr id="3" name="Rectangle 2"/>
            <p:cNvSpPr/>
            <p:nvPr/>
          </p:nvSpPr>
          <p:spPr>
            <a:xfrm>
              <a:off x="1590155" y="628681"/>
              <a:ext cx="5387115" cy="769441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smtClean="0">
                  <a:ln w="19050">
                    <a:noFill/>
                    <a:prstDash val="solid"/>
                  </a:ln>
                  <a:solidFill>
                    <a:srgbClr val="D47D9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 câu</a:t>
              </a:r>
              <a:r>
                <a:rPr kumimoji="0" lang="en-US" sz="4000" b="1" i="0" u="none" strike="noStrike" kern="0" cap="none" spc="0" normalizeH="0" noProof="0" smtClean="0">
                  <a:ln w="19050">
                    <a:noFill/>
                    <a:prstDash val="solid"/>
                  </a:ln>
                  <a:solidFill>
                    <a:srgbClr val="D47D9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trả lời đúng</a:t>
              </a:r>
              <a:r>
                <a:rPr kumimoji="0" lang="en-US" sz="4400" b="1" i="0" u="none" strike="noStrike" kern="0" cap="none" spc="0" normalizeH="0" noProof="0" smtClean="0">
                  <a:ln w="19050">
                    <a:noFill/>
                    <a:prstDash val="solid"/>
                  </a:ln>
                  <a:solidFill>
                    <a:srgbClr val="D47D9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0" cap="none" spc="0" normalizeH="0" baseline="0" noProof="0" dirty="0" smtClean="0">
                <a:ln w="19050">
                  <a:noFill/>
                  <a:prstDash val="solid"/>
                </a:ln>
                <a:solidFill>
                  <a:srgbClr val="D47D9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910" y="490887"/>
              <a:ext cx="1152244" cy="134123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610032" y="1005115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có 4 miếng dán như sau: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10032" y="1955846"/>
            <a:ext cx="1108454" cy="1024298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 flipH="1">
            <a:off x="3272927" y="1818052"/>
            <a:ext cx="1325719" cy="1172283"/>
          </a:xfrm>
          <a:prstGeom prst="parallelogram">
            <a:avLst>
              <a:gd name="adj" fmla="val 39804"/>
            </a:avLst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5116988" y="1830112"/>
            <a:ext cx="1509457" cy="1086082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97148" y="1955846"/>
            <a:ext cx="1183025" cy="960348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57788" y="3071196"/>
            <a:ext cx="11333878" cy="1145962"/>
            <a:chOff x="457788" y="3071196"/>
            <a:chExt cx="11333878" cy="1145962"/>
          </a:xfrm>
        </p:grpSpPr>
        <p:sp>
          <p:nvSpPr>
            <p:cNvPr id="10" name="Hình chữ nhật: Góc Tròn 8">
              <a:extLst>
                <a:ext uri="{FF2B5EF4-FFF2-40B4-BE49-F238E27FC236}">
                  <a16:creationId xmlns:a16="http://schemas.microsoft.com/office/drawing/2014/main" id="{E269473F-6A8B-E80D-6775-3AD0F811E809}"/>
                </a:ext>
              </a:extLst>
            </p:cNvPr>
            <p:cNvSpPr/>
            <p:nvPr/>
          </p:nvSpPr>
          <p:spPr>
            <a:xfrm>
              <a:off x="457788" y="3081387"/>
              <a:ext cx="11333878" cy="1135771"/>
            </a:xfrm>
            <a:prstGeom prst="roundRect">
              <a:avLst/>
            </a:prstGeom>
            <a:noFill/>
            <a:ln w="19050">
              <a:solidFill>
                <a:srgbClr val="FF46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1503" y="3071196"/>
              <a:ext cx="109864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Việt dán hình bình hành sau khi dán hình vuông và trước hình tam giác. </a:t>
              </a:r>
              <a:r>
                <a:rPr lang="en-US" sz="320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 hình nào dưới đây là sản phẩm của Việt?</a:t>
              </a:r>
              <a:endParaRPr lang="en-US" sz="32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76216" y="4483008"/>
            <a:ext cx="11224772" cy="2222274"/>
            <a:chOff x="476216" y="4483008"/>
            <a:chExt cx="11224772" cy="2222274"/>
          </a:xfrm>
        </p:grpSpPr>
        <p:grpSp>
          <p:nvGrpSpPr>
            <p:cNvPr id="17" name="Group 16"/>
            <p:cNvGrpSpPr/>
            <p:nvPr/>
          </p:nvGrpSpPr>
          <p:grpSpPr>
            <a:xfrm>
              <a:off x="476216" y="4498376"/>
              <a:ext cx="2638735" cy="1581989"/>
              <a:chOff x="797193" y="4399894"/>
              <a:chExt cx="2638735" cy="1581989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612169" y="4527583"/>
                <a:ext cx="1108454" cy="1024298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>
                <a:off x="1926471" y="4399894"/>
                <a:ext cx="1509457" cy="1086082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Parallelogram 14"/>
              <p:cNvSpPr/>
              <p:nvPr/>
            </p:nvSpPr>
            <p:spPr>
              <a:xfrm flipH="1">
                <a:off x="797193" y="4513379"/>
                <a:ext cx="1325719" cy="1172283"/>
              </a:xfrm>
              <a:prstGeom prst="parallelogram">
                <a:avLst>
                  <a:gd name="adj" fmla="val 39804"/>
                </a:avLst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460052" y="5021535"/>
                <a:ext cx="1183025" cy="960348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464890" y="4483008"/>
              <a:ext cx="2339859" cy="1614444"/>
              <a:chOff x="4286586" y="4163377"/>
              <a:chExt cx="2339859" cy="1614444"/>
            </a:xfrm>
          </p:grpSpPr>
          <p:sp>
            <p:nvSpPr>
              <p:cNvPr id="18" name="Isosceles Triangle 17"/>
              <p:cNvSpPr/>
              <p:nvPr/>
            </p:nvSpPr>
            <p:spPr>
              <a:xfrm>
                <a:off x="4565206" y="4163377"/>
                <a:ext cx="1509457" cy="1086082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/>
              <p:cNvSpPr/>
              <p:nvPr/>
            </p:nvSpPr>
            <p:spPr>
              <a:xfrm>
                <a:off x="5300726" y="4351979"/>
                <a:ext cx="1325719" cy="1172283"/>
              </a:xfrm>
              <a:prstGeom prst="parallelogram">
                <a:avLst>
                  <a:gd name="adj" fmla="val 39804"/>
                </a:avLst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631667" y="4817473"/>
                <a:ext cx="1183025" cy="960348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286586" y="4610004"/>
                <a:ext cx="924716" cy="914258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046295" y="4608699"/>
              <a:ext cx="2758930" cy="1371960"/>
              <a:chOff x="5863933" y="4525628"/>
              <a:chExt cx="2758930" cy="137196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781877" y="4525628"/>
                <a:ext cx="1183025" cy="960348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/>
              <p:nvPr/>
            </p:nvSpPr>
            <p:spPr>
              <a:xfrm>
                <a:off x="5863933" y="4730778"/>
                <a:ext cx="1509457" cy="1086082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Parallelogram 24"/>
              <p:cNvSpPr/>
              <p:nvPr/>
            </p:nvSpPr>
            <p:spPr>
              <a:xfrm rot="1912842" flipH="1">
                <a:off x="6768759" y="4725305"/>
                <a:ext cx="1325719" cy="1172283"/>
              </a:xfrm>
              <a:prstGeom prst="parallelogram">
                <a:avLst>
                  <a:gd name="adj" fmla="val 39804"/>
                </a:avLst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514409" y="4855570"/>
                <a:ext cx="1108454" cy="1024298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304297" y="4703230"/>
              <a:ext cx="2396691" cy="1308989"/>
              <a:chOff x="8956152" y="4771324"/>
              <a:chExt cx="2396691" cy="130898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9768853" y="4773284"/>
                <a:ext cx="1183025" cy="960348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0244389" y="5056015"/>
                <a:ext cx="1108454" cy="1024298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Parallelogram 29"/>
              <p:cNvSpPr/>
              <p:nvPr/>
            </p:nvSpPr>
            <p:spPr>
              <a:xfrm rot="2651796" flipH="1">
                <a:off x="9650687" y="4771324"/>
                <a:ext cx="1325719" cy="1172283"/>
              </a:xfrm>
              <a:prstGeom prst="parallelogram">
                <a:avLst>
                  <a:gd name="adj" fmla="val 39804"/>
                </a:avLst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8956152" y="4949076"/>
                <a:ext cx="1303624" cy="1042533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510485" y="6062709"/>
              <a:ext cx="550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en-US" sz="32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14135" y="6103880"/>
              <a:ext cx="550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en-US" sz="32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037719" y="6120507"/>
              <a:ext cx="550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en-US" sz="32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110750" y="6084850"/>
              <a:ext cx="550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10070408" y="6120507"/>
            <a:ext cx="550941" cy="5681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0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3016" b="23111"/>
          <a:stretch/>
        </p:blipFill>
        <p:spPr>
          <a:xfrm>
            <a:off x="440585" y="208016"/>
            <a:ext cx="1159616" cy="1082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3308" y="426300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sau, hãy chỉ </a:t>
            </a:r>
            <a:r>
              <a:rPr lang="en-US" sz="36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ra:</a:t>
            </a:r>
            <a:endParaRPr lang="en-US" sz="36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1942" y="1072631"/>
            <a:ext cx="8030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Hai đoạn thẳng song song với nhau.</a:t>
            </a:r>
          </a:p>
          <a:p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Hai đoạn thẳng vuông góc với nhau.</a:t>
            </a:r>
            <a:endParaRPr lang="en-US" sz="5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2554942"/>
            <a:ext cx="8346331" cy="38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7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3016" b="23111"/>
          <a:stretch/>
        </p:blipFill>
        <p:spPr>
          <a:xfrm>
            <a:off x="440585" y="208016"/>
            <a:ext cx="1159616" cy="1082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3308" y="426300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sau, hãy chỉ </a:t>
            </a:r>
            <a:r>
              <a:rPr lang="en-US" sz="36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ra:</a:t>
            </a:r>
            <a:endParaRPr lang="en-US" sz="36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1942" y="1072631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Hai đoạn thẳng song song với nhau</a:t>
            </a:r>
            <a:r>
              <a:rPr lang="en-US" sz="36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8" y="2155532"/>
            <a:ext cx="8346331" cy="381858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029200" y="3455894"/>
            <a:ext cx="1129554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Straight Connector 6"/>
          <p:cNvCxnSpPr/>
          <p:nvPr/>
        </p:nvCxnSpPr>
        <p:spPr>
          <a:xfrm flipH="1">
            <a:off x="6683188" y="3469341"/>
            <a:ext cx="1129553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638999" y="2260411"/>
            <a:ext cx="300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GE và KH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913095" y="2941775"/>
            <a:ext cx="1102658" cy="1132684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H="1" flipV="1">
            <a:off x="6158754" y="3469341"/>
            <a:ext cx="524435" cy="59167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636180" y="2801860"/>
            <a:ext cx="300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DE và GH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5035188" y="3469341"/>
            <a:ext cx="1129554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 flipH="1">
            <a:off x="2211305" y="4598893"/>
            <a:ext cx="1129553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8644987" y="3343312"/>
            <a:ext cx="300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BC và EG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6704096" y="3455894"/>
            <a:ext cx="1129554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H="1">
            <a:off x="2225669" y="4585446"/>
            <a:ext cx="1129553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8659906" y="3939115"/>
            <a:ext cx="300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BC và HK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3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8" grpId="0"/>
      <p:bldP spid="31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3016" b="23111"/>
          <a:stretch/>
        </p:blipFill>
        <p:spPr>
          <a:xfrm>
            <a:off x="440585" y="208016"/>
            <a:ext cx="1159616" cy="1082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3308" y="426300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sau, hãy chỉ </a:t>
            </a:r>
            <a:r>
              <a:rPr lang="en-US" sz="36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ra:</a:t>
            </a:r>
            <a:endParaRPr lang="en-US" sz="36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1942" y="1072631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đoạn thẳng vuông góc với nhau.</a:t>
            </a:r>
            <a:endParaRPr lang="en-US" sz="5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5" y="2057400"/>
            <a:ext cx="8346331" cy="381858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 flipV="1">
            <a:off x="1156447" y="2808610"/>
            <a:ext cx="1190884" cy="2260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H="1">
            <a:off x="2356269" y="4545106"/>
            <a:ext cx="1126520" cy="524242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8638999" y="2260411"/>
            <a:ext cx="3006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và BC</a:t>
            </a:r>
            <a:endParaRPr lang="en-US" sz="4000" b="1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26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6" y="242459"/>
            <a:ext cx="1035632" cy="1204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4024" y="429262"/>
            <a:ext cx="10233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đường thẳng AB và điểm H không nằm trên đường thẳng AB (theo mẫu)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42" y="1506480"/>
            <a:ext cx="5266085" cy="22890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072" y="3795507"/>
            <a:ext cx="1062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thẳng CD đi qua điểm H và vuông góc với đường thẳng AB.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072" y="5002711"/>
            <a:ext cx="1062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Vẽ đường thẳng EG đi qua điểm H và song song với đường thẳng AB.</a:t>
            </a:r>
          </a:p>
        </p:txBody>
      </p:sp>
    </p:spTree>
    <p:extLst>
      <p:ext uri="{BB962C8B-B14F-4D97-AF65-F5344CB8AC3E}">
        <p14:creationId xmlns:p14="http://schemas.microsoft.com/office/powerpoint/2010/main" val="60396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6" y="242459"/>
            <a:ext cx="1035632" cy="1204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4024" y="429262"/>
            <a:ext cx="10233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đường thẳng AB và điểm H không nằm trên đường thẳng AB (theo mẫu)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59" y="2111188"/>
            <a:ext cx="9845559" cy="4279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704" y="1980000"/>
            <a:ext cx="1327382" cy="27685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4024" y="429262"/>
            <a:ext cx="1062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thẳng CD đi qua điểm H và vuông góc với đường thẳng AB.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4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5091917" y="3869648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5830104" y="1897110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5355495" y="1939772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801" y="3586799"/>
            <a:ext cx="1327382" cy="2768540"/>
          </a:xfrm>
          <a:prstGeom prst="rect">
            <a:avLst/>
          </a:prstGeom>
        </p:spPr>
      </p:pic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835556" y="4752712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9" name="Picture 30" descr="ButC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58" y="4994960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5321845" y="5908716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9502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2.22222E-6 L 0.0069 -0.47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365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3.7037E-6 L -0.0056 -0.19166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6" y="242459"/>
            <a:ext cx="1035632" cy="1204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914" y="306152"/>
            <a:ext cx="1062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Vẽ đường thẳng EG đi qua điểm H và song song với đường thẳng AB.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28459" y="1571276"/>
            <a:ext cx="9845559" cy="5168437"/>
            <a:chOff x="1228459" y="1571276"/>
            <a:chExt cx="9845559" cy="51684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459" y="2111188"/>
              <a:ext cx="9845559" cy="4279602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5813947" y="1688104"/>
              <a:ext cx="0" cy="484632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5178071" y="1571276"/>
              <a:ext cx="62869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5144421" y="5908716"/>
              <a:ext cx="28575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40997" y="2613580"/>
            <a:ext cx="1327382" cy="2768540"/>
          </a:xfrm>
          <a:prstGeom prst="rect">
            <a:avLst/>
          </a:prstGeom>
        </p:spPr>
      </p:pic>
      <p:pic>
        <p:nvPicPr>
          <p:cNvPr id="14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034">
            <a:off x="5609566" y="2477807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5807477" y="3315414"/>
            <a:ext cx="2768541" cy="36625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034">
            <a:off x="2847497" y="2440348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3045408" y="3277955"/>
            <a:ext cx="2768541" cy="36625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3305484" y="2648654"/>
            <a:ext cx="526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solidFill>
                  <a:srgbClr val="0070C0"/>
                </a:solidFill>
                <a:latin typeface="Arial" panose="020B0604020202020204" pitchFamily="34" charset="0"/>
              </a:rPr>
              <a:t>E</a:t>
            </a:r>
            <a:endParaRPr lang="en-US" altLang="en-US" sz="40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8222536" y="2671264"/>
            <a:ext cx="285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smtClean="0">
                <a:solidFill>
                  <a:srgbClr val="0070C0"/>
                </a:solidFill>
                <a:latin typeface="Arial" panose="020B0604020202020204" pitchFamily="34" charset="0"/>
              </a:rPr>
              <a:t>G</a:t>
            </a:r>
            <a:endParaRPr lang="en-US" altLang="en-US" sz="400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6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7.40741E-7 L 0.2267 -0.0034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18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509 L -0.22696 -0.002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4.81481E-6 L 0.22669 -0.0034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18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47343" y="511800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9794" y="511800"/>
            <a:ext cx="969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các que tính xếp thành hình bên. Di chuyển 2 que tính để được 2 hình thoi.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105592" y="3068549"/>
            <a:ext cx="705395" cy="124097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370217" y="4352563"/>
            <a:ext cx="705395" cy="124097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409509" y="4378689"/>
            <a:ext cx="705395" cy="124097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180217" y="3085466"/>
            <a:ext cx="705395" cy="124097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02980" y="3060684"/>
            <a:ext cx="1438298" cy="210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05357" y="3081756"/>
            <a:ext cx="1380255" cy="37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60563" y="5606597"/>
            <a:ext cx="1438298" cy="210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86062" y="5627669"/>
            <a:ext cx="1463040" cy="37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30826" y="4347370"/>
            <a:ext cx="723460" cy="122137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417570" y="3071220"/>
            <a:ext cx="697334" cy="126828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646861" y="3137717"/>
            <a:ext cx="731520" cy="118872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171763" y="4334757"/>
            <a:ext cx="1438298" cy="210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04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334" y="825650"/>
            <a:ext cx="4292246" cy="1951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673315" y="2509844"/>
            <a:ext cx="68262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40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000" b="1" smtClean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và chuẩn bị trước </a:t>
            </a:r>
            <a:r>
              <a:rPr lang="en-US" sz="4000" b="1" smtClean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tập chung (tiết 2)</a:t>
            </a:r>
            <a:endParaRPr lang="vi-VN" sz="7200" b="1" i="0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0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" descr="5ccee593e7ab4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r="75750" b="57414"/>
          <a:stretch>
            <a:fillRect/>
          </a:stretch>
        </p:blipFill>
        <p:spPr>
          <a:xfrm>
            <a:off x="-194084" y="-95709"/>
            <a:ext cx="2956560" cy="2846705"/>
          </a:xfrm>
          <a:prstGeom prst="rect">
            <a:avLst/>
          </a:prstGeom>
        </p:spPr>
      </p:pic>
      <p:pic>
        <p:nvPicPr>
          <p:cNvPr id="5" name="图形" descr="5ccee593e7ab4-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 t="67598"/>
          <a:stretch>
            <a:fillRect/>
          </a:stretch>
        </p:blipFill>
        <p:spPr>
          <a:xfrm>
            <a:off x="194083" y="4692015"/>
            <a:ext cx="12192000" cy="2165985"/>
          </a:xfrm>
          <a:prstGeom prst="rect">
            <a:avLst/>
          </a:prstGeom>
        </p:spPr>
      </p:pic>
      <p:sp>
        <p:nvSpPr>
          <p:cNvPr id="2" name="矩形: 圆角 12">
            <a:extLst>
              <a:ext uri="{FF2B5EF4-FFF2-40B4-BE49-F238E27FC236}">
                <a16:creationId xmlns:a16="http://schemas.microsoft.com/office/drawing/2014/main" id="{38A54781-1649-4F26-8C11-E7B479EDF062}"/>
              </a:ext>
            </a:extLst>
          </p:cNvPr>
          <p:cNvSpPr/>
          <p:nvPr/>
        </p:nvSpPr>
        <p:spPr>
          <a:xfrm>
            <a:off x="791633" y="809977"/>
            <a:ext cx="10608733" cy="5238045"/>
          </a:xfrm>
          <a:prstGeom prst="roundRect">
            <a:avLst>
              <a:gd name="adj" fmla="val 2942"/>
            </a:avLst>
          </a:prstGeom>
          <a:solidFill>
            <a:schemeClr val="bg1"/>
          </a:solidFill>
          <a:ln w="76200">
            <a:solidFill>
              <a:srgbClr val="82D6DD"/>
            </a:solidFill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2号-新潮海报体" panose="00000500000000000000" pitchFamily="2" charset="-122"/>
              <a:ea typeface="字魂92号-新潮海报体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243" y="294005"/>
            <a:ext cx="7206214" cy="1508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914" y="1426029"/>
            <a:ext cx="103196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nl-NL" sz="28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Biết kiểm tra được hai đường thẳng vuông góc hoặc song song với đường thẳng cho trước.</a:t>
            </a:r>
            <a:endParaRPr lang="en-US" sz="280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28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Biết vẽ đường thẳng đi qua một điểm và song song hoặc vuông góc với đường thẳng cho trước ( bằng thước kẻ và ê ke ).</a:t>
            </a:r>
            <a:endParaRPr lang="en-US" sz="280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Thông qua hoạt động xếp hình để củng cố kỹ năng nhận dạng hình thoi.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năng lực tư duy, lập luận toán học, giải quyết vấn đề, giao tiếp hợp tác.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112660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120" y="440138"/>
            <a:ext cx="2517866" cy="167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8EC01-B671-B1A8-3F00-28E92728F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2" y="-62177"/>
            <a:ext cx="1269098" cy="1269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591" y="2110587"/>
            <a:ext cx="7701045" cy="370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0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47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"/>
          <p:cNvGrpSpPr/>
          <p:nvPr/>
        </p:nvGrpSpPr>
        <p:grpSpPr>
          <a:xfrm>
            <a:off x="-24448" y="0"/>
            <a:ext cx="12202160" cy="6858000"/>
            <a:chOff x="-15" y="0"/>
            <a:chExt cx="19216" cy="10800"/>
          </a:xfrm>
        </p:grpSpPr>
        <p:pic>
          <p:nvPicPr>
            <p:cNvPr id="3" name="图形" descr="5ccee593e7ab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4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8" name="图形" descr="5cbd2efc09b3b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9" name="图形" descr="5ce8f767eed3c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10" name="图形" descr="5ce8f767eed3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18670" y="2399438"/>
            <a:ext cx="7248640" cy="16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4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2" name="Dikdörtgen 19">
            <a:hlinkClick r:id="" action="ppaction://hlinkshowjump?jump=nextslide"/>
          </p:cNvPr>
          <p:cNvSpPr/>
          <p:nvPr/>
        </p:nvSpPr>
        <p:spPr>
          <a:xfrm>
            <a:off x="4594412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START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b="16881"/>
          <a:stretch/>
        </p:blipFill>
        <p:spPr>
          <a:xfrm>
            <a:off x="3532410" y="1906449"/>
            <a:ext cx="5127180" cy="211310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D4692"/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41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0" y="3429000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2614480" y="417838"/>
            <a:ext cx="6712426" cy="1824245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điểm của hình thoi là:</a:t>
            </a:r>
            <a:endParaRPr kumimoji="0" lang="en-US" sz="40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1MsPham"/>
          <p:cNvSpPr/>
          <p:nvPr/>
        </p:nvSpPr>
        <p:spPr>
          <a:xfrm>
            <a:off x="496957" y="5038048"/>
            <a:ext cx="3483953" cy="160129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cạnh đối diện song song và </a:t>
            </a: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 bằng nhau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273826" y="5038048"/>
            <a:ext cx="3379304" cy="160129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cặp cạnh đối diện song song và 4 cạnh bằng nhau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7972133" y="5038047"/>
            <a:ext cx="3528234" cy="160129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cạnh đối diện </a:t>
            </a: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 góc và 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cạnh bằng nhau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513493" y="737827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9" name="TextBox 18"/>
          <p:cNvSpPr txBox="1"/>
          <p:nvPr/>
        </p:nvSpPr>
        <p:spPr>
          <a:xfrm>
            <a:off x="309918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D4692"/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6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1" grpId="0" animBg="1"/>
      <p:bldP spid="51" grpId="1" animBg="1"/>
      <p:bldP spid="5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864" y="3187103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1385683" y="256451"/>
            <a:ext cx="9043327" cy="885625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lvl="0" algn="ctr"/>
            <a:r>
              <a:rPr lang="vi-VN" sz="4400" b="1">
                <a:latin typeface="Cambria" panose="02040503050406030204" pitchFamily="18" charset="0"/>
                <a:ea typeface="Cambria" panose="02040503050406030204" pitchFamily="18" charset="0"/>
              </a:rPr>
              <a:t>Giá treo đồ dưới đây có hình gì</a:t>
            </a:r>
            <a:r>
              <a:rPr lang="vi-VN" sz="4400" b="1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400" b="1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bình hành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thoi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8959207" y="69968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9" name="TextBox 18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D4692"/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" descr="Trắc nghiệm toán 4 kết nối bài 31 Hình bình hành, hình tho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986" y="1280850"/>
            <a:ext cx="3648497" cy="330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68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47" y="2713969"/>
            <a:ext cx="2336800" cy="2012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0" y="-18491"/>
            <a:ext cx="7782351" cy="18359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6" y="0"/>
            <a:ext cx="7782351" cy="1835980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1143455" y="417841"/>
            <a:ext cx="9471483" cy="873261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biểu nào sau đây là đúng?</a:t>
            </a:r>
            <a:endParaRPr kumimoji="0" lang="en-US" sz="4000" b="1" i="0" u="none" strike="noStrike" kern="1200" cap="none" spc="0" normalizeH="0" baseline="0" noProof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1MsPham"/>
          <p:cNvSpPr/>
          <p:nvPr/>
        </p:nvSpPr>
        <p:spPr>
          <a:xfrm>
            <a:off x="653292" y="4770783"/>
            <a:ext cx="3394100" cy="158320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ABCD là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hình bình hành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324717" y="4770783"/>
            <a:ext cx="3394100" cy="158320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ABCD là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hình thoi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8098339" y="4851545"/>
            <a:ext cx="3394100" cy="158320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ABCE là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hình chữ nhật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1903811" y="715860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9417" y="-1873739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2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2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1" name="TextBox 20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D4692"/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Trắc nghiệm toán 4 kết nối bài 31 Hình bình hành, hình tho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23" y="1595638"/>
            <a:ext cx="4621514" cy="2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7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9323 -0.0210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0508 -0.109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8672 -0.020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0" y="-18491"/>
            <a:ext cx="7782351" cy="18359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6" y="0"/>
            <a:ext cx="7782351" cy="1835980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596347" y="417840"/>
            <a:ext cx="11072192" cy="1963017"/>
          </a:xfrm>
          <a:prstGeom prst="rect">
            <a:avLst/>
          </a:prstGeom>
          <a:solidFill>
            <a:schemeClr val="lt1">
              <a:alpha val="98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lvl="0"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Hoa làm một khung ảnh có dạng hình chữ nhật PQRS với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PQ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18 cm và PS = 24cm. Độ dài viền khung ảnh bạn Hoa đã làm là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84 cm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42 cm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cm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1851204" y="699859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 rot="388952">
            <a:off x="11411262" y="-134735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2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2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1" name="TextBox 20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D4692"/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33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29323 -0.0210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60508 -0.109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28672 -0.02013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2" name="Dikdörtgen 19">
            <a:hlinkClick r:id="" action="ppaction://hlinkshowjump?jump=nextslide"/>
          </p:cNvPr>
          <p:cNvSpPr/>
          <p:nvPr/>
        </p:nvSpPr>
        <p:spPr>
          <a:xfrm>
            <a:off x="4594412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START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4" name="Dikdörtgen 19">
            <a:hlinkClick r:id="" action="ppaction://hlinkshowjump?jump=nextslide"/>
          </p:cNvPr>
          <p:cNvSpPr/>
          <p:nvPr/>
        </p:nvSpPr>
        <p:spPr>
          <a:xfrm>
            <a:off x="4594411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END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24037" r="22815"/>
          <a:stretch/>
        </p:blipFill>
        <p:spPr>
          <a:xfrm>
            <a:off x="4216016" y="2058285"/>
            <a:ext cx="4419600" cy="24264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D4692"/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2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552</Words>
  <Application>Microsoft Office PowerPoint</Application>
  <PresentationFormat>Widescreen</PresentationFormat>
  <Paragraphs>78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#9Slide07 HoneyCream</vt:lpstr>
      <vt:lpstr>Arial</vt:lpstr>
      <vt:lpstr>Bookman Old Style</vt:lpstr>
      <vt:lpstr>Calibri</vt:lpstr>
      <vt:lpstr>Calibri Light</vt:lpstr>
      <vt:lpstr>Cambria</vt:lpstr>
      <vt:lpstr>等线</vt:lpstr>
      <vt:lpstr>SVN-Newton</vt:lpstr>
      <vt:lpstr>Tahoma</vt:lpstr>
      <vt:lpstr>Times New Roman</vt:lpstr>
      <vt:lpstr>UTM Azuki</vt:lpstr>
      <vt:lpstr>包图简圆体</vt:lpstr>
      <vt:lpstr>字魂92号-新潮海报体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Laptop T&amp;T</cp:lastModifiedBy>
  <cp:revision>33</cp:revision>
  <dcterms:created xsi:type="dcterms:W3CDTF">2023-10-29T04:52:20Z</dcterms:created>
  <dcterms:modified xsi:type="dcterms:W3CDTF">2023-11-07T09:48:09Z</dcterms:modified>
</cp:coreProperties>
</file>