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466" r:id="rId2"/>
    <p:sldId id="453" r:id="rId3"/>
    <p:sldId id="475" r:id="rId4"/>
    <p:sldId id="454" r:id="rId5"/>
    <p:sldId id="410" r:id="rId6"/>
    <p:sldId id="456" r:id="rId7"/>
    <p:sldId id="414" r:id="rId8"/>
    <p:sldId id="467" r:id="rId9"/>
    <p:sldId id="468" r:id="rId10"/>
    <p:sldId id="458" r:id="rId11"/>
    <p:sldId id="469" r:id="rId12"/>
    <p:sldId id="470" r:id="rId13"/>
    <p:sldId id="461" r:id="rId14"/>
    <p:sldId id="462" r:id="rId15"/>
    <p:sldId id="471" r:id="rId16"/>
    <p:sldId id="464" r:id="rId17"/>
    <p:sldId id="463" r:id="rId18"/>
    <p:sldId id="472" r:id="rId19"/>
    <p:sldId id="473" r:id="rId20"/>
    <p:sldId id="432" r:id="rId21"/>
    <p:sldId id="413" r:id="rId22"/>
    <p:sldId id="474"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B3C"/>
    <a:srgbClr val="DC8680"/>
    <a:srgbClr val="FCCFDD"/>
    <a:srgbClr val="FFFFFF"/>
    <a:srgbClr val="FE9F55"/>
    <a:srgbClr val="FCF5ED"/>
    <a:srgbClr val="FA90A7"/>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4660"/>
  </p:normalViewPr>
  <p:slideViewPr>
    <p:cSldViewPr snapToGrid="0" showGuides="1">
      <p:cViewPr>
        <p:scale>
          <a:sx n="55" d="100"/>
          <a:sy n="55" d="100"/>
        </p:scale>
        <p:origin x="1566" y="615"/>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2025/10/15</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2025/10/15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https://www.youtube.com/watch?v=wtbra8syMaA</a:t>
            </a:r>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29312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xml"/><Relationship Id="rId7" Type="http://schemas.openxmlformats.org/officeDocument/2006/relationships/image" Target="../media/image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903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ustDataLst>
      <p:tags r:id="rId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4.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1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3.png"/><Relationship Id="rId5" Type="http://schemas.openxmlformats.org/officeDocument/2006/relationships/tags" Target="../tags/tag29.xml"/><Relationship Id="rId15" Type="http://schemas.openxmlformats.org/officeDocument/2006/relationships/image" Target="../media/image31.png"/><Relationship Id="rId10" Type="http://schemas.openxmlformats.org/officeDocument/2006/relationships/notesSlide" Target="../notesSlides/notesSlide3.xml"/><Relationship Id="rId4" Type="http://schemas.openxmlformats.org/officeDocument/2006/relationships/tags" Target="../tags/tag28.xml"/><Relationship Id="rId9" Type="http://schemas.openxmlformats.org/officeDocument/2006/relationships/slideLayout" Target="../slideLayouts/slideLayout1.xml"/><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xml"/><Relationship Id="rId7" Type="http://schemas.openxmlformats.org/officeDocument/2006/relationships/image" Target="../media/image1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272BCE-6FC2-47A4-14BA-5E24E757091D}"/>
              </a:ext>
            </a:extLst>
          </p:cNvPr>
          <p:cNvSpPr/>
          <p:nvPr/>
        </p:nvSpPr>
        <p:spPr>
          <a:xfrm>
            <a:off x="252919" y="173421"/>
            <a:ext cx="11770468" cy="6290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7556" b="99467" l="55561" r="96938">
                        <a14:foregroundMark x1="73976" y1="10311" x2="77127" y2="9422"/>
                        <a14:foregroundMark x1="70914" y1="14311" x2="65376" y2="17067"/>
                        <a14:foregroundMark x1="65376" y1="17067" x2="61144" y2="22311"/>
                        <a14:foregroundMark x1="61144" y1="22311" x2="57407" y2="35822"/>
                        <a14:foregroundMark x1="57407" y1="35822" x2="55561" y2="55644"/>
                        <a14:foregroundMark x1="55561" y1="55644" x2="55696" y2="56978"/>
                        <a14:foregroundMark x1="82035" y1="14578" x2="94057" y2="36978"/>
                        <a14:foregroundMark x1="94057" y1="36978" x2="95092" y2="50667"/>
                        <a14:foregroundMark x1="69563" y1="91733" x2="74111" y2="91644"/>
                        <a14:foregroundMark x1="74111" y1="91644" x2="79559" y2="91911"/>
                        <a14:foregroundMark x1="62449" y1="97244" x2="66457" y2="97511"/>
                        <a14:foregroundMark x1="66457" y1="97511" x2="66502" y2="97778"/>
                        <a14:foregroundMark x1="88068" y1="82578" x2="89824" y2="96978"/>
                        <a14:foregroundMark x1="92031" y1="95200" x2="92346" y2="96800"/>
                        <a14:foregroundMark x1="82756" y1="93511" x2="83161" y2="99467"/>
                        <a14:foregroundMark x1="91310" y1="80978" x2="94462" y2="72089"/>
                        <a14:foregroundMark x1="94462" y1="72089" x2="97389" y2="51111"/>
                        <a14:foregroundMark x1="97389" y1="51111" x2="94147" y2="33867"/>
                        <a14:foregroundMark x1="94147" y1="33867" x2="87393" y2="19022"/>
                        <a14:foregroundMark x1="87393" y1="19022" x2="75957" y2="7644"/>
                        <a14:foregroundMark x1="75957" y1="7644" x2="73480" y2="10489"/>
                        <a14:foregroundMark x1="96758" y1="40978" x2="96938" y2="61244"/>
                        <a14:foregroundMark x1="91130" y1="81600" x2="91625" y2="86222"/>
                        <a14:foregroundMark x1="90950" y1="81067" x2="92481" y2="96444"/>
                        <a14:foregroundMark x1="92481" y1="96444" x2="92481" y2="96889"/>
                        <a14:foregroundMark x1="92481" y1="97867" x2="92481" y2="98844"/>
                      </a14:backgroundRemoval>
                    </a14:imgEffect>
                  </a14:imgLayer>
                </a14:imgProps>
              </a:ext>
            </a:extLst>
          </a:blip>
          <a:srcRect l="54048" t="-1226" r="-6443" b="1376"/>
          <a:stretch/>
        </p:blipFill>
        <p:spPr>
          <a:xfrm>
            <a:off x="8005148" y="2161219"/>
            <a:ext cx="4949571" cy="4651296"/>
          </a:xfrm>
          <a:prstGeom prst="rect">
            <a:avLst/>
          </a:prstGeom>
        </p:spPr>
      </p:pic>
      <p:pic>
        <p:nvPicPr>
          <p:cNvPr id="4" name="Picture 3">
            <a:extLst>
              <a:ext uri="{FF2B5EF4-FFF2-40B4-BE49-F238E27FC236}">
                <a16:creationId xmlns:a16="http://schemas.microsoft.com/office/drawing/2014/main" id="{24C65A8B-DC13-3C3E-BC3D-74E0857DB107}"/>
              </a:ext>
            </a:extLst>
          </p:cNvPr>
          <p:cNvPicPr>
            <a:picLocks noChangeAspect="1"/>
          </p:cNvPicPr>
          <p:nvPr/>
        </p:nvPicPr>
        <p:blipFill>
          <a:blip r:embed="rId4"/>
          <a:srcRect l="13837" t="15372" r="49459" b="74130"/>
          <a:stretch/>
        </p:blipFill>
        <p:spPr>
          <a:xfrm>
            <a:off x="1850148" y="1006410"/>
            <a:ext cx="4969752" cy="719907"/>
          </a:xfrm>
          <a:prstGeom prst="rect">
            <a:avLst/>
          </a:prstGeom>
        </p:spPr>
      </p:pic>
      <p:pic>
        <p:nvPicPr>
          <p:cNvPr id="6" name="Picture 5">
            <a:extLst>
              <a:ext uri="{FF2B5EF4-FFF2-40B4-BE49-F238E27FC236}">
                <a16:creationId xmlns:a16="http://schemas.microsoft.com/office/drawing/2014/main" id="{ECF10AA9-B417-DCD9-3E0C-7DCE1CB07C15}"/>
              </a:ext>
            </a:extLst>
          </p:cNvPr>
          <p:cNvPicPr>
            <a:picLocks noChangeAspect="1"/>
          </p:cNvPicPr>
          <p:nvPr/>
        </p:nvPicPr>
        <p:blipFill>
          <a:blip r:embed="rId5"/>
          <a:stretch>
            <a:fillRect/>
          </a:stretch>
        </p:blipFill>
        <p:spPr>
          <a:xfrm>
            <a:off x="-500889" y="2152679"/>
            <a:ext cx="10056556" cy="2290820"/>
          </a:xfrm>
          <a:prstGeom prst="rect">
            <a:avLst/>
          </a:prstGeom>
        </p:spPr>
      </p:pic>
      <p:pic>
        <p:nvPicPr>
          <p:cNvPr id="10" name="Picture 9">
            <a:extLst>
              <a:ext uri="{FF2B5EF4-FFF2-40B4-BE49-F238E27FC236}">
                <a16:creationId xmlns:a16="http://schemas.microsoft.com/office/drawing/2014/main" id="{EF7E63CA-FAA1-BE50-278C-71F9DB626522}"/>
              </a:ext>
            </a:extLst>
          </p:cNvPr>
          <p:cNvPicPr>
            <a:picLocks noChangeAspect="1"/>
          </p:cNvPicPr>
          <p:nvPr/>
        </p:nvPicPr>
        <p:blipFill>
          <a:blip r:embed="rId6"/>
          <a:stretch>
            <a:fillRect/>
          </a:stretch>
        </p:blipFill>
        <p:spPr>
          <a:xfrm>
            <a:off x="4202350" y="4521695"/>
            <a:ext cx="4296748" cy="111798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spTree>
    <p:extLst>
      <p:ext uri="{BB962C8B-B14F-4D97-AF65-F5344CB8AC3E}">
        <p14:creationId xmlns:p14="http://schemas.microsoft.com/office/powerpoint/2010/main" val="192715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6E06F4-F700-97B1-DAE3-4FA947AFECD4}"/>
              </a:ext>
            </a:extLst>
          </p:cNvPr>
          <p:cNvSpPr/>
          <p:nvPr/>
        </p:nvSpPr>
        <p:spPr>
          <a:xfrm>
            <a:off x="210766" y="194659"/>
            <a:ext cx="11770468" cy="6468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图形"/>
          <p:cNvSpPr/>
          <p:nvPr>
            <p:custDataLst>
              <p:tags r:id="rId1"/>
            </p:custDataLst>
          </p:nvPr>
        </p:nvSpPr>
        <p:spPr>
          <a:xfrm>
            <a:off x="733641" y="1747205"/>
            <a:ext cx="6721259" cy="3363589"/>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5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Kể lại một câu chuyện chống ngoại xâm, bảo vệ Nhà nước Văn Lang và Nhà nước Âu Lạc.</a:t>
            </a:r>
            <a:endParaRPr lang="zh-CN" altLang="en-US" sz="5000" b="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5" name="Picture 4" descr="A cartoon of a child&#10;&#10;Description automatically generated">
            <a:extLst>
              <a:ext uri="{FF2B5EF4-FFF2-40B4-BE49-F238E27FC236}">
                <a16:creationId xmlns:a16="http://schemas.microsoft.com/office/drawing/2014/main" id="{813372D5-9749-CE5B-0290-96F7438ABE9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87" b="97212" l="9980" r="89980">
                        <a14:foregroundMark x1="42788" y1="8687" x2="63354" y2="8889"/>
                        <a14:foregroundMark x1="46667" y1="89455" x2="47596" y2="97212"/>
                        <a14:foregroundMark x1="58707" y1="87596" x2="58707" y2="87596"/>
                        <a14:foregroundMark x1="58707" y1="87596" x2="58707" y2="87596"/>
                      </a14:backgroundRemoval>
                    </a14:imgEffect>
                  </a14:imgLayer>
                </a14:imgProps>
              </a:ext>
              <a:ext uri="{28A0092B-C50C-407E-A947-70E740481C1C}">
                <a14:useLocalDpi xmlns:a14="http://schemas.microsoft.com/office/drawing/2010/main" val="0"/>
              </a:ext>
            </a:extLst>
          </a:blip>
          <a:stretch>
            <a:fillRect/>
          </a:stretch>
        </p:blipFill>
        <p:spPr>
          <a:xfrm>
            <a:off x="6649409" y="1003300"/>
            <a:ext cx="5854700" cy="5854700"/>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904CB-4C35-C4AA-AD57-1F8B0D05CBE0}"/>
              </a:ext>
            </a:extLst>
          </p:cNvPr>
          <p:cNvPicPr>
            <a:picLocks noChangeAspect="1"/>
          </p:cNvPicPr>
          <p:nvPr/>
        </p:nvPicPr>
        <p:blipFill>
          <a:blip r:embed="rId2"/>
          <a:stretch>
            <a:fillRect/>
          </a:stretch>
        </p:blipFill>
        <p:spPr>
          <a:xfrm>
            <a:off x="1572489" y="1054100"/>
            <a:ext cx="8766188" cy="3899572"/>
          </a:xfrm>
          <a:prstGeom prst="rect">
            <a:avLst/>
          </a:prstGeom>
        </p:spPr>
      </p:pic>
    </p:spTree>
    <p:extLst>
      <p:ext uri="{BB962C8B-B14F-4D97-AF65-F5344CB8AC3E}">
        <p14:creationId xmlns:p14="http://schemas.microsoft.com/office/powerpoint/2010/main" val="192302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ánh Gióng - Truyền Thuyết Thánh Gióng">
            <a:hlinkClick r:id="" action="ppaction://media"/>
            <a:extLst>
              <a:ext uri="{FF2B5EF4-FFF2-40B4-BE49-F238E27FC236}">
                <a16:creationId xmlns:a16="http://schemas.microsoft.com/office/drawing/2014/main" id="{4B91AAC2-15DC-8850-9AB8-61C3E294CA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8933" y="469900"/>
            <a:ext cx="10950221" cy="6159500"/>
          </a:xfrm>
          <a:prstGeom prst="rect">
            <a:avLst/>
          </a:prstGeom>
        </p:spPr>
      </p:pic>
    </p:spTree>
    <p:extLst>
      <p:ext uri="{BB962C8B-B14F-4D97-AF65-F5344CB8AC3E}">
        <p14:creationId xmlns:p14="http://schemas.microsoft.com/office/powerpoint/2010/main" val="416113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7A00F-80E2-91A4-4AE4-5B69B21657C5}"/>
              </a:ext>
            </a:extLst>
          </p:cNvPr>
          <p:cNvPicPr>
            <a:picLocks noChangeAspect="1"/>
          </p:cNvPicPr>
          <p:nvPr/>
        </p:nvPicPr>
        <p:blipFill>
          <a:blip r:embed="rId2"/>
          <a:stretch>
            <a:fillRect/>
          </a:stretch>
        </p:blipFill>
        <p:spPr>
          <a:xfrm>
            <a:off x="1077724" y="650256"/>
            <a:ext cx="10036552" cy="5557488"/>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8567" y="740908"/>
            <a:ext cx="11025909" cy="1261884"/>
          </a:xfrm>
          <a:prstGeom prst="rect">
            <a:avLst/>
          </a:prstGeom>
        </p:spPr>
        <p:txBody>
          <a:bodyPr wrap="square">
            <a:spAutoFit/>
          </a:bodyPr>
          <a:lstStyle/>
          <a:p>
            <a:pPr algn="ctr"/>
            <a:r>
              <a:rPr lang="vi-VN" sz="3800" b="1" dirty="0">
                <a:solidFill>
                  <a:srgbClr val="C00000"/>
                </a:solidFill>
                <a:latin typeface="Cambria" panose="02040503050406030204" pitchFamily="18" charset="0"/>
                <a:ea typeface="Cambria" panose="02040503050406030204" pitchFamily="18" charset="0"/>
              </a:rPr>
              <a:t>1. Hoàn thành bảng (theo gợi ý dưới đây vào vở) về Nhà nước Văn Lang và Nhà nước Âu Lạc.</a:t>
            </a:r>
            <a:endParaRPr lang="en-US" sz="3800" b="1" dirty="0">
              <a:solidFill>
                <a:srgbClr val="C0000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69C1647-C5AF-E2EA-5B90-7E3880E0478B}"/>
              </a:ext>
            </a:extLst>
          </p:cNvPr>
          <p:cNvGraphicFramePr>
            <a:graphicFrameLocks noGrp="1"/>
          </p:cNvGraphicFramePr>
          <p:nvPr>
            <p:extLst>
              <p:ext uri="{D42A27DB-BD31-4B8C-83A1-F6EECF244321}">
                <p14:modId xmlns:p14="http://schemas.microsoft.com/office/powerpoint/2010/main" val="691040386"/>
              </p:ext>
            </p:extLst>
          </p:nvPr>
        </p:nvGraphicFramePr>
        <p:xfrm>
          <a:off x="533401" y="2196513"/>
          <a:ext cx="11226799" cy="3953314"/>
        </p:xfrm>
        <a:graphic>
          <a:graphicData uri="http://schemas.openxmlformats.org/drawingml/2006/table">
            <a:tbl>
              <a:tblPr firstRow="1" bandRow="1">
                <a:tableStyleId>{5C22544A-7EE6-4342-B048-85BDC9FD1C3A}</a:tableStyleId>
              </a:tblPr>
              <a:tblGrid>
                <a:gridCol w="3142425">
                  <a:extLst>
                    <a:ext uri="{9D8B030D-6E8A-4147-A177-3AD203B41FA5}">
                      <a16:colId xmlns:a16="http://schemas.microsoft.com/office/drawing/2014/main" val="148393944"/>
                    </a:ext>
                  </a:extLst>
                </a:gridCol>
                <a:gridCol w="4342108">
                  <a:extLst>
                    <a:ext uri="{9D8B030D-6E8A-4147-A177-3AD203B41FA5}">
                      <a16:colId xmlns:a16="http://schemas.microsoft.com/office/drawing/2014/main" val="3157715479"/>
                    </a:ext>
                  </a:extLst>
                </a:gridCol>
                <a:gridCol w="3742266">
                  <a:extLst>
                    <a:ext uri="{9D8B030D-6E8A-4147-A177-3AD203B41FA5}">
                      <a16:colId xmlns:a16="http://schemas.microsoft.com/office/drawing/2014/main" val="2305462485"/>
                    </a:ext>
                  </a:extLst>
                </a:gridCol>
              </a:tblGrid>
              <a:tr h="696640">
                <a:tc>
                  <a:txBody>
                    <a:bodyPr/>
                    <a:lstStyle/>
                    <a:p>
                      <a:pPr algn="ctr"/>
                      <a:r>
                        <a:rPr lang="vi-VN" sz="2500" b="1" dirty="0">
                          <a:solidFill>
                            <a:srgbClr val="C00000"/>
                          </a:solidFill>
                          <a:latin typeface="Cambria" panose="02040503050406030204" pitchFamily="18" charset="0"/>
                          <a:ea typeface="Cambria" panose="02040503050406030204" pitchFamily="18" charset="0"/>
                        </a:rPr>
                        <a:t>NỘI DUNG</a:t>
                      </a: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r>
                        <a:rPr lang="vi-VN" sz="2500" b="1" dirty="0">
                          <a:solidFill>
                            <a:srgbClr val="C00000"/>
                          </a:solidFill>
                          <a:latin typeface="Cambria" panose="02040503050406030204" pitchFamily="18" charset="0"/>
                          <a:ea typeface="Cambria" panose="02040503050406030204" pitchFamily="18" charset="0"/>
                        </a:rPr>
                        <a:t>NHÀ NƯỚC VĂN LANG</a:t>
                      </a: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r>
                        <a:rPr lang="vi-VN" sz="2500" b="1" dirty="0">
                          <a:solidFill>
                            <a:srgbClr val="C00000"/>
                          </a:solidFill>
                          <a:latin typeface="Cambria" panose="02040503050406030204" pitchFamily="18" charset="0"/>
                          <a:ea typeface="Cambria" panose="02040503050406030204" pitchFamily="18" charset="0"/>
                        </a:rPr>
                        <a:t>NHÀ NƯỚC ÂU LẠC</a:t>
                      </a:r>
                      <a:endParaRPr lang="en-SG" sz="2500" b="1" dirty="0">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44602107"/>
                  </a:ext>
                </a:extLst>
              </a:tr>
              <a:tr h="696640">
                <a:tc>
                  <a:txBody>
                    <a:bodyPr/>
                    <a:lstStyle/>
                    <a:p>
                      <a:pPr algn="ctr"/>
                      <a:r>
                        <a:rPr lang="vi-VN" sz="3000" b="1" dirty="0">
                          <a:solidFill>
                            <a:srgbClr val="C00000"/>
                          </a:solidFill>
                          <a:latin typeface="Cambria" panose="02040503050406030204" pitchFamily="18" charset="0"/>
                          <a:ea typeface="Cambria" panose="02040503050406030204" pitchFamily="18" charset="0"/>
                        </a:rPr>
                        <a:t>Thời gian ra đời</a:t>
                      </a: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854003156"/>
                  </a:ext>
                </a:extLst>
              </a:tr>
              <a:tr h="696640">
                <a:tc>
                  <a:txBody>
                    <a:bodyPr/>
                    <a:lstStyle/>
                    <a:p>
                      <a:pPr algn="ctr"/>
                      <a:endParaRPr lang="vi-VN" sz="3000" b="1" dirty="0">
                        <a:solidFill>
                          <a:srgbClr val="C00000"/>
                        </a:solidFill>
                        <a:latin typeface="Cambria" panose="02040503050406030204" pitchFamily="18" charset="0"/>
                        <a:ea typeface="Cambria" panose="02040503050406030204" pitchFamily="18" charset="0"/>
                      </a:endParaRPr>
                    </a:p>
                    <a:p>
                      <a:pPr algn="ctr"/>
                      <a:r>
                        <a:rPr lang="vi-VN" sz="3000" b="1" dirty="0">
                          <a:solidFill>
                            <a:srgbClr val="C00000"/>
                          </a:solidFill>
                          <a:latin typeface="Cambria" panose="02040503050406030204" pitchFamily="18" charset="0"/>
                          <a:ea typeface="Cambria" panose="02040503050406030204" pitchFamily="18" charset="0"/>
                        </a:rPr>
                        <a:t>Kinh đô</a:t>
                      </a:r>
                    </a:p>
                    <a:p>
                      <a:pPr algn="ct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64554516"/>
                  </a:ext>
                </a:extLst>
              </a:tr>
              <a:tr h="1096994">
                <a:tc>
                  <a:txBody>
                    <a:bodyPr/>
                    <a:lstStyle/>
                    <a:p>
                      <a:pPr algn="ctr"/>
                      <a:r>
                        <a:rPr lang="vi-VN" sz="3000" b="1" dirty="0">
                          <a:solidFill>
                            <a:srgbClr val="C00000"/>
                          </a:solidFill>
                          <a:latin typeface="Cambria" panose="02040503050406030204" pitchFamily="18" charset="0"/>
                          <a:ea typeface="Cambria" panose="02040503050406030204" pitchFamily="18" charset="0"/>
                        </a:rPr>
                        <a:t>Người đứng đầu nhà nước</a:t>
                      </a: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dirty="0">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01464980"/>
                  </a:ext>
                </a:extLst>
              </a:tr>
            </a:tbl>
          </a:graphicData>
        </a:graphic>
      </p:graphicFrame>
      <p:sp>
        <p:nvSpPr>
          <p:cNvPr id="6" name="TextBox 5">
            <a:extLst>
              <a:ext uri="{FF2B5EF4-FFF2-40B4-BE49-F238E27FC236}">
                <a16:creationId xmlns:a16="http://schemas.microsoft.com/office/drawing/2014/main" id="{F131A7FE-9DC0-3A50-889E-1D8FED6DFBA9}"/>
              </a:ext>
            </a:extLst>
          </p:cNvPr>
          <p:cNvSpPr txBox="1"/>
          <p:nvPr/>
        </p:nvSpPr>
        <p:spPr>
          <a:xfrm>
            <a:off x="3727449" y="2964122"/>
            <a:ext cx="4284245" cy="553998"/>
          </a:xfrm>
          <a:prstGeom prst="rect">
            <a:avLst/>
          </a:prstGeom>
          <a:noFill/>
        </p:spPr>
        <p:txBody>
          <a:bodyPr wrap="square" rtlCol="0">
            <a:spAutoFit/>
          </a:bodyPr>
          <a:lstStyle/>
          <a:p>
            <a:r>
              <a:rPr lang="en-SG" sz="3000" b="1" dirty="0" err="1">
                <a:latin typeface="Cambria" panose="02040503050406030204" pitchFamily="18" charset="0"/>
                <a:ea typeface="Cambria" panose="02040503050406030204" pitchFamily="18" charset="0"/>
              </a:rPr>
              <a:t>Khoảng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kỉ</a:t>
            </a:r>
            <a:r>
              <a:rPr lang="en-SG" sz="3000" b="1" dirty="0">
                <a:latin typeface="Cambria" panose="02040503050406030204" pitchFamily="18" charset="0"/>
                <a:ea typeface="Cambria" panose="02040503050406030204" pitchFamily="18" charset="0"/>
              </a:rPr>
              <a:t> VII</a:t>
            </a:r>
            <a:r>
              <a:rPr lang="vi-VN" sz="3000" b="1" dirty="0">
                <a:latin typeface="Cambria" panose="02040503050406030204" pitchFamily="18" charset="0"/>
                <a:ea typeface="Cambria" panose="02040503050406030204" pitchFamily="18" charset="0"/>
              </a:rPr>
              <a:t> TCN</a:t>
            </a:r>
            <a:endParaRPr lang="en-SG" sz="30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059B43-81FD-9C61-222E-D637564C6323}"/>
              </a:ext>
            </a:extLst>
          </p:cNvPr>
          <p:cNvSpPr txBox="1"/>
          <p:nvPr/>
        </p:nvSpPr>
        <p:spPr>
          <a:xfrm>
            <a:off x="3786625" y="4045148"/>
            <a:ext cx="4527551" cy="553998"/>
          </a:xfrm>
          <a:prstGeom prst="rect">
            <a:avLst/>
          </a:prstGeom>
          <a:noFill/>
        </p:spPr>
        <p:txBody>
          <a:bodyPr wrap="square" rtlCol="0">
            <a:spAutoFit/>
          </a:bodyPr>
          <a:lstStyle/>
          <a:p>
            <a:r>
              <a:rPr lang="en-SG" sz="3000" b="1" dirty="0">
                <a:latin typeface="Cambria" panose="02040503050406030204" pitchFamily="18" charset="0"/>
                <a:ea typeface="Cambria" panose="02040503050406030204" pitchFamily="18" charset="0"/>
              </a:rPr>
              <a:t>Phong Châu ( </a:t>
            </a:r>
            <a:r>
              <a:rPr lang="en-SG" sz="3000" b="1" dirty="0" err="1">
                <a:latin typeface="Cambria" panose="02040503050406030204" pitchFamily="18" charset="0"/>
                <a:ea typeface="Cambria" panose="02040503050406030204" pitchFamily="18" charset="0"/>
              </a:rPr>
              <a:t>Phú</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Thọ</a:t>
            </a:r>
            <a:r>
              <a:rPr lang="en-SG" sz="3000" b="1"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8E4CCB23-F7E8-1BB3-4912-B7313D7B3861}"/>
              </a:ext>
            </a:extLst>
          </p:cNvPr>
          <p:cNvSpPr txBox="1"/>
          <p:nvPr/>
        </p:nvSpPr>
        <p:spPr>
          <a:xfrm>
            <a:off x="4349750" y="5359655"/>
            <a:ext cx="3670300"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Vua Hùng </a:t>
            </a:r>
            <a:endParaRPr lang="en-SG" sz="30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3D81760-770F-9822-58FD-290D3F39974F}"/>
              </a:ext>
            </a:extLst>
          </p:cNvPr>
          <p:cNvSpPr txBox="1"/>
          <p:nvPr/>
        </p:nvSpPr>
        <p:spPr>
          <a:xfrm>
            <a:off x="8314176" y="2964122"/>
            <a:ext cx="3670300" cy="553998"/>
          </a:xfrm>
          <a:prstGeom prst="rect">
            <a:avLst/>
          </a:prstGeom>
          <a:noFill/>
        </p:spPr>
        <p:txBody>
          <a:bodyPr wrap="square" rtlCol="0">
            <a:spAutoFit/>
          </a:bodyPr>
          <a:lstStyle/>
          <a:p>
            <a:r>
              <a:rPr lang="en-SG" sz="3000" b="1" dirty="0" err="1">
                <a:latin typeface="Cambria" panose="02040503050406030204" pitchFamily="18" charset="0"/>
                <a:ea typeface="Cambria" panose="02040503050406030204" pitchFamily="18" charset="0"/>
              </a:rPr>
              <a:t>Năm</a:t>
            </a:r>
            <a:r>
              <a:rPr lang="en-SG" sz="3000" b="1" dirty="0">
                <a:latin typeface="Cambria" panose="02040503050406030204" pitchFamily="18" charset="0"/>
                <a:ea typeface="Cambria" panose="02040503050406030204" pitchFamily="18" charset="0"/>
              </a:rPr>
              <a:t> 208</a:t>
            </a:r>
            <a:r>
              <a:rPr lang="vi-VN" sz="3000" b="1" dirty="0">
                <a:latin typeface="Cambria" panose="02040503050406030204" pitchFamily="18" charset="0"/>
                <a:ea typeface="Cambria" panose="02040503050406030204" pitchFamily="18" charset="0"/>
              </a:rPr>
              <a:t> TCN</a:t>
            </a:r>
            <a:endParaRPr lang="en-SG" sz="30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8827963-960B-935F-1229-764A66BA9F06}"/>
              </a:ext>
            </a:extLst>
          </p:cNvPr>
          <p:cNvSpPr txBox="1"/>
          <p:nvPr/>
        </p:nvSpPr>
        <p:spPr>
          <a:xfrm>
            <a:off x="7063049" y="3708068"/>
            <a:ext cx="5744745" cy="1015663"/>
          </a:xfrm>
          <a:prstGeom prst="rect">
            <a:avLst/>
          </a:prstGeom>
          <a:noFill/>
        </p:spPr>
        <p:txBody>
          <a:bodyPr wrap="square" rtlCol="0">
            <a:spAutoFit/>
          </a:bodyPr>
          <a:lstStyle/>
          <a:p>
            <a:pPr algn="ctr"/>
            <a:r>
              <a:rPr lang="en-SG" sz="3000" b="1" dirty="0" err="1">
                <a:latin typeface="Cambria" panose="02040503050406030204" pitchFamily="18" charset="0"/>
                <a:ea typeface="Cambria" panose="02040503050406030204" pitchFamily="18" charset="0"/>
              </a:rPr>
              <a:t>Cổ</a:t>
            </a:r>
            <a:r>
              <a:rPr lang="en-SG" sz="3000" b="1" dirty="0">
                <a:latin typeface="Cambria" panose="02040503050406030204" pitchFamily="18" charset="0"/>
                <a:ea typeface="Cambria" panose="02040503050406030204" pitchFamily="18" charset="0"/>
              </a:rPr>
              <a:t> Loa </a:t>
            </a:r>
            <a:endParaRPr lang="vi-VN" sz="3000" b="1" dirty="0">
              <a:latin typeface="Cambria" panose="02040503050406030204" pitchFamily="18" charset="0"/>
              <a:ea typeface="Cambria" panose="02040503050406030204" pitchFamily="18" charset="0"/>
            </a:endParaRPr>
          </a:p>
          <a:p>
            <a:pPr algn="ct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Đông</a:t>
            </a:r>
            <a:r>
              <a:rPr lang="en-SG" sz="3000" b="1" dirty="0">
                <a:latin typeface="Cambria" panose="02040503050406030204" pitchFamily="18" charset="0"/>
                <a:ea typeface="Cambria" panose="02040503050406030204" pitchFamily="18" charset="0"/>
              </a:rPr>
              <a:t> Anh, Hà </a:t>
            </a:r>
            <a:r>
              <a:rPr lang="vi-VN" sz="3000" b="1" dirty="0">
                <a:latin typeface="Cambria" panose="02040503050406030204" pitchFamily="18" charset="0"/>
                <a:ea typeface="Cambria" panose="02040503050406030204" pitchFamily="18" charset="0"/>
              </a:rPr>
              <a:t>Nội)</a:t>
            </a:r>
            <a:endParaRPr lang="en-SG" sz="30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A9DD04-5B47-A6AF-688A-D237D272DCB0}"/>
              </a:ext>
            </a:extLst>
          </p:cNvPr>
          <p:cNvSpPr txBox="1"/>
          <p:nvPr/>
        </p:nvSpPr>
        <p:spPr>
          <a:xfrm>
            <a:off x="8214915" y="5359655"/>
            <a:ext cx="3670300"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An Dương Vương</a:t>
            </a:r>
            <a:endParaRPr lang="en-SG"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F3FAD-2382-5990-8DC7-AA4D77A6F110}"/>
              </a:ext>
            </a:extLst>
          </p:cNvPr>
          <p:cNvSpPr/>
          <p:nvPr/>
        </p:nvSpPr>
        <p:spPr>
          <a:xfrm>
            <a:off x="252919" y="393700"/>
            <a:ext cx="11770468" cy="6070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1BCB701F-75BC-19B0-F73C-EBCC7D8AB976}"/>
              </a:ext>
            </a:extLst>
          </p:cNvPr>
          <p:cNvSpPr txBox="1"/>
          <p:nvPr/>
        </p:nvSpPr>
        <p:spPr>
          <a:xfrm>
            <a:off x="850900" y="430481"/>
            <a:ext cx="10490200" cy="1323439"/>
          </a:xfrm>
          <a:prstGeom prst="rect">
            <a:avLst/>
          </a:prstGeom>
          <a:noFill/>
        </p:spPr>
        <p:txBody>
          <a:bodyPr wrap="square" rtlCol="0">
            <a:spAutoFit/>
          </a:bodyPr>
          <a:lstStyle/>
          <a:p>
            <a:pPr algn="just"/>
            <a:r>
              <a:rPr lang="vi-VN" sz="4000" b="1" dirty="0">
                <a:solidFill>
                  <a:srgbClr val="C00000"/>
                </a:solidFill>
                <a:latin typeface="Cambria" panose="02040503050406030204" pitchFamily="18" charset="0"/>
                <a:ea typeface="Cambria" panose="02040503050406030204" pitchFamily="18" charset="0"/>
              </a:rPr>
              <a:t>2. Kể một truyền thuyết khác liên quan đến Nhà nước Văn Lang hoặc Nhà nước Âu Lạc.</a:t>
            </a:r>
            <a:endParaRPr lang="en-SG" sz="40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9E89B96-FEB0-66E6-8425-395AE17249A2}"/>
              </a:ext>
            </a:extLst>
          </p:cNvPr>
          <p:cNvSpPr txBox="1"/>
          <p:nvPr/>
        </p:nvSpPr>
        <p:spPr>
          <a:xfrm>
            <a:off x="349250" y="1753920"/>
            <a:ext cx="11239500" cy="483209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Vua Hùng thứ sáu muốn tìm người kế vị, nên ra điều kiện: ai làm lễ vật ý nghĩa nhất sẽ được truyền ngôi. </a:t>
            </a:r>
          </a:p>
          <a:p>
            <a:pPr algn="just"/>
            <a:r>
              <a:rPr lang="vi-VN" sz="2800" dirty="0">
                <a:latin typeface="Cambria" panose="02040503050406030204" pitchFamily="18" charset="0"/>
                <a:ea typeface="Cambria" panose="02040503050406030204" pitchFamily="18" charset="0"/>
              </a:rPr>
              <a:t>   Các hoàng tử đua nhau chuẩn bị, riêng Lang Liêu lo lắng vì thiếu của ngon vật lạ. Lang Liêu được thần báo mộng về cách làm bánh. Sáng hôm sau, Lang Liêu làm hai loại bánh: Bánh chưng được nếp nặn hình vuông tượng trưng cho đất, nhân thịt lợn, đậu xanh, gạo nếp và bánh dày: nếp giã dẻo hình tròn tượng trưng cho trời. Vua cha nếm thử bánh của Lang Liêu, hài lòng vì ý nghĩa sâu sắc và vị ngon. Vua chọn Lang Liêu nối ngôi. </a:t>
            </a:r>
          </a:p>
          <a:p>
            <a:pPr algn="just"/>
            <a:r>
              <a:rPr lang="vi-VN" sz="2800" dirty="0">
                <a:latin typeface="Cambria" panose="02040503050406030204" pitchFamily="18" charset="0"/>
                <a:ea typeface="Cambria" panose="02040503050406030204" pitchFamily="18" charset="0"/>
              </a:rPr>
              <a:t>   Bánh chưng, Bánh dày trở thành món ăn truyền thống trong dịp Tết, thể hiện lòng biết ơn tổ tiên và mong ước một năm mới an khang, thịnh vượng.  </a:t>
            </a:r>
            <a:endParaRPr lang="en-SG"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8960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E7C6D-FA23-B68F-4E27-D9D41D65EB4F}"/>
              </a:ext>
            </a:extLst>
          </p:cNvPr>
          <p:cNvPicPr>
            <a:picLocks noChangeAspect="1"/>
          </p:cNvPicPr>
          <p:nvPr/>
        </p:nvPicPr>
        <p:blipFill>
          <a:blip r:embed="rId2"/>
          <a:stretch>
            <a:fillRect/>
          </a:stretch>
        </p:blipFill>
        <p:spPr>
          <a:xfrm>
            <a:off x="1032557" y="520701"/>
            <a:ext cx="10126886" cy="5607508"/>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1130300" y="1084026"/>
            <a:ext cx="8958407" cy="4605252"/>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1524001" y="1676400"/>
            <a:ext cx="8141998" cy="3170099"/>
          </a:xfrm>
          <a:prstGeom prst="rect">
            <a:avLst/>
          </a:prstGeom>
        </p:spPr>
        <p:txBody>
          <a:bodyPr wrap="square">
            <a:spAutoFit/>
          </a:bodyPr>
          <a:lstStyle/>
          <a:p>
            <a:pPr algn="just"/>
            <a:r>
              <a:rPr lang="en-US" sz="5000" b="1" dirty="0" err="1">
                <a:solidFill>
                  <a:srgbClr val="002060"/>
                </a:solidFill>
                <a:latin typeface="Cambria" panose="02040503050406030204" pitchFamily="18" charset="0"/>
                <a:ea typeface="Cambria" panose="02040503050406030204" pitchFamily="18" charset="0"/>
              </a:rPr>
              <a:t>Tìm</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hiểu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từ</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sách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báo</a:t>
            </a:r>
            <a:r>
              <a:rPr lang="en-US" sz="5000" b="1" dirty="0">
                <a:solidFill>
                  <a:srgbClr val="002060"/>
                </a:solidFill>
                <a:latin typeface="Cambria" panose="02040503050406030204" pitchFamily="18" charset="0"/>
                <a:ea typeface="Cambria" panose="02040503050406030204" pitchFamily="18" charset="0"/>
              </a:rPr>
              <a:t>, internet, </a:t>
            </a:r>
            <a:r>
              <a:rPr lang="en-US" sz="5000" b="1" dirty="0" err="1">
                <a:solidFill>
                  <a:srgbClr val="002060"/>
                </a:solidFill>
                <a:latin typeface="Cambria" panose="02040503050406030204" pitchFamily="18" charset="0"/>
                <a:ea typeface="Cambria" panose="02040503050406030204" pitchFamily="18" charset="0"/>
              </a:rPr>
              <a:t>hãy</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kể</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một</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số</a:t>
            </a:r>
            <a:r>
              <a:rPr lang="en-US" sz="5000" b="1" dirty="0">
                <a:solidFill>
                  <a:srgbClr val="002060"/>
                </a:solidFill>
                <a:latin typeface="Cambria" panose="02040503050406030204" pitchFamily="18" charset="0"/>
                <a:ea typeface="Cambria" panose="02040503050406030204" pitchFamily="18" charset="0"/>
              </a:rPr>
              <a:t> di </a:t>
            </a:r>
            <a:r>
              <a:rPr lang="en-US" sz="5000" b="1" dirty="0" err="1">
                <a:solidFill>
                  <a:srgbClr val="002060"/>
                </a:solidFill>
                <a:latin typeface="Cambria" panose="02040503050406030204" pitchFamily="18" charset="0"/>
                <a:ea typeface="Cambria" panose="02040503050406030204" pitchFamily="18" charset="0"/>
              </a:rPr>
              <a:t>tích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lịch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sử</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liên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quan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đến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thời</a:t>
            </a:r>
            <a:r>
              <a:rPr lang="en-US" sz="5000" b="1" dirty="0">
                <a:solidFill>
                  <a:srgbClr val="002060"/>
                </a:solidFill>
                <a:latin typeface="Cambria" panose="02040503050406030204" pitchFamily="18" charset="0"/>
                <a:ea typeface="Cambria" panose="02040503050406030204" pitchFamily="18" charset="0"/>
              </a:rPr>
              <a:t> Văn Lang - </a:t>
            </a:r>
            <a:r>
              <a:rPr lang="en-US" sz="5000" b="1" dirty="0" err="1">
                <a:solidFill>
                  <a:srgbClr val="002060"/>
                </a:solidFill>
                <a:latin typeface="Cambria" panose="02040503050406030204" pitchFamily="18" charset="0"/>
                <a:ea typeface="Cambria" panose="02040503050406030204" pitchFamily="18" charset="0"/>
              </a:rPr>
              <a:t>Âu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Lạc</a:t>
            </a:r>
            <a:r>
              <a:rPr lang="en-US" sz="5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F0A22-1399-13E8-88FB-8A27CD65E7D2}"/>
              </a:ext>
            </a:extLst>
          </p:cNvPr>
          <p:cNvPicPr>
            <a:picLocks noChangeAspect="1"/>
          </p:cNvPicPr>
          <p:nvPr/>
        </p:nvPicPr>
        <p:blipFill>
          <a:blip r:embed="rId2"/>
          <a:stretch>
            <a:fillRect/>
          </a:stretch>
        </p:blipFill>
        <p:spPr>
          <a:xfrm>
            <a:off x="1697149" y="625614"/>
            <a:ext cx="8196151" cy="4655414"/>
          </a:xfrm>
          <a:prstGeom prst="rect">
            <a:avLst/>
          </a:prstGeom>
        </p:spPr>
      </p:pic>
      <p:sp>
        <p:nvSpPr>
          <p:cNvPr id="3" name="TextBox 2">
            <a:extLst>
              <a:ext uri="{FF2B5EF4-FFF2-40B4-BE49-F238E27FC236}">
                <a16:creationId xmlns:a16="http://schemas.microsoft.com/office/drawing/2014/main" id="{43847174-F664-A6B7-1B1E-C376CC18999E}"/>
              </a:ext>
            </a:extLst>
          </p:cNvPr>
          <p:cNvSpPr txBox="1"/>
          <p:nvPr/>
        </p:nvSpPr>
        <p:spPr>
          <a:xfrm>
            <a:off x="3771900" y="5524500"/>
            <a:ext cx="5295900" cy="707886"/>
          </a:xfrm>
          <a:prstGeom prst="rect">
            <a:avLst/>
          </a:prstGeom>
          <a:noFill/>
        </p:spPr>
        <p:txBody>
          <a:bodyPr wrap="square" rtlCol="0">
            <a:spAutoFit/>
          </a:bodyPr>
          <a:lstStyle/>
          <a:p>
            <a:r>
              <a:rPr lang="en-US" sz="1800" b="1" dirty="0">
                <a:solidFill>
                  <a:srgbClr val="002060"/>
                </a:solidFill>
                <a:latin typeface="Cambria" panose="02040503050406030204" pitchFamily="18" charset="0"/>
                <a:ea typeface="Cambria" panose="02040503050406030204" pitchFamily="18" charset="0"/>
              </a:rPr>
              <a:t> </a:t>
            </a:r>
            <a:r>
              <a:rPr lang="vi-VN" sz="18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Đền Hùng (Phú Thọ)</a:t>
            </a:r>
            <a:endParaRPr lang="en-SG" sz="4000" dirty="0"/>
          </a:p>
        </p:txBody>
      </p:sp>
    </p:spTree>
    <p:extLst>
      <p:ext uri="{BB962C8B-B14F-4D97-AF65-F5344CB8AC3E}">
        <p14:creationId xmlns:p14="http://schemas.microsoft.com/office/powerpoint/2010/main" val="160889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847174-F664-A6B7-1B1E-C376CC18999E}"/>
              </a:ext>
            </a:extLst>
          </p:cNvPr>
          <p:cNvSpPr txBox="1"/>
          <p:nvPr/>
        </p:nvSpPr>
        <p:spPr>
          <a:xfrm>
            <a:off x="4368800" y="5765800"/>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Cổ Loa</a:t>
            </a:r>
            <a:endParaRPr kumimoji="0" lang="en-SG" sz="4000" b="0" i="0" u="none" strike="noStrike" kern="1200" cap="none" spc="0" normalizeH="0" baseline="0" noProof="0" dirty="0">
              <a:ln>
                <a:noFill/>
              </a:ln>
              <a:solidFill>
                <a:srgbClr val="000000"/>
              </a:solidFill>
              <a:effectLst/>
              <a:uLnTx/>
              <a:uFillTx/>
              <a:latin typeface="思源宋体 SemiBold"/>
              <a:cs typeface="+mn-cs"/>
            </a:endParaRPr>
          </a:p>
        </p:txBody>
      </p:sp>
      <p:pic>
        <p:nvPicPr>
          <p:cNvPr id="5" name="Picture 4" descr="A building with a pond and trees&#10;&#10;Description automatically generated with medium confidence">
            <a:extLst>
              <a:ext uri="{FF2B5EF4-FFF2-40B4-BE49-F238E27FC236}">
                <a16:creationId xmlns:a16="http://schemas.microsoft.com/office/drawing/2014/main" id="{4C34C984-DBAF-DA5B-AEB6-19DAC5E4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494382"/>
            <a:ext cx="7696200" cy="5130800"/>
          </a:xfrm>
          <a:prstGeom prst="rect">
            <a:avLst/>
          </a:prstGeom>
        </p:spPr>
      </p:pic>
    </p:spTree>
    <p:extLst>
      <p:ext uri="{BB962C8B-B14F-4D97-AF65-F5344CB8AC3E}">
        <p14:creationId xmlns:p14="http://schemas.microsoft.com/office/powerpoint/2010/main" val="2132624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F3B15-44C9-B2ED-2D87-A3296A3372D3}"/>
              </a:ext>
            </a:extLst>
          </p:cNvPr>
          <p:cNvPicPr>
            <a:picLocks noChangeAspect="1"/>
          </p:cNvPicPr>
          <p:nvPr/>
        </p:nvPicPr>
        <p:blipFill>
          <a:blip r:embed="rId2"/>
          <a:stretch>
            <a:fillRect/>
          </a:stretch>
        </p:blipFill>
        <p:spPr>
          <a:xfrm>
            <a:off x="1181568" y="651431"/>
            <a:ext cx="9828863" cy="5555138"/>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1"/>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2"/>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3"/>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3"/>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7"/>
              </p:custDataLst>
            </p:nvPr>
          </p:nvPicPr>
          <p:blipFill>
            <a:blip r:embed="rId14"/>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8"/>
              </p:custDataLst>
            </p:nvPr>
          </p:nvPicPr>
          <p:blipFill>
            <a:blip r:embed="rId14"/>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3"/>
          <a:srcRect t="64885" r="80052"/>
          <a:stretch>
            <a:fillRect/>
          </a:stretch>
        </p:blipFill>
        <p:spPr>
          <a:xfrm>
            <a:off x="-68580" y="4531995"/>
            <a:ext cx="2642870" cy="2326005"/>
          </a:xfrm>
          <a:prstGeom prst="rect">
            <a:avLst/>
          </a:prstGeom>
        </p:spPr>
      </p:pic>
      <p:sp>
        <p:nvSpPr>
          <p:cNvPr id="27" name="TextBox 26"/>
          <p:cNvSpPr txBox="1"/>
          <p:nvPr/>
        </p:nvSpPr>
        <p:spPr>
          <a:xfrm>
            <a:off x="444500" y="2050118"/>
            <a:ext cx="8178800" cy="3939540"/>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endParaRPr lang="vi-VN" sz="5000" dirty="0">
              <a:solidFill>
                <a:srgbClr val="002060"/>
              </a:solidFill>
              <a:latin typeface="Cambria" panose="02040503050406030204" pitchFamily="18" charset="0"/>
              <a:ea typeface="Cambria" panose="02040503050406030204" pitchFamily="18" charset="0"/>
            </a:endParaRPr>
          </a:p>
          <a:p>
            <a:pPr algn="ctr"/>
            <a:r>
              <a:rPr lang="en-US" sz="5000" dirty="0">
                <a:solidFill>
                  <a:srgbClr val="002060"/>
                </a:solidFill>
                <a:latin typeface="Cambria" panose="02040503050406030204" pitchFamily="18" charset="0"/>
                <a:ea typeface="Cambria" panose="02040503050406030204" pitchFamily="18" charset="0"/>
              </a:rPr>
              <a:t>T</a:t>
            </a:r>
            <a:r>
              <a:rPr lang="vi-VN" sz="5000" dirty="0">
                <a:solidFill>
                  <a:srgbClr val="002060"/>
                </a:solidFill>
                <a:latin typeface="Cambria" panose="02040503050406030204" pitchFamily="18" charset="0"/>
                <a:ea typeface="Cambria" panose="02040503050406030204" pitchFamily="18" charset="0"/>
              </a:rPr>
              <a:t>ìm hiểu các hoạt động kinh tế có từ thời Văn Lang – Âu Lạc còn đến ngày nay.</a:t>
            </a:r>
          </a:p>
          <a:p>
            <a:pPr algn="ctr"/>
            <a:endParaRPr lang="en-US" sz="50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45303BC-BDCA-86B9-8F88-FEA171461B32}"/>
              </a:ext>
            </a:extLst>
          </p:cNvPr>
          <p:cNvPicPr>
            <a:picLocks noChangeAspect="1"/>
          </p:cNvPicPr>
          <p:nvPr/>
        </p:nvPicPr>
        <p:blipFill>
          <a:blip r:embed="rId15"/>
          <a:stretch>
            <a:fillRect/>
          </a:stretch>
        </p:blipFill>
        <p:spPr>
          <a:xfrm>
            <a:off x="-208782" y="1238315"/>
            <a:ext cx="9394750" cy="168873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09BEB-BCB2-7D86-697A-B3565F9B3EA3}"/>
              </a:ext>
            </a:extLst>
          </p:cNvPr>
          <p:cNvPicPr>
            <a:picLocks noChangeAspect="1"/>
          </p:cNvPicPr>
          <p:nvPr/>
        </p:nvPicPr>
        <p:blipFill>
          <a:blip r:embed="rId3"/>
          <a:stretch>
            <a:fillRect/>
          </a:stretch>
        </p:blipFill>
        <p:spPr>
          <a:xfrm>
            <a:off x="969860" y="1321830"/>
            <a:ext cx="10790340" cy="421434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mt_video_202510151835_epgp7">
            <a:hlinkClick r:id="" action="ppaction://media"/>
            <a:extLst>
              <a:ext uri="{FF2B5EF4-FFF2-40B4-BE49-F238E27FC236}">
                <a16:creationId xmlns:a16="http://schemas.microsoft.com/office/drawing/2014/main" id="{0A966A23-2E3B-F83B-F8E5-D06AD31D76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086" y="48986"/>
            <a:ext cx="12104914" cy="6809014"/>
          </a:xfrm>
          <a:prstGeom prst="rect">
            <a:avLst/>
          </a:prstGeom>
        </p:spPr>
      </p:pic>
    </p:spTree>
    <p:extLst>
      <p:ext uri="{BB962C8B-B14F-4D97-AF65-F5344CB8AC3E}">
        <p14:creationId xmlns:p14="http://schemas.microsoft.com/office/powerpoint/2010/main" val="109399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18870-46F7-1F8F-96A7-B7DCC32D2101}"/>
              </a:ext>
            </a:extLst>
          </p:cNvPr>
          <p:cNvPicPr>
            <a:picLocks noChangeAspect="1"/>
          </p:cNvPicPr>
          <p:nvPr/>
        </p:nvPicPr>
        <p:blipFill>
          <a:blip r:embed="rId2"/>
          <a:stretch>
            <a:fillRect/>
          </a:stretch>
        </p:blipFill>
        <p:spPr>
          <a:xfrm>
            <a:off x="1689100" y="1022269"/>
            <a:ext cx="9221077" cy="5105939"/>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4258945" y="5569011"/>
            <a:ext cx="1228725" cy="1485256"/>
          </a:xfrm>
          <a:prstGeom prst="rect">
            <a:avLst/>
          </a:prstGeom>
        </p:spPr>
      </p:pic>
      <p:pic>
        <p:nvPicPr>
          <p:cNvPr id="2" name="Picture 1"/>
          <p:cNvPicPr>
            <a:picLocks noChangeAspect="1"/>
          </p:cNvPicPr>
          <p:nvPr/>
        </p:nvPicPr>
        <p:blipFill>
          <a:blip r:embed="rId10"/>
          <a:srcRect l="26465" t="6843" r="31008" b="62746"/>
          <a:stretch/>
        </p:blipFill>
        <p:spPr>
          <a:xfrm>
            <a:off x="3360744" y="731493"/>
            <a:ext cx="4512303" cy="1264332"/>
          </a:xfrm>
          <a:prstGeom prst="rect">
            <a:avLst/>
          </a:prstGeom>
        </p:spPr>
      </p:pic>
      <p:pic>
        <p:nvPicPr>
          <p:cNvPr id="4" name="Picture 3"/>
          <p:cNvPicPr>
            <a:picLocks noChangeAspect="1"/>
          </p:cNvPicPr>
          <p:nvPr/>
        </p:nvPicPr>
        <p:blipFill>
          <a:blip r:embed="rId11"/>
          <a:stretch>
            <a:fillRect/>
          </a:stretch>
        </p:blipFill>
        <p:spPr>
          <a:xfrm>
            <a:off x="1430693" y="1785548"/>
            <a:ext cx="8986283" cy="348111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2BE10F-06AC-DFC0-DC5A-E797BC3B1BE0}"/>
              </a:ext>
            </a:extLst>
          </p:cNvPr>
          <p:cNvSpPr/>
          <p:nvPr/>
        </p:nvSpPr>
        <p:spPr>
          <a:xfrm>
            <a:off x="495300" y="436727"/>
            <a:ext cx="11277600" cy="5671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 name="Picture 4">
            <a:extLst>
              <a:ext uri="{FF2B5EF4-FFF2-40B4-BE49-F238E27FC236}">
                <a16:creationId xmlns:a16="http://schemas.microsoft.com/office/drawing/2014/main" id="{90D18424-1C14-6144-C3BF-C84A6DF2DE46}"/>
              </a:ext>
            </a:extLst>
          </p:cNvPr>
          <p:cNvPicPr>
            <a:picLocks noChangeAspect="1"/>
          </p:cNvPicPr>
          <p:nvPr/>
        </p:nvPicPr>
        <p:blipFill>
          <a:blip r:embed="rId2"/>
          <a:stretch>
            <a:fillRect/>
          </a:stretch>
        </p:blipFill>
        <p:spPr>
          <a:xfrm>
            <a:off x="1252702" y="387722"/>
            <a:ext cx="9305596" cy="1113205"/>
          </a:xfrm>
          <a:prstGeom prst="rect">
            <a:avLst/>
          </a:prstGeom>
        </p:spPr>
      </p:pic>
      <p:sp>
        <p:nvSpPr>
          <p:cNvPr id="6" name="TextBox 5">
            <a:extLst>
              <a:ext uri="{FF2B5EF4-FFF2-40B4-BE49-F238E27FC236}">
                <a16:creationId xmlns:a16="http://schemas.microsoft.com/office/drawing/2014/main" id="{C84A4F7F-DE7B-0F89-ACCA-ACE6D838DE24}"/>
              </a:ext>
            </a:extLst>
          </p:cNvPr>
          <p:cNvSpPr txBox="1"/>
          <p:nvPr/>
        </p:nvSpPr>
        <p:spPr>
          <a:xfrm>
            <a:off x="816851" y="1490554"/>
            <a:ext cx="10558298" cy="4524315"/>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Từ rất sớm, cư dân Văn Lang, Âu Lạc đã phải đấu tranh chống ngoại xâm. Cuối thế kỉ III TCN, vua Tần cho quân sang xâm lược Văn Lang. Người Việt đã tôn Thục Phán lên làm tướng lãnh đạo nhân dân kháng chiến. Cuộc chiến đấu kiên cường, quyết liệt của người Việt đã buộc quân Tần phải rút về nước. Cuộc kháng chiến chống quân Tần thắng lợi.</a:t>
            </a:r>
          </a:p>
          <a:p>
            <a:pPr algn="just"/>
            <a:r>
              <a:rPr lang="vi-VN" sz="3200" dirty="0">
                <a:latin typeface="Cambria" panose="02040503050406030204" pitchFamily="18" charset="0"/>
                <a:ea typeface="Cambria" panose="02040503050406030204" pitchFamily="18" charset="0"/>
              </a:rPr>
              <a:t>    Công cuộc đấu tranh chống ngoại xâm của Nhà nước Văn Lang và Nhà nước Âu Lạc còn được phản ánh sinh động qua một số truyền thuyết như: Thánh Gióng, Sự tích nỏ thần,...</a:t>
            </a:r>
            <a:endParaRPr lang="en-SG"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图形"/>
          <p:cNvSpPr/>
          <p:nvPr>
            <p:custDataLst>
              <p:tags r:id="rId2"/>
            </p:custDataLst>
          </p:nvPr>
        </p:nvSpPr>
        <p:spPr>
          <a:xfrm>
            <a:off x="5727700" y="2449384"/>
            <a:ext cx="5647574" cy="319920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4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Mô tả một số nét chính về công cuộc đấu tranh chống ngoại xâm của Nhà nước Văn Lang và Nhà nước Âu Lạc.</a:t>
            </a:r>
            <a:endParaRPr lang="zh-CN" altLang="en-US" sz="4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7" name="Picture 6" descr="A couple of kids sitting at desks&#10;&#10;Description automatically generated">
            <a:extLst>
              <a:ext uri="{FF2B5EF4-FFF2-40B4-BE49-F238E27FC236}">
                <a16:creationId xmlns:a16="http://schemas.microsoft.com/office/drawing/2014/main" id="{42DEB746-84A8-4C45-F4AD-503AF3BC4289}"/>
              </a:ext>
            </a:extLst>
          </p:cNvPr>
          <p:cNvPicPr>
            <a:picLocks noChangeAspect="1"/>
          </p:cNvPicPr>
          <p:nvPr/>
        </p:nvPicPr>
        <p:blipFill>
          <a:blip r:embed="rId4">
            <a:extLst>
              <a:ext uri="{28A0092B-C50C-407E-A947-70E740481C1C}">
                <a14:useLocalDpi xmlns:a14="http://schemas.microsoft.com/office/drawing/2010/main" val="0"/>
              </a:ext>
            </a:extLst>
          </a:blip>
          <a:srcRect t="17003"/>
          <a:stretch/>
        </p:blipFill>
        <p:spPr>
          <a:xfrm>
            <a:off x="151043" y="3290824"/>
            <a:ext cx="5944957" cy="3056784"/>
          </a:xfrm>
          <a:prstGeom prst="rect">
            <a:avLst/>
          </a:prstGeom>
        </p:spPr>
      </p:pic>
      <p:pic>
        <p:nvPicPr>
          <p:cNvPr id="8" name="Picture 7">
            <a:extLst>
              <a:ext uri="{FF2B5EF4-FFF2-40B4-BE49-F238E27FC236}">
                <a16:creationId xmlns:a16="http://schemas.microsoft.com/office/drawing/2014/main" id="{91974FB9-746C-18E9-92F3-D41337CA1650}"/>
              </a:ext>
            </a:extLst>
          </p:cNvPr>
          <p:cNvPicPr>
            <a:picLocks noChangeAspect="1"/>
          </p:cNvPicPr>
          <p:nvPr/>
        </p:nvPicPr>
        <p:blipFill>
          <a:blip r:embed="rId5"/>
          <a:stretch>
            <a:fillRect/>
          </a:stretch>
        </p:blipFill>
        <p:spPr>
          <a:xfrm>
            <a:off x="151043" y="510392"/>
            <a:ext cx="9023762" cy="208141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kids sitting at desks&#10;&#10;Description automatically generated">
            <a:extLst>
              <a:ext uri="{FF2B5EF4-FFF2-40B4-BE49-F238E27FC236}">
                <a16:creationId xmlns:a16="http://schemas.microsoft.com/office/drawing/2014/main" id="{42DEB746-84A8-4C45-F4AD-503AF3BC4289}"/>
              </a:ext>
            </a:extLst>
          </p:cNvPr>
          <p:cNvPicPr>
            <a:picLocks noChangeAspect="1"/>
          </p:cNvPicPr>
          <p:nvPr/>
        </p:nvPicPr>
        <p:blipFill>
          <a:blip r:embed="rId3">
            <a:extLst>
              <a:ext uri="{28A0092B-C50C-407E-A947-70E740481C1C}">
                <a14:useLocalDpi xmlns:a14="http://schemas.microsoft.com/office/drawing/2010/main" val="0"/>
              </a:ext>
            </a:extLst>
          </a:blip>
          <a:srcRect t="17003"/>
          <a:stretch/>
        </p:blipFill>
        <p:spPr>
          <a:xfrm>
            <a:off x="3123521" y="3375498"/>
            <a:ext cx="5944957" cy="3056784"/>
          </a:xfrm>
          <a:prstGeom prst="rect">
            <a:avLst/>
          </a:prstGeom>
        </p:spPr>
      </p:pic>
      <p:pic>
        <p:nvPicPr>
          <p:cNvPr id="2" name="Picture 1">
            <a:extLst>
              <a:ext uri="{FF2B5EF4-FFF2-40B4-BE49-F238E27FC236}">
                <a16:creationId xmlns:a16="http://schemas.microsoft.com/office/drawing/2014/main" id="{945D0CBA-AD80-5114-4207-8EEA5454D484}"/>
              </a:ext>
            </a:extLst>
          </p:cNvPr>
          <p:cNvPicPr>
            <a:picLocks noChangeAspect="1"/>
          </p:cNvPicPr>
          <p:nvPr/>
        </p:nvPicPr>
        <p:blipFill>
          <a:blip r:embed="rId4"/>
          <a:srcRect l="29117" r="30148" b="-8050"/>
          <a:stretch/>
        </p:blipFill>
        <p:spPr>
          <a:xfrm>
            <a:off x="1072056" y="695528"/>
            <a:ext cx="8462558" cy="2733472"/>
          </a:xfrm>
          <a:prstGeom prst="rect">
            <a:avLst/>
          </a:prstGeom>
        </p:spPr>
      </p:pic>
    </p:spTree>
    <p:custDataLst>
      <p:tags r:id="rId1"/>
    </p:custDataLst>
    <p:extLst>
      <p:ext uri="{BB962C8B-B14F-4D97-AF65-F5344CB8AC3E}">
        <p14:creationId xmlns:p14="http://schemas.microsoft.com/office/powerpoint/2010/main" val="327034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uộc Kháng Chiến Chống Quân Tần (Phần 2) - Việt Sử Truyện">
            <a:hlinkClick r:id="" action="ppaction://media"/>
            <a:extLst>
              <a:ext uri="{FF2B5EF4-FFF2-40B4-BE49-F238E27FC236}">
                <a16:creationId xmlns:a16="http://schemas.microsoft.com/office/drawing/2014/main" id="{939C54FD-413B-CEEF-55DB-1043B03EC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292" y="1656015"/>
            <a:ext cx="8644881" cy="4862746"/>
          </a:xfrm>
          <a:prstGeom prst="rect">
            <a:avLst/>
          </a:prstGeom>
        </p:spPr>
      </p:pic>
      <p:pic>
        <p:nvPicPr>
          <p:cNvPr id="6" name="Picture 5">
            <a:extLst>
              <a:ext uri="{FF2B5EF4-FFF2-40B4-BE49-F238E27FC236}">
                <a16:creationId xmlns:a16="http://schemas.microsoft.com/office/drawing/2014/main" id="{D2DFFCA3-4F36-1ECB-1580-C7CA7394B052}"/>
              </a:ext>
            </a:extLst>
          </p:cNvPr>
          <p:cNvPicPr>
            <a:picLocks noChangeAspect="1"/>
          </p:cNvPicPr>
          <p:nvPr/>
        </p:nvPicPr>
        <p:blipFill>
          <a:blip r:embed="rId6"/>
          <a:stretch>
            <a:fillRect/>
          </a:stretch>
        </p:blipFill>
        <p:spPr>
          <a:xfrm>
            <a:off x="1055201" y="508000"/>
            <a:ext cx="10081598" cy="1198815"/>
          </a:xfrm>
          <a:prstGeom prst="rect">
            <a:avLst/>
          </a:prstGeom>
        </p:spPr>
      </p:pic>
    </p:spTree>
    <p:extLst>
      <p:ext uri="{BB962C8B-B14F-4D97-AF65-F5344CB8AC3E}">
        <p14:creationId xmlns:p14="http://schemas.microsoft.com/office/powerpoint/2010/main" val="2946045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1365</TotalTime>
  <Words>502</Words>
  <Application>Microsoft Office PowerPoint</Application>
  <PresentationFormat>Widescreen</PresentationFormat>
  <Paragraphs>30</Paragraphs>
  <Slides>22</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Cambria</vt:lpstr>
      <vt:lpstr>Wingdings</vt:lpstr>
      <vt:lpstr>思源宋体 CN Heavy</vt:lpstr>
      <vt:lpstr>思源宋体 SemiBold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Admin</cp:lastModifiedBy>
  <cp:revision>436</cp:revision>
  <dcterms:created xsi:type="dcterms:W3CDTF">2019-06-19T02:08:00Z</dcterms:created>
  <dcterms:modified xsi:type="dcterms:W3CDTF">2025-10-15T11:43:16Z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