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361" r:id="rId6"/>
    <p:sldId id="260" r:id="rId7"/>
    <p:sldId id="261" r:id="rId8"/>
    <p:sldId id="352" r:id="rId9"/>
    <p:sldId id="262" r:id="rId10"/>
    <p:sldId id="263" r:id="rId11"/>
    <p:sldId id="264" r:id="rId12"/>
    <p:sldId id="265" r:id="rId13"/>
    <p:sldId id="266" r:id="rId14"/>
    <p:sldId id="360" r:id="rId15"/>
    <p:sldId id="267" r:id="rId16"/>
    <p:sldId id="268" r:id="rId17"/>
    <p:sldId id="269" r:id="rId18"/>
    <p:sldId id="273" r:id="rId19"/>
    <p:sldId id="271" r:id="rId20"/>
  </p:sldIdLst>
  <p:sldSz cx="18288000" cy="10287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Asap" panose="020B0604020202020204" charset="0"/>
      <p:regular r:id="rId24"/>
    </p:embeddedFont>
    <p:embeddedFont>
      <p:font typeface="Asap Bold" panose="020B0604020202020204" charset="0"/>
      <p:regular r:id="rId25"/>
    </p:embeddedFont>
    <p:embeddedFont>
      <p:font typeface="Asap Italics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4C4"/>
    <a:srgbClr val="D15081"/>
    <a:srgbClr val="66C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410AC-D875-4BA6-BA65-050BC2EB734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22942-B98F-45E2-9BA9-46DE6B85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4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C451-6E5B-4EE8-A051-09AC678BF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1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55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54.svg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19" Type="http://schemas.openxmlformats.org/officeDocument/2006/relationships/image" Target="../media/image56.sv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4.svg"/><Relationship Id="rId21" Type="http://schemas.openxmlformats.org/officeDocument/2006/relationships/image" Target="../media/image69.svg"/><Relationship Id="rId7" Type="http://schemas.openxmlformats.org/officeDocument/2006/relationships/image" Target="../media/image2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3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63.svg"/><Relationship Id="rId10" Type="http://schemas.openxmlformats.org/officeDocument/2006/relationships/image" Target="../media/image44.png"/><Relationship Id="rId19" Type="http://schemas.openxmlformats.org/officeDocument/2006/relationships/image" Target="../media/image67.sv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73.svg"/><Relationship Id="rId2" Type="http://schemas.openxmlformats.org/officeDocument/2006/relationships/image" Target="../media/image3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19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76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75.svg"/><Relationship Id="rId2" Type="http://schemas.openxmlformats.org/officeDocument/2006/relationships/image" Target="../media/image3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19" Type="http://schemas.openxmlformats.org/officeDocument/2006/relationships/image" Target="../media/image77.sv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svg"/><Relationship Id="rId18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4.svg"/><Relationship Id="rId5" Type="http://schemas.openxmlformats.org/officeDocument/2006/relationships/image" Target="../media/image10.sv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31.sv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47.sv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48.png"/><Relationship Id="rId3" Type="http://schemas.openxmlformats.org/officeDocument/2006/relationships/image" Target="../media/image4.svg"/><Relationship Id="rId21" Type="http://schemas.openxmlformats.org/officeDocument/2006/relationships/image" Target="../media/image51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17" Type="http://schemas.openxmlformats.org/officeDocument/2006/relationships/image" Target="../media/image43.sv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44.png"/><Relationship Id="rId19" Type="http://schemas.openxmlformats.org/officeDocument/2006/relationships/image" Target="../media/image49.sv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Relationship Id="rId2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28564" y="798751"/>
            <a:ext cx="14025165" cy="8338598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82338">
            <a:off x="13150563" y="905445"/>
            <a:ext cx="2645641" cy="3010687"/>
          </a:xfrm>
          <a:custGeom>
            <a:avLst/>
            <a:gdLst/>
            <a:ahLst/>
            <a:cxnLst/>
            <a:rect l="l" t="t" r="r" b="b"/>
            <a:pathLst>
              <a:path w="2645641" h="3010687">
                <a:moveTo>
                  <a:pt x="0" y="0"/>
                </a:moveTo>
                <a:lnTo>
                  <a:pt x="2645642" y="0"/>
                </a:lnTo>
                <a:lnTo>
                  <a:pt x="2645642" y="3010687"/>
                </a:lnTo>
                <a:lnTo>
                  <a:pt x="0" y="3010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79562" y="7838751"/>
            <a:ext cx="956617" cy="963845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6"/>
                </a:lnTo>
                <a:lnTo>
                  <a:pt x="0" y="96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42193" y="2268964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2962152" y="244734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866728" y="4215928"/>
            <a:ext cx="3011976" cy="3179629"/>
          </a:xfrm>
          <a:custGeom>
            <a:avLst/>
            <a:gdLst/>
            <a:ahLst/>
            <a:cxnLst/>
            <a:rect l="l" t="t" r="r" b="b"/>
            <a:pathLst>
              <a:path w="3011976" h="3179629">
                <a:moveTo>
                  <a:pt x="0" y="0"/>
                </a:moveTo>
                <a:lnTo>
                  <a:pt x="3011976" y="0"/>
                </a:lnTo>
                <a:lnTo>
                  <a:pt x="3011976" y="3179629"/>
                </a:lnTo>
                <a:lnTo>
                  <a:pt x="0" y="317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17443">
            <a:off x="1400416" y="3871471"/>
            <a:ext cx="3047745" cy="5187651"/>
          </a:xfrm>
          <a:custGeom>
            <a:avLst/>
            <a:gdLst/>
            <a:ahLst/>
            <a:cxnLst/>
            <a:rect l="l" t="t" r="r" b="b"/>
            <a:pathLst>
              <a:path w="3047745" h="5187651">
                <a:moveTo>
                  <a:pt x="0" y="0"/>
                </a:moveTo>
                <a:lnTo>
                  <a:pt x="3047744" y="0"/>
                </a:lnTo>
                <a:lnTo>
                  <a:pt x="3047744" y="5187651"/>
                </a:lnTo>
                <a:lnTo>
                  <a:pt x="0" y="51876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00589" y="1707932"/>
            <a:ext cx="4858933" cy="13412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53820" y="2859073"/>
            <a:ext cx="11479210" cy="25132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47156" y="5183676"/>
            <a:ext cx="2838068" cy="22842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67568" y="4673248"/>
            <a:ext cx="9951470" cy="29717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097652" y="8102337"/>
            <a:ext cx="6191546" cy="1457070"/>
            <a:chOff x="6097652" y="8102337"/>
            <a:chExt cx="6191546" cy="1457070"/>
          </a:xfrm>
        </p:grpSpPr>
        <p:sp>
          <p:nvSpPr>
            <p:cNvPr id="10" name="Freeform 10"/>
            <p:cNvSpPr/>
            <p:nvPr/>
          </p:nvSpPr>
          <p:spPr>
            <a:xfrm>
              <a:off x="6097652" y="8146425"/>
              <a:ext cx="6191546" cy="1153626"/>
            </a:xfrm>
            <a:custGeom>
              <a:avLst/>
              <a:gdLst/>
              <a:ahLst/>
              <a:cxnLst/>
              <a:rect l="l" t="t" r="r" b="b"/>
              <a:pathLst>
                <a:path w="6191546" h="1542258">
                  <a:moveTo>
                    <a:pt x="0" y="0"/>
                  </a:moveTo>
                  <a:lnTo>
                    <a:pt x="6191546" y="0"/>
                  </a:lnTo>
                  <a:lnTo>
                    <a:pt x="6191546" y="1542258"/>
                  </a:lnTo>
                  <a:lnTo>
                    <a:pt x="0" y="1542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152891" y="8102337"/>
              <a:ext cx="3968840" cy="1457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70765" y="1198193"/>
            <a:ext cx="14346470" cy="8060107"/>
          </a:xfrm>
          <a:custGeom>
            <a:avLst/>
            <a:gdLst/>
            <a:ahLst/>
            <a:cxnLst/>
            <a:rect l="l" t="t" r="r" b="b"/>
            <a:pathLst>
              <a:path w="14346470" h="8060107">
                <a:moveTo>
                  <a:pt x="0" y="0"/>
                </a:moveTo>
                <a:lnTo>
                  <a:pt x="14346470" y="0"/>
                </a:lnTo>
                <a:lnTo>
                  <a:pt x="14346470" y="8060107"/>
                </a:lnTo>
                <a:lnTo>
                  <a:pt x="0" y="8060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24677" y="3374136"/>
            <a:ext cx="7315200" cy="3538728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2064" y="2341135"/>
            <a:ext cx="13796444" cy="67244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53595" y="1160410"/>
            <a:ext cx="15980810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b)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số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tiền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mua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lát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Mẫu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chọn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dạng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vuông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cạnh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50 cm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đóng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4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viên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giá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140 000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đồng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36272" y="4241239"/>
            <a:ext cx="10705552" cy="4951318"/>
            <a:chOff x="959445" y="1423382"/>
            <a:chExt cx="16230600" cy="7506653"/>
          </a:xfrm>
        </p:grpSpPr>
        <p:sp>
          <p:nvSpPr>
            <p:cNvPr id="15" name="Freeform 12"/>
            <p:cNvSpPr/>
            <p:nvPr/>
          </p:nvSpPr>
          <p:spPr>
            <a:xfrm>
              <a:off x="959445" y="1423382"/>
              <a:ext cx="16230600" cy="7506653"/>
            </a:xfrm>
            <a:custGeom>
              <a:avLst/>
              <a:gdLst/>
              <a:ahLst/>
              <a:cxnLst/>
              <a:rect l="l" t="t" r="r" b="b"/>
              <a:pathLst>
                <a:path w="16230600" h="7506653">
                  <a:moveTo>
                    <a:pt x="0" y="0"/>
                  </a:moveTo>
                  <a:lnTo>
                    <a:pt x="16230600" y="0"/>
                  </a:lnTo>
                  <a:lnTo>
                    <a:pt x="16230600" y="7506653"/>
                  </a:lnTo>
                  <a:lnTo>
                    <a:pt x="0" y="7506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36914" y="5113144"/>
              <a:ext cx="11692093" cy="228874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91646" y="995788"/>
            <a:ext cx="8454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Diện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tích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mặt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sàn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phòng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học</a:t>
            </a:r>
            <a:endParaRPr lang="en-US" sz="5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522994" y="640642"/>
            <a:ext cx="1283704" cy="1408729"/>
          </a:xfrm>
          <a:custGeom>
            <a:avLst/>
            <a:gdLst/>
            <a:ahLst/>
            <a:cxnLst/>
            <a:rect l="l" t="t" r="r" b="b"/>
            <a:pathLst>
              <a:path w="1283704" h="1408729">
                <a:moveTo>
                  <a:pt x="0" y="0"/>
                </a:moveTo>
                <a:lnTo>
                  <a:pt x="1283704" y="0"/>
                </a:lnTo>
                <a:lnTo>
                  <a:pt x="1283704" y="1408728"/>
                </a:lnTo>
                <a:lnTo>
                  <a:pt x="0" y="1408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22994" y="2289140"/>
            <a:ext cx="1360557" cy="1493750"/>
          </a:xfrm>
          <a:custGeom>
            <a:avLst/>
            <a:gdLst/>
            <a:ahLst/>
            <a:cxnLst/>
            <a:rect l="l" t="t" r="r" b="b"/>
            <a:pathLst>
              <a:path w="1360557" h="1493750">
                <a:moveTo>
                  <a:pt x="0" y="0"/>
                </a:moveTo>
                <a:lnTo>
                  <a:pt x="1360557" y="0"/>
                </a:lnTo>
                <a:lnTo>
                  <a:pt x="1360557" y="1493750"/>
                </a:lnTo>
                <a:lnTo>
                  <a:pt x="0" y="1493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40448" y="4021015"/>
            <a:ext cx="1343103" cy="1474587"/>
          </a:xfrm>
          <a:custGeom>
            <a:avLst/>
            <a:gdLst/>
            <a:ahLst/>
            <a:cxnLst/>
            <a:rect l="l" t="t" r="r" b="b"/>
            <a:pathLst>
              <a:path w="1343103" h="1474587">
                <a:moveTo>
                  <a:pt x="0" y="0"/>
                </a:moveTo>
                <a:lnTo>
                  <a:pt x="1343103" y="0"/>
                </a:lnTo>
                <a:lnTo>
                  <a:pt x="1343103" y="1474587"/>
                </a:lnTo>
                <a:lnTo>
                  <a:pt x="0" y="14745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570148" y="7539496"/>
            <a:ext cx="1283704" cy="1409373"/>
          </a:xfrm>
          <a:custGeom>
            <a:avLst/>
            <a:gdLst/>
            <a:ahLst/>
            <a:cxnLst/>
            <a:rect l="l" t="t" r="r" b="b"/>
            <a:pathLst>
              <a:path w="1283704" h="1409373">
                <a:moveTo>
                  <a:pt x="0" y="0"/>
                </a:moveTo>
                <a:lnTo>
                  <a:pt x="1283704" y="0"/>
                </a:lnTo>
                <a:lnTo>
                  <a:pt x="1283704" y="1409374"/>
                </a:lnTo>
                <a:lnTo>
                  <a:pt x="0" y="1409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540448" y="5773837"/>
            <a:ext cx="1283704" cy="1409373"/>
          </a:xfrm>
          <a:custGeom>
            <a:avLst/>
            <a:gdLst/>
            <a:ahLst/>
            <a:cxnLst/>
            <a:rect l="l" t="t" r="r" b="b"/>
            <a:pathLst>
              <a:path w="1283704" h="1409373">
                <a:moveTo>
                  <a:pt x="0" y="0"/>
                </a:moveTo>
                <a:lnTo>
                  <a:pt x="1283704" y="0"/>
                </a:lnTo>
                <a:lnTo>
                  <a:pt x="1283704" y="1409374"/>
                </a:lnTo>
                <a:lnTo>
                  <a:pt x="0" y="14093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079916" y="1867647"/>
            <a:ext cx="1264062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chiều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dài</a:t>
            </a:r>
            <a:r>
              <a:rPr lang="en-US" sz="5000" dirty="0">
                <a:solidFill>
                  <a:srgbClr val="D15081"/>
                </a:solidFill>
                <a:latin typeface="Asap"/>
                <a:ea typeface="Asap"/>
                <a:cs typeface="Asap"/>
                <a:sym typeface="Asap"/>
              </a:rPr>
              <a:t> x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chiều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rộng</a:t>
            </a:r>
            <a:endParaRPr lang="en-US" sz="5000" i="1" dirty="0">
              <a:solidFill>
                <a:srgbClr val="D15081"/>
              </a:solidFill>
              <a:latin typeface="Asap Italics"/>
              <a:ea typeface="Asap Italics"/>
              <a:cs typeface="Asap Italics"/>
              <a:sym typeface="Asap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091646" y="2701085"/>
            <a:ext cx="8454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Diện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tích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viên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gạch</a:t>
            </a:r>
            <a:endParaRPr lang="en-US" sz="5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079916" y="3534522"/>
            <a:ext cx="1264062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cạnh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x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cạnh</a:t>
            </a:r>
            <a:endParaRPr lang="en-US" sz="5000" i="1" dirty="0">
              <a:solidFill>
                <a:srgbClr val="D15081"/>
              </a:solidFill>
              <a:latin typeface="Asap Italics"/>
              <a:ea typeface="Asap Italics"/>
              <a:cs typeface="Asap Italics"/>
              <a:sym typeface="Asap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91646" y="4372722"/>
            <a:ext cx="8454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viên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gạch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cần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dùng</a:t>
            </a:r>
            <a:endParaRPr lang="en-US" sz="5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79916" y="5249022"/>
            <a:ext cx="1264062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diện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tích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phòng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học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: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diện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tích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viên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gạch</a:t>
            </a:r>
            <a:endParaRPr lang="en-US" sz="5000" i="1" dirty="0">
              <a:solidFill>
                <a:srgbClr val="D15081"/>
              </a:solidFill>
              <a:latin typeface="Asap Italics"/>
              <a:ea typeface="Asap Italics"/>
              <a:cs typeface="Asap Italics"/>
              <a:sym typeface="Asap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091646" y="6186620"/>
            <a:ext cx="8454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Giá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tiền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mỗi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viên</a:t>
            </a:r>
            <a:r>
              <a:rPr lang="en-US" sz="5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gạch</a:t>
            </a:r>
            <a:endParaRPr lang="en-US" sz="5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079916" y="7120070"/>
            <a:ext cx="1264062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giá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tiền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1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hộp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: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số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viên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gạch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trong</a:t>
            </a:r>
            <a:r>
              <a:rPr lang="en-US" sz="5000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1 </a:t>
            </a:r>
            <a:r>
              <a:rPr lang="en-US" sz="5000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hộp</a:t>
            </a:r>
            <a:endParaRPr lang="en-US" sz="5000" i="1" dirty="0">
              <a:solidFill>
                <a:srgbClr val="D15081"/>
              </a:solidFill>
              <a:latin typeface="Asap Italics"/>
              <a:ea typeface="Asap Italics"/>
              <a:cs typeface="Asap Italics"/>
              <a:sym typeface="Asap Itali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091646" y="8053520"/>
            <a:ext cx="8454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 tiền mua gạch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79916" y="8929820"/>
            <a:ext cx="932983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i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số viên gạch cần dùng x giá tiền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 descr="背景图案&#10;&#10;描述已自动生成">
            <a:extLst>
              <a:ext uri="{FF2B5EF4-FFF2-40B4-BE49-F238E27FC236}">
                <a16:creationId xmlns:a16="http://schemas.microsoft.com/office/drawing/2014/main" id="{52498EFF-C4DA-134D-BE82-AF62DCE21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矩形: 圆角 3">
            <a:extLst>
              <a:ext uri="{FF2B5EF4-FFF2-40B4-BE49-F238E27FC236}">
                <a16:creationId xmlns:a16="http://schemas.microsoft.com/office/drawing/2014/main" id="{DE2C9839-A212-6441-BCBF-625D3A722038}"/>
              </a:ext>
            </a:extLst>
          </p:cNvPr>
          <p:cNvSpPr/>
          <p:nvPr/>
        </p:nvSpPr>
        <p:spPr>
          <a:xfrm>
            <a:off x="510894" y="777240"/>
            <a:ext cx="17266209" cy="9070647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E6761-CAD7-9889-820D-AB9F2DE6AE1F}"/>
              </a:ext>
            </a:extLst>
          </p:cNvPr>
          <p:cNvSpPr txBox="1"/>
          <p:nvPr/>
        </p:nvSpPr>
        <p:spPr>
          <a:xfrm>
            <a:off x="3810000" y="1691641"/>
            <a:ext cx="106527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 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480 000 cm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× 50 = 2 500 (cm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480 000 : 2 500 = 192 (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192 : 4 = 48 (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140 000 × 48 = 6 720 000 (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6 720 000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80851-0478-9F85-5FE3-9194C77313CB}"/>
              </a:ext>
            </a:extLst>
          </p:cNvPr>
          <p:cNvSpPr txBox="1"/>
          <p:nvPr/>
        </p:nvSpPr>
        <p:spPr>
          <a:xfrm>
            <a:off x="1143000" y="1038222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Ví dụ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59445" y="1423382"/>
            <a:ext cx="16230600" cy="7506653"/>
            <a:chOff x="959445" y="1423382"/>
            <a:chExt cx="16230600" cy="7506653"/>
          </a:xfrm>
        </p:grpSpPr>
        <p:sp>
          <p:nvSpPr>
            <p:cNvPr id="12" name="Freeform 12"/>
            <p:cNvSpPr/>
            <p:nvPr/>
          </p:nvSpPr>
          <p:spPr>
            <a:xfrm>
              <a:off x="959445" y="1423382"/>
              <a:ext cx="16230600" cy="7506653"/>
            </a:xfrm>
            <a:custGeom>
              <a:avLst/>
              <a:gdLst/>
              <a:ahLst/>
              <a:cxnLst/>
              <a:rect l="l" t="t" r="r" b="b"/>
              <a:pathLst>
                <a:path w="16230600" h="7506653">
                  <a:moveTo>
                    <a:pt x="0" y="0"/>
                  </a:moveTo>
                  <a:lnTo>
                    <a:pt x="16230600" y="0"/>
                  </a:lnTo>
                  <a:lnTo>
                    <a:pt x="16230600" y="7506653"/>
                  </a:lnTo>
                  <a:lnTo>
                    <a:pt x="0" y="7506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48632" y="4965772"/>
              <a:ext cx="12942930" cy="283488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05971" y="576130"/>
            <a:ext cx="2125478" cy="2720612"/>
          </a:xfrm>
          <a:custGeom>
            <a:avLst/>
            <a:gdLst/>
            <a:ahLst/>
            <a:cxnLst/>
            <a:rect l="l" t="t" r="r" b="b"/>
            <a:pathLst>
              <a:path w="2125478" h="2720612">
                <a:moveTo>
                  <a:pt x="0" y="0"/>
                </a:moveTo>
                <a:lnTo>
                  <a:pt x="2125478" y="0"/>
                </a:lnTo>
                <a:lnTo>
                  <a:pt x="2125478" y="2720613"/>
                </a:lnTo>
                <a:lnTo>
                  <a:pt x="0" y="27206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87646" y="1113113"/>
            <a:ext cx="14371654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0"/>
              </a:lnSpc>
            </a:pP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Giả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sử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khác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trường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hợp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bằng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số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tiền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mua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lát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tất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cả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trường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66107" y="4893231"/>
            <a:ext cx="9035375" cy="4178861"/>
            <a:chOff x="959445" y="1423382"/>
            <a:chExt cx="16230600" cy="7506653"/>
          </a:xfrm>
        </p:grpSpPr>
        <p:sp>
          <p:nvSpPr>
            <p:cNvPr id="15" name="Freeform 12"/>
            <p:cNvSpPr/>
            <p:nvPr/>
          </p:nvSpPr>
          <p:spPr>
            <a:xfrm>
              <a:off x="959445" y="1423382"/>
              <a:ext cx="16230600" cy="7506653"/>
            </a:xfrm>
            <a:custGeom>
              <a:avLst/>
              <a:gdLst/>
              <a:ahLst/>
              <a:cxnLst/>
              <a:rect l="l" t="t" r="r" b="b"/>
              <a:pathLst>
                <a:path w="16230600" h="7506653">
                  <a:moveTo>
                    <a:pt x="0" y="0"/>
                  </a:moveTo>
                  <a:lnTo>
                    <a:pt x="16230600" y="0"/>
                  </a:lnTo>
                  <a:lnTo>
                    <a:pt x="16230600" y="7506653"/>
                  </a:lnTo>
                  <a:lnTo>
                    <a:pt x="0" y="7506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36914" y="5113144"/>
              <a:ext cx="11692093" cy="228874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19491" y="2535660"/>
            <a:ext cx="1324975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Xác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định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phòng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học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trường</a:t>
            </a:r>
            <a:r>
              <a:rPr lang="en-US" sz="6000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em</a:t>
            </a:r>
            <a:endParaRPr lang="en-US" sz="6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2064943"/>
            <a:ext cx="1708490" cy="1874886"/>
          </a:xfrm>
          <a:custGeom>
            <a:avLst/>
            <a:gdLst/>
            <a:ahLst/>
            <a:cxnLst/>
            <a:rect l="l" t="t" r="r" b="b"/>
            <a:pathLst>
              <a:path w="1708490" h="1874886">
                <a:moveTo>
                  <a:pt x="0" y="0"/>
                </a:moveTo>
                <a:lnTo>
                  <a:pt x="1708490" y="0"/>
                </a:lnTo>
                <a:lnTo>
                  <a:pt x="1708490" y="1874885"/>
                </a:lnTo>
                <a:lnTo>
                  <a:pt x="0" y="18748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4747909"/>
            <a:ext cx="1708490" cy="1875743"/>
          </a:xfrm>
          <a:custGeom>
            <a:avLst/>
            <a:gdLst/>
            <a:ahLst/>
            <a:cxnLst/>
            <a:rect l="l" t="t" r="r" b="b"/>
            <a:pathLst>
              <a:path w="1708490" h="1875743">
                <a:moveTo>
                  <a:pt x="0" y="0"/>
                </a:moveTo>
                <a:lnTo>
                  <a:pt x="1708490" y="0"/>
                </a:lnTo>
                <a:lnTo>
                  <a:pt x="1708490" y="1875744"/>
                </a:lnTo>
                <a:lnTo>
                  <a:pt x="0" y="1875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119491" y="5219056"/>
            <a:ext cx="1443331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 tiền mua gạch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850613"/>
            <a:ext cx="1652410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1"/>
              </a:lnSpc>
              <a:spcBef>
                <a:spcPct val="0"/>
              </a:spcBef>
            </a:pP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số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tiền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mua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gạch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để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lát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sàn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1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phòng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học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x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số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phòng</a:t>
            </a:r>
            <a:r>
              <a:rPr lang="en-US" sz="5267" i="1" dirty="0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 </a:t>
            </a:r>
            <a:r>
              <a:rPr lang="en-US" sz="5267" i="1" dirty="0" err="1">
                <a:solidFill>
                  <a:srgbClr val="D15081"/>
                </a:solidFill>
                <a:latin typeface="Asap Italics"/>
                <a:ea typeface="Asap Italics"/>
                <a:cs typeface="Asap Italics"/>
                <a:sym typeface="Asap Italics"/>
              </a:rPr>
              <a:t>học</a:t>
            </a:r>
            <a:endParaRPr lang="en-US" sz="5267" i="1" dirty="0">
              <a:solidFill>
                <a:srgbClr val="D15081"/>
              </a:solidFill>
              <a:latin typeface="Asap Italics"/>
              <a:ea typeface="Asap Italics"/>
              <a:cs typeface="Asap Italics"/>
              <a:sym typeface="Asap Itali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59445" y="1423382"/>
            <a:ext cx="16230600" cy="7506653"/>
            <a:chOff x="959445" y="1423382"/>
            <a:chExt cx="16230600" cy="7506653"/>
          </a:xfrm>
        </p:grpSpPr>
        <p:sp>
          <p:nvSpPr>
            <p:cNvPr id="12" name="Freeform 12"/>
            <p:cNvSpPr/>
            <p:nvPr/>
          </p:nvSpPr>
          <p:spPr>
            <a:xfrm>
              <a:off x="959445" y="1423382"/>
              <a:ext cx="16230600" cy="7506653"/>
            </a:xfrm>
            <a:custGeom>
              <a:avLst/>
              <a:gdLst/>
              <a:ahLst/>
              <a:cxnLst/>
              <a:rect l="l" t="t" r="r" b="b"/>
              <a:pathLst>
                <a:path w="16230600" h="7506653">
                  <a:moveTo>
                    <a:pt x="0" y="0"/>
                  </a:moveTo>
                  <a:lnTo>
                    <a:pt x="16230600" y="0"/>
                  </a:lnTo>
                  <a:lnTo>
                    <a:pt x="16230600" y="7506653"/>
                  </a:lnTo>
                  <a:lnTo>
                    <a:pt x="0" y="7506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48632" y="4965772"/>
              <a:ext cx="12942930" cy="283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723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2884">
            <a:off x="13096563" y="1245820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6410" y="372433"/>
            <a:ext cx="16032941" cy="9532312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02131" y="1216612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82338">
            <a:off x="-991835" y="5197216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74134">
            <a:off x="1653492" y="2316812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15432359" y="663495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74134">
            <a:off x="16747308" y="7511616"/>
            <a:ext cx="790078" cy="796048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4134">
            <a:off x="2483917" y="1315851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74134">
            <a:off x="3436417" y="2472165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90800" y="2521085"/>
            <a:ext cx="12949026" cy="58160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2884">
            <a:off x="13096563" y="1245820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6410" y="372433"/>
            <a:ext cx="16032941" cy="9532312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02131" y="1216612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82338">
            <a:off x="-991835" y="5197216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74134">
            <a:off x="1653492" y="2316812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15432359" y="663495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74134">
            <a:off x="16747308" y="7511616"/>
            <a:ext cx="790078" cy="796048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4134">
            <a:off x="2483917" y="1315851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74134">
            <a:off x="3436417" y="2472165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70269" y="4034374"/>
            <a:ext cx="12942930" cy="284098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20000" y="1732395"/>
            <a:ext cx="10255231" cy="7290537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2" y="0"/>
                </a:lnTo>
                <a:lnTo>
                  <a:pt x="10255232" y="7290537"/>
                </a:lnTo>
                <a:lnTo>
                  <a:pt x="0" y="7290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42122" y="-15056"/>
            <a:ext cx="6165532" cy="6120692"/>
          </a:xfrm>
          <a:custGeom>
            <a:avLst/>
            <a:gdLst/>
            <a:ahLst/>
            <a:cxnLst/>
            <a:rect l="l" t="t" r="r" b="b"/>
            <a:pathLst>
              <a:path w="6165532" h="6120692">
                <a:moveTo>
                  <a:pt x="0" y="0"/>
                </a:moveTo>
                <a:lnTo>
                  <a:pt x="6165533" y="0"/>
                </a:lnTo>
                <a:lnTo>
                  <a:pt x="6165533" y="6120692"/>
                </a:lnTo>
                <a:lnTo>
                  <a:pt x="0" y="61206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542669" y="863080"/>
            <a:ext cx="4364439" cy="436442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8739" r="-287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927768" y="234159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74134">
            <a:off x="1781052" y="120708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15385738" y="4702191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53110" y="3178489"/>
            <a:ext cx="9589013" cy="524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+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dạng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+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Muốn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ta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biết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+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7000" y="6562021"/>
            <a:ext cx="7632854" cy="37249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2884">
            <a:off x="13096563" y="1245820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6410" y="372433"/>
            <a:ext cx="16032941" cy="9532312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02131" y="1216612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82338">
            <a:off x="-991835" y="5197216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74134">
            <a:off x="1653492" y="2316812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15432359" y="663495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74134">
            <a:off x="16747308" y="7511616"/>
            <a:ext cx="790078" cy="796048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4134">
            <a:off x="2483917" y="1315851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74134">
            <a:off x="3436417" y="2472165"/>
            <a:ext cx="734365" cy="739914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6400" y="3870654"/>
            <a:ext cx="14238453" cy="31186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B5775C56-BEA3-9949-19B8-227D174C34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4"/>
                </p14:media>
              </p:ext>
            </p:extLst>
          </p:nvPr>
        </p:nvPicPr>
        <p:blipFill>
          <a:blip r:embed="rId4"/>
          <a:srcRect l="9322" r="10169"/>
          <a:stretch>
            <a:fillRect/>
          </a:stretch>
        </p:blipFill>
        <p:spPr>
          <a:xfrm>
            <a:off x="1676400" y="0"/>
            <a:ext cx="14478000" cy="101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37812" y="710708"/>
            <a:ext cx="17812376" cy="8865584"/>
            <a:chOff x="0" y="0"/>
            <a:chExt cx="23749835" cy="118207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27694" cy="11820779"/>
            </a:xfrm>
            <a:custGeom>
              <a:avLst/>
              <a:gdLst/>
              <a:ahLst/>
              <a:cxnLst/>
              <a:rect l="l" t="t" r="r" b="b"/>
              <a:pathLst>
                <a:path w="16627694" h="11820779">
                  <a:moveTo>
                    <a:pt x="0" y="0"/>
                  </a:moveTo>
                  <a:lnTo>
                    <a:pt x="16627694" y="0"/>
                  </a:lnTo>
                  <a:lnTo>
                    <a:pt x="16627694" y="11820779"/>
                  </a:lnTo>
                  <a:lnTo>
                    <a:pt x="0" y="1182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122141" y="0"/>
              <a:ext cx="16627694" cy="11820779"/>
            </a:xfrm>
            <a:custGeom>
              <a:avLst/>
              <a:gdLst/>
              <a:ahLst/>
              <a:cxnLst/>
              <a:rect l="l" t="t" r="r" b="b"/>
              <a:pathLst>
                <a:path w="16627694" h="11820779">
                  <a:moveTo>
                    <a:pt x="0" y="0"/>
                  </a:moveTo>
                  <a:lnTo>
                    <a:pt x="16627694" y="0"/>
                  </a:lnTo>
                  <a:lnTo>
                    <a:pt x="16627694" y="11820779"/>
                  </a:lnTo>
                  <a:lnTo>
                    <a:pt x="0" y="1182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274134">
            <a:off x="363999" y="419141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74134">
            <a:off x="17193585" y="464982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69883" y="3830377"/>
            <a:ext cx="7973916" cy="5628706"/>
          </a:xfrm>
          <a:custGeom>
            <a:avLst/>
            <a:gdLst/>
            <a:ahLst/>
            <a:cxnLst/>
            <a:rect l="l" t="t" r="r" b="b"/>
            <a:pathLst>
              <a:path w="7973916" h="5628706">
                <a:moveTo>
                  <a:pt x="0" y="0"/>
                </a:moveTo>
                <a:lnTo>
                  <a:pt x="7973916" y="0"/>
                </a:lnTo>
                <a:lnTo>
                  <a:pt x="7973916" y="5628706"/>
                </a:lnTo>
                <a:lnTo>
                  <a:pt x="0" y="5628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3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296408" y="6391165"/>
            <a:ext cx="2846283" cy="2867135"/>
          </a:xfrm>
          <a:custGeom>
            <a:avLst/>
            <a:gdLst/>
            <a:ahLst/>
            <a:cxnLst/>
            <a:rect l="l" t="t" r="r" b="b"/>
            <a:pathLst>
              <a:path w="2846283" h="2867135">
                <a:moveTo>
                  <a:pt x="0" y="0"/>
                </a:moveTo>
                <a:lnTo>
                  <a:pt x="2846283" y="0"/>
                </a:lnTo>
                <a:lnTo>
                  <a:pt x="2846283" y="2867135"/>
                </a:lnTo>
                <a:lnTo>
                  <a:pt x="0" y="2867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84411" y="1054166"/>
            <a:ext cx="16783804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   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Nhà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trường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lên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kế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hoạch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lát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toàn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bộ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Khối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Năm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giao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nhiệm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vụ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dự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chi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phí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việc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lát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08731" y="9356324"/>
            <a:ext cx="787560" cy="793512"/>
          </a:xfrm>
          <a:custGeom>
            <a:avLst/>
            <a:gdLst/>
            <a:ahLst/>
            <a:cxnLst/>
            <a:rect l="l" t="t" r="r" b="b"/>
            <a:pathLst>
              <a:path w="787560" h="793512">
                <a:moveTo>
                  <a:pt x="0" y="0"/>
                </a:moveTo>
                <a:lnTo>
                  <a:pt x="787561" y="0"/>
                </a:lnTo>
                <a:lnTo>
                  <a:pt x="787561" y="793512"/>
                </a:lnTo>
                <a:lnTo>
                  <a:pt x="0" y="7935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770926" y="8539487"/>
            <a:ext cx="1175831" cy="1184716"/>
          </a:xfrm>
          <a:custGeom>
            <a:avLst/>
            <a:gdLst/>
            <a:ahLst/>
            <a:cxnLst/>
            <a:rect l="l" t="t" r="r" b="b"/>
            <a:pathLst>
              <a:path w="1175831" h="1184716">
                <a:moveTo>
                  <a:pt x="0" y="0"/>
                </a:moveTo>
                <a:lnTo>
                  <a:pt x="1175831" y="0"/>
                </a:lnTo>
                <a:lnTo>
                  <a:pt x="1175831" y="1184716"/>
                </a:lnTo>
                <a:lnTo>
                  <a:pt x="0" y="1184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77772" y="1028700"/>
            <a:ext cx="1772105" cy="2768914"/>
          </a:xfrm>
          <a:custGeom>
            <a:avLst/>
            <a:gdLst/>
            <a:ahLst/>
            <a:cxnLst/>
            <a:rect l="l" t="t" r="r" b="b"/>
            <a:pathLst>
              <a:path w="1772105" h="2768914">
                <a:moveTo>
                  <a:pt x="0" y="0"/>
                </a:moveTo>
                <a:lnTo>
                  <a:pt x="1772104" y="0"/>
                </a:lnTo>
                <a:lnTo>
                  <a:pt x="1772104" y="2768914"/>
                </a:lnTo>
                <a:lnTo>
                  <a:pt x="0" y="27689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84340" y="4160328"/>
            <a:ext cx="15980810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a)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hành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  <a:p>
            <a:pPr algn="just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b)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số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tiền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mua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lát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Mẫu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gạch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chọn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dạng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vuông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cạnh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50 cm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đóng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4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viên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giá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140 000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đồng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F8BAB-7839-B57B-9C31-65058180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C82C223-FE1A-D362-9BF0-CA356D06E941}"/>
              </a:ext>
            </a:extLst>
          </p:cNvPr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B02547C-A7AC-2939-2CBC-FC5FD97F1F78}"/>
                </a:ext>
              </a:extLst>
            </p:cNvPr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1F0069F-8613-8D56-B6E5-4567427F7DF3}"/>
                </a:ext>
              </a:extLst>
            </p:cNvPr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2A88488-35FD-9CC3-F5CA-CD2C110570CA}"/>
                </a:ext>
              </a:extLst>
            </p:cNvPr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0D7796A-8508-21F5-F88A-3CB3A3B7A21B}"/>
                </a:ext>
              </a:extLst>
            </p:cNvPr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49A1999-D30E-E8D2-6BD3-256236F5AEF4}"/>
              </a:ext>
            </a:extLst>
          </p:cNvPr>
          <p:cNvGrpSpPr/>
          <p:nvPr/>
        </p:nvGrpSpPr>
        <p:grpSpPr>
          <a:xfrm>
            <a:off x="762000" y="576130"/>
            <a:ext cx="17068629" cy="9134739"/>
            <a:chOff x="0" y="0"/>
            <a:chExt cx="22758172" cy="121796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6E28625-B01E-8948-E709-52BD4E63E06A}"/>
                </a:ext>
              </a:extLst>
            </p:cNvPr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DA883AC-C55A-7112-EAD0-98158BDFE9B3}"/>
                </a:ext>
              </a:extLst>
            </p:cNvPr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31BF02-60D6-A487-9830-431BB03D3C96}"/>
              </a:ext>
            </a:extLst>
          </p:cNvPr>
          <p:cNvSpPr txBox="1"/>
          <p:nvPr/>
        </p:nvSpPr>
        <p:spPr>
          <a:xfrm>
            <a:off x="3854204" y="952500"/>
            <a:ext cx="12566576" cy="1690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900"/>
              </a:lnSpc>
            </a:pP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a)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hành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đo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sàn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phòng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lớp</a:t>
            </a:r>
            <a:r>
              <a:rPr lang="en-US" sz="5000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00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</a:t>
            </a:r>
            <a:r>
              <a:rPr lang="en-US" sz="500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.</a:t>
            </a:r>
            <a:endParaRPr lang="en-US" sz="5000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EDCA74D-8753-93B9-E411-D281D39AB942}"/>
              </a:ext>
            </a:extLst>
          </p:cNvPr>
          <p:cNvSpPr/>
          <p:nvPr/>
        </p:nvSpPr>
        <p:spPr>
          <a:xfrm>
            <a:off x="1040104" y="535424"/>
            <a:ext cx="1772105" cy="2768914"/>
          </a:xfrm>
          <a:custGeom>
            <a:avLst/>
            <a:gdLst/>
            <a:ahLst/>
            <a:cxnLst/>
            <a:rect l="l" t="t" r="r" b="b"/>
            <a:pathLst>
              <a:path w="1772105" h="2768914">
                <a:moveTo>
                  <a:pt x="0" y="0"/>
                </a:moveTo>
                <a:lnTo>
                  <a:pt x="1772104" y="0"/>
                </a:lnTo>
                <a:lnTo>
                  <a:pt x="1772104" y="2768914"/>
                </a:lnTo>
                <a:lnTo>
                  <a:pt x="0" y="27689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2B80B-61FA-E663-25EE-607D59AF9C37}"/>
              </a:ext>
            </a:extLst>
          </p:cNvPr>
          <p:cNvSpPr txBox="1"/>
          <p:nvPr/>
        </p:nvSpPr>
        <p:spPr>
          <a:xfrm>
            <a:off x="1169420" y="3707718"/>
            <a:ext cx="12832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m</a:t>
            </a:r>
          </a:p>
          <a:p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71FF5-3B12-37FC-888C-4D659A3CBE55}"/>
              </a:ext>
            </a:extLst>
          </p:cNvPr>
          <p:cNvSpPr txBox="1"/>
          <p:nvPr/>
        </p:nvSpPr>
        <p:spPr>
          <a:xfrm>
            <a:off x="5105400" y="6078254"/>
            <a:ext cx="10652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× 6 = 48 (m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 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5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0431" y="576130"/>
            <a:ext cx="17068629" cy="9134739"/>
            <a:chOff x="0" y="0"/>
            <a:chExt cx="22758172" cy="121796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01837" cy="12179652"/>
            </a:xfrm>
            <a:custGeom>
              <a:avLst/>
              <a:gdLst/>
              <a:ahLst/>
              <a:cxnLst/>
              <a:rect l="l" t="t" r="r" b="b"/>
              <a:pathLst>
                <a:path w="12201837" h="12179652">
                  <a:moveTo>
                    <a:pt x="0" y="0"/>
                  </a:moveTo>
                  <a:lnTo>
                    <a:pt x="12201837" y="0"/>
                  </a:lnTo>
                  <a:lnTo>
                    <a:pt x="12201837" y="12179652"/>
                  </a:lnTo>
                  <a:lnTo>
                    <a:pt x="0" y="1217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0589592" y="11072"/>
              <a:ext cx="12179652" cy="12157507"/>
            </a:xfrm>
            <a:custGeom>
              <a:avLst/>
              <a:gdLst/>
              <a:ahLst/>
              <a:cxnLst/>
              <a:rect l="l" t="t" r="r" b="b"/>
              <a:pathLst>
                <a:path w="12179652" h="12157507">
                  <a:moveTo>
                    <a:pt x="0" y="0"/>
                  </a:moveTo>
                  <a:lnTo>
                    <a:pt x="12179652" y="0"/>
                  </a:lnTo>
                  <a:lnTo>
                    <a:pt x="12179652" y="12157508"/>
                  </a:lnTo>
                  <a:lnTo>
                    <a:pt x="0" y="1215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75275" y="8904822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74134">
            <a:off x="16695235" y="9083208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972178" y="3480214"/>
            <a:ext cx="2846283" cy="2867135"/>
          </a:xfrm>
          <a:custGeom>
            <a:avLst/>
            <a:gdLst/>
            <a:ahLst/>
            <a:cxnLst/>
            <a:rect l="l" t="t" r="r" b="b"/>
            <a:pathLst>
              <a:path w="2846283" h="2867135">
                <a:moveTo>
                  <a:pt x="0" y="0"/>
                </a:moveTo>
                <a:lnTo>
                  <a:pt x="2846283" y="0"/>
                </a:lnTo>
                <a:lnTo>
                  <a:pt x="2846283" y="2867135"/>
                </a:lnTo>
                <a:lnTo>
                  <a:pt x="0" y="2867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72178" y="6503935"/>
            <a:ext cx="3179642" cy="2754365"/>
          </a:xfrm>
          <a:custGeom>
            <a:avLst/>
            <a:gdLst/>
            <a:ahLst/>
            <a:cxnLst/>
            <a:rect l="l" t="t" r="r" b="b"/>
            <a:pathLst>
              <a:path w="3179642" h="2754365">
                <a:moveTo>
                  <a:pt x="0" y="0"/>
                </a:moveTo>
                <a:lnTo>
                  <a:pt x="3179642" y="0"/>
                </a:lnTo>
                <a:lnTo>
                  <a:pt x="3179642" y="2754365"/>
                </a:lnTo>
                <a:lnTo>
                  <a:pt x="0" y="27543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1417099"/>
            <a:ext cx="15980810" cy="206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80"/>
              </a:lnSpc>
            </a:pPr>
            <a:r>
              <a:rPr lang="en-US" sz="600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a) Thực hành đo và tính diện tích mặt sàn phòng học của lớp em.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28700" y="3996476"/>
            <a:ext cx="8490736" cy="4701745"/>
            <a:chOff x="1028700" y="3996476"/>
            <a:chExt cx="8490736" cy="4701745"/>
          </a:xfrm>
        </p:grpSpPr>
        <p:sp>
          <p:nvSpPr>
            <p:cNvPr id="12" name="Freeform 12"/>
            <p:cNvSpPr/>
            <p:nvPr/>
          </p:nvSpPr>
          <p:spPr>
            <a:xfrm>
              <a:off x="1028700" y="3996476"/>
              <a:ext cx="8490736" cy="4701745"/>
            </a:xfrm>
            <a:custGeom>
              <a:avLst/>
              <a:gdLst/>
              <a:ahLst/>
              <a:cxnLst/>
              <a:rect l="l" t="t" r="r" b="b"/>
              <a:pathLst>
                <a:path w="8490736" h="4701745">
                  <a:moveTo>
                    <a:pt x="0" y="0"/>
                  </a:moveTo>
                  <a:lnTo>
                    <a:pt x="8490736" y="0"/>
                  </a:lnTo>
                  <a:lnTo>
                    <a:pt x="8490736" y="4701746"/>
                  </a:lnTo>
                  <a:lnTo>
                    <a:pt x="0" y="470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14449" y="6987961"/>
              <a:ext cx="8167609" cy="109679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496</Words>
  <Application>Microsoft Office PowerPoint</Application>
  <PresentationFormat>Custom</PresentationFormat>
  <Paragraphs>42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Asap</vt:lpstr>
      <vt:lpstr>Arial</vt:lpstr>
      <vt:lpstr>Asap Bold</vt:lpstr>
      <vt:lpstr>Calibri</vt:lpstr>
      <vt:lpstr>Asap Italics</vt:lpstr>
      <vt:lpstr>Aptos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T8_B17</dc:title>
  <cp:lastModifiedBy>Admin</cp:lastModifiedBy>
  <cp:revision>18</cp:revision>
  <dcterms:created xsi:type="dcterms:W3CDTF">2006-08-16T00:00:00Z</dcterms:created>
  <dcterms:modified xsi:type="dcterms:W3CDTF">2025-10-11T14:31:39Z</dcterms:modified>
  <dc:identifier>DAGQv2WizUo</dc:identifier>
</cp:coreProperties>
</file>