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406" r:id="rId4"/>
    <p:sldId id="260" r:id="rId5"/>
    <p:sldId id="405" r:id="rId6"/>
    <p:sldId id="259" r:id="rId7"/>
    <p:sldId id="263" r:id="rId8"/>
    <p:sldId id="264" r:id="rId9"/>
    <p:sldId id="407" r:id="rId10"/>
    <p:sldId id="408" r:id="rId11"/>
    <p:sldId id="409" r:id="rId12"/>
    <p:sldId id="410" r:id="rId13"/>
    <p:sldId id="411" r:id="rId14"/>
    <p:sldId id="412" r:id="rId15"/>
    <p:sldId id="413" r:id="rId16"/>
    <p:sldId id="414" r:id="rId17"/>
    <p:sldId id="267" r:id="rId18"/>
    <p:sldId id="275" r:id="rId19"/>
    <p:sldId id="261" r:id="rId20"/>
    <p:sldId id="395" r:id="rId21"/>
    <p:sldId id="404"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02/11/2025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1DB9-2C4C-89E8-1DD2-B6ECBD7EC12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6F20E25-A643-1662-C681-85EA4E0E28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FBBE5D1-3D1A-00E2-1CF8-FE93D9346E24}"/>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5" name="Footer Placeholder 4">
            <a:extLst>
              <a:ext uri="{FF2B5EF4-FFF2-40B4-BE49-F238E27FC236}">
                <a16:creationId xmlns:a16="http://schemas.microsoft.com/office/drawing/2014/main" id="{A7337349-99ED-6ACC-5A64-7F90A3E375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8DB3D3-DC9C-1B91-D872-4C04104E253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859234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0372-DBEA-8BB4-A19F-022FEDB9F0B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59ACFC-741A-4B42-5CED-527798030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ACB48A-ACFD-5612-A4DF-145E57FA81B2}"/>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5" name="Footer Placeholder 4">
            <a:extLst>
              <a:ext uri="{FF2B5EF4-FFF2-40B4-BE49-F238E27FC236}">
                <a16:creationId xmlns:a16="http://schemas.microsoft.com/office/drawing/2014/main" id="{6A026503-04B7-D22E-C0EA-DFE5F72E03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C12F3B-40CE-5F26-E452-90418F224956}"/>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426627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78BC-6F17-E576-BD21-66C965B0670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5753F8-7783-C00A-E0EF-91BCCEC1147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48B13-7AE4-5822-32F7-2CCF0929ADF6}"/>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5" name="Footer Placeholder 4">
            <a:extLst>
              <a:ext uri="{FF2B5EF4-FFF2-40B4-BE49-F238E27FC236}">
                <a16:creationId xmlns:a16="http://schemas.microsoft.com/office/drawing/2014/main" id="{1F14A344-9C1F-EEC2-0243-AAD2F9D44F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79EA278-36F1-10D0-0943-6DCC34C366A0}"/>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34252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EF14-48A5-3C85-F052-3FFA1AB0DCB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BA335F9-7E3B-1A89-6B38-0D139A80F6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FA629EF-6F0C-60AF-82E7-2143C2F510F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B95EBFB-E1F2-EC5F-E1E5-40888C2E566A}"/>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6" name="Footer Placeholder 5">
            <a:extLst>
              <a:ext uri="{FF2B5EF4-FFF2-40B4-BE49-F238E27FC236}">
                <a16:creationId xmlns:a16="http://schemas.microsoft.com/office/drawing/2014/main" id="{9B8FF72B-1DB0-08A7-6FA2-9ECC1DD733E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CE4A509-8883-0107-6AE4-20458042DD0D}"/>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716022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DDCA-F2B2-4F99-D3DD-E4EE5399A412}"/>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EEDCA5-B46B-9175-DC5C-43E45FEAC4F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DC5F2-8FCF-0A68-A6F9-12A3F02080B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0E7A1CD-3D7B-CF69-2F40-941BA246C06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F9623-A9D8-03B2-3348-DFC47AF0518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AD724A3-EEE9-0FE0-40FC-48F129BFD083}"/>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8" name="Footer Placeholder 7">
            <a:extLst>
              <a:ext uri="{FF2B5EF4-FFF2-40B4-BE49-F238E27FC236}">
                <a16:creationId xmlns:a16="http://schemas.microsoft.com/office/drawing/2014/main" id="{CDB95BCE-C12B-C4AF-6F40-0191226AD11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E4F9DEF-D707-4BA0-EF6C-9CE25F20FB45}"/>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84892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24F9-361A-3705-04DF-05CB6ECFD1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3E22285-1714-4D13-415F-025E57548FDC}"/>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4" name="Footer Placeholder 3">
            <a:extLst>
              <a:ext uri="{FF2B5EF4-FFF2-40B4-BE49-F238E27FC236}">
                <a16:creationId xmlns:a16="http://schemas.microsoft.com/office/drawing/2014/main" id="{A6BB8BB0-7C45-DD9C-5A86-F55C61F2BF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F4767A1-5010-21EC-86C7-65285AF9E17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63337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1F5B5-E196-1C3E-68D2-F66FFBBDDE40}"/>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3" name="Footer Placeholder 2">
            <a:extLst>
              <a:ext uri="{FF2B5EF4-FFF2-40B4-BE49-F238E27FC236}">
                <a16:creationId xmlns:a16="http://schemas.microsoft.com/office/drawing/2014/main" id="{660E5A2E-1BD0-2EFA-DFB3-A41702B5EB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BA97A7-0233-EB34-9016-6BC31D056911}"/>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999516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8C75-4617-94F6-2D72-5772230655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D2EDF6C-3666-3151-3E7B-D47F857DC6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14DBFCE-47BB-CF15-B1A0-A4E16D786FB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F3AA2F0-4304-5ABB-709C-480C66C4FA09}"/>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6" name="Footer Placeholder 5">
            <a:extLst>
              <a:ext uri="{FF2B5EF4-FFF2-40B4-BE49-F238E27FC236}">
                <a16:creationId xmlns:a16="http://schemas.microsoft.com/office/drawing/2014/main" id="{EAF94F80-BDD8-4C09-1934-009B1504704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3B108E5-2CB0-F896-92EE-978363BAC3C8}"/>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767359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D3AC-47B6-6667-324A-42F7976CD9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B0AD37F-D244-5C47-3DCE-1394E9FA66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4567F700-2949-E311-2F0C-1DE9327269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B6B6D5D-5627-5C2C-442E-120C2AC5CF89}"/>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6" name="Footer Placeholder 5">
            <a:extLst>
              <a:ext uri="{FF2B5EF4-FFF2-40B4-BE49-F238E27FC236}">
                <a16:creationId xmlns:a16="http://schemas.microsoft.com/office/drawing/2014/main" id="{AFE0AFC9-F337-58E9-1400-4E233C1903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060F6C6-FC93-73C6-B4B6-369A2A70618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360391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55DC-F8F6-A244-1B78-600E63F447F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EB9939-B2A1-C317-445A-F01DE8FB2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DC6D52-5252-996D-C102-1D740D5B035F}"/>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5" name="Footer Placeholder 4">
            <a:extLst>
              <a:ext uri="{FF2B5EF4-FFF2-40B4-BE49-F238E27FC236}">
                <a16:creationId xmlns:a16="http://schemas.microsoft.com/office/drawing/2014/main" id="{919FE9EC-4341-EA9F-AD24-2EF428A347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865158-4150-A0F6-C289-7DDD4C068167}"/>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864565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DCDA6-8B76-DEC9-6514-761953231DCC}"/>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092398E-7703-5F12-08C2-BABABFB0F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8226E4-AADA-4F5C-FDF7-79899CDCFD8A}"/>
              </a:ext>
            </a:extLst>
          </p:cNvPr>
          <p:cNvSpPr>
            <a:spLocks noGrp="1"/>
          </p:cNvSpPr>
          <p:nvPr>
            <p:ph type="dt" sz="half" idx="10"/>
          </p:nvPr>
        </p:nvSpPr>
        <p:spPr/>
        <p:txBody>
          <a:bodyPr/>
          <a:lstStyle/>
          <a:p>
            <a:fld id="{2E807ED4-D967-4677-B96C-6D82AEA29F6A}" type="datetimeFigureOut">
              <a:rPr lang="vi-VN" smtClean="0"/>
              <a:t>02/11/2025</a:t>
            </a:fld>
            <a:endParaRPr lang="vi-VN"/>
          </a:p>
        </p:txBody>
      </p:sp>
      <p:sp>
        <p:nvSpPr>
          <p:cNvPr id="5" name="Footer Placeholder 4">
            <a:extLst>
              <a:ext uri="{FF2B5EF4-FFF2-40B4-BE49-F238E27FC236}">
                <a16:creationId xmlns:a16="http://schemas.microsoft.com/office/drawing/2014/main" id="{797041AA-6F66-59C2-5220-5E78335E51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2B8702-5CCB-B9E5-FDAD-D414069709F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72943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4BB1FF6-8FC0-6CC8-BC46-5B107910FE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14300"/>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77B54-4CB9-5F24-D906-A0761F7C44B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754DD1-98C7-3919-378E-04FE4CE878A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0F1F0D-9EAF-A817-4098-665D3E7DFA5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E807ED4-D967-4677-B96C-6D82AEA29F6A}" type="datetimeFigureOut">
              <a:rPr lang="vi-VN" smtClean="0"/>
              <a:t>02/11/2025</a:t>
            </a:fld>
            <a:endParaRPr lang="vi-VN"/>
          </a:p>
        </p:txBody>
      </p:sp>
      <p:sp>
        <p:nvSpPr>
          <p:cNvPr id="5" name="Footer Placeholder 4">
            <a:extLst>
              <a:ext uri="{FF2B5EF4-FFF2-40B4-BE49-F238E27FC236}">
                <a16:creationId xmlns:a16="http://schemas.microsoft.com/office/drawing/2014/main" id="{F53A3DB4-F1BA-BC5E-419E-7778365EBFA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828FC0F-C3D0-4360-30BA-7CBD33DC28A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9D223CF-A5B6-49DB-A767-21A5AC667166}"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9B69E797-1C23-F3BD-89DA-E02941E4F3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14300"/>
            <a:ext cx="2228552" cy="2228552"/>
          </a:xfrm>
          <a:prstGeom prst="rect">
            <a:avLst/>
          </a:prstGeom>
        </p:spPr>
      </p:pic>
    </p:spTree>
    <p:extLst>
      <p:ext uri="{BB962C8B-B14F-4D97-AF65-F5344CB8AC3E}">
        <p14:creationId xmlns:p14="http://schemas.microsoft.com/office/powerpoint/2010/main" val="1123553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2230480" y="2781300"/>
            <a:ext cx="13518935" cy="31547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990600" y="6699606"/>
            <a:ext cx="15925800" cy="24550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Hằng không biết nắm bắt cơ hội để khám phá khả năng của bản thân. Ngoài ra, việc từ chối học cách tỉa, tạo dáng cho cây cũng cho thấy rằng Hằng chưa có tinh thần ham học hỏi.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430B304-1160-515E-2A40-F04FCFC6EF3B}"/>
              </a:ext>
            </a:extLst>
          </p:cNvPr>
          <p:cNvPicPr>
            <a:picLocks noChangeAspect="1"/>
          </p:cNvPicPr>
          <p:nvPr/>
        </p:nvPicPr>
        <p:blipFill>
          <a:blip r:embed="rId4"/>
          <a:stretch>
            <a:fillRect/>
          </a:stretch>
        </p:blipFill>
        <p:spPr>
          <a:xfrm>
            <a:off x="2514600" y="1941680"/>
            <a:ext cx="11049000" cy="4268620"/>
          </a:xfrm>
          <a:prstGeom prst="rect">
            <a:avLst/>
          </a:prstGeom>
        </p:spPr>
      </p:pic>
    </p:spTree>
    <p:extLst>
      <p:ext uri="{BB962C8B-B14F-4D97-AF65-F5344CB8AC3E}">
        <p14:creationId xmlns:p14="http://schemas.microsoft.com/office/powerpoint/2010/main" val="2605269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190500"/>
            <a:ext cx="15468600" cy="15240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tư vấn cho các bạn dưới đây những việc cần làm để vượt qua khó khăn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0C8861-7D47-B8A2-B8BA-A66FF02F2D0C}"/>
              </a:ext>
            </a:extLst>
          </p:cNvPr>
          <p:cNvPicPr>
            <a:picLocks noChangeAspect="1"/>
          </p:cNvPicPr>
          <p:nvPr/>
        </p:nvPicPr>
        <p:blipFill>
          <a:blip r:embed="rId3"/>
          <a:stretch>
            <a:fillRect/>
          </a:stretch>
        </p:blipFill>
        <p:spPr>
          <a:xfrm>
            <a:off x="1676400" y="2552699"/>
            <a:ext cx="15357764" cy="5647765"/>
          </a:xfrm>
          <a:prstGeom prst="rect">
            <a:avLst/>
          </a:prstGeom>
        </p:spPr>
      </p:pic>
    </p:spTree>
    <p:extLst>
      <p:ext uri="{BB962C8B-B14F-4D97-AF65-F5344CB8AC3E}">
        <p14:creationId xmlns:p14="http://schemas.microsoft.com/office/powerpoint/2010/main" val="2885631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619500"/>
            <a:ext cx="7467600" cy="50037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Đầu tiên, lập kế hoạch luyện chữ hằng ngày, chuẩn bị đầy đủ các phương tiện hỗ trợ cho việc luyện chữ (vở luyện chữ, bút,...). Sau đó,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27987CC6-980D-5ABC-ACA3-C8595AF01FDB}"/>
              </a:ext>
            </a:extLst>
          </p:cNvPr>
          <p:cNvPicPr>
            <a:picLocks noChangeAspect="1"/>
          </p:cNvPicPr>
          <p:nvPr/>
        </p:nvPicPr>
        <p:blipFill>
          <a:blip r:embed="rId4"/>
          <a:stretch>
            <a:fillRect/>
          </a:stretch>
        </p:blipFill>
        <p:spPr>
          <a:xfrm>
            <a:off x="990600" y="4076700"/>
            <a:ext cx="7375752" cy="2819400"/>
          </a:xfrm>
          <a:prstGeom prst="rect">
            <a:avLst/>
          </a:prstGeom>
        </p:spPr>
      </p:pic>
    </p:spTree>
    <p:extLst>
      <p:ext uri="{BB962C8B-B14F-4D97-AF65-F5344CB8AC3E}">
        <p14:creationId xmlns:p14="http://schemas.microsoft.com/office/powerpoint/2010/main" val="3637909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002060"/>
                </a:solidFill>
                <a:latin typeface="Cambria" panose="02040503050406030204" pitchFamily="18" charset="0"/>
                <a:ea typeface="Cambria" panose="02040503050406030204" pitchFamily="18" charset="0"/>
                <a:cs typeface="Calibri" panose="020F0502020204030204" pitchFamily="34" charset="0"/>
              </a:rPr>
              <a:t>Xác định nguyên nhân bản thân chưa học tốt môn Toán để tìm ra phương án giải quyết. Tiếp theo, lập ra kế hoạch học Toán hằng ngày với sự hỗ trợ của thầy cô, bạn bè, người thân. Cuối cùng,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A8FDC0F9-B82C-9DF9-35F3-AE260E6DD916}"/>
              </a:ext>
            </a:extLst>
          </p:cNvPr>
          <p:cNvPicPr>
            <a:picLocks noChangeAspect="1"/>
          </p:cNvPicPr>
          <p:nvPr/>
        </p:nvPicPr>
        <p:blipFill>
          <a:blip r:embed="rId4"/>
          <a:stretch>
            <a:fillRect/>
          </a:stretch>
        </p:blipFill>
        <p:spPr>
          <a:xfrm>
            <a:off x="1219200" y="4152900"/>
            <a:ext cx="6923690" cy="2362200"/>
          </a:xfrm>
          <a:prstGeom prst="rect">
            <a:avLst/>
          </a:prstGeom>
        </p:spPr>
      </p:pic>
    </p:spTree>
    <p:extLst>
      <p:ext uri="{BB962C8B-B14F-4D97-AF65-F5344CB8AC3E}">
        <p14:creationId xmlns:p14="http://schemas.microsoft.com/office/powerpoint/2010/main" val="356963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500" dirty="0">
                <a:solidFill>
                  <a:srgbClr val="002060"/>
                </a:solidFill>
                <a:latin typeface="Cambria" panose="02040503050406030204" pitchFamily="18" charset="0"/>
                <a:ea typeface="Cambria" panose="02040503050406030204" pitchFamily="18" charset="0"/>
                <a:cs typeface="Calibri" panose="020F0502020204030204" pitchFamily="34" charset="0"/>
              </a:rPr>
              <a:t>Điều chỉnh thời gian sinh hoạt hằng ngày, đặt ra kế hoạch đi ngủ và thức dậy đúng giờ. Kiên trì thực hiện theo kế hoạch đó (có thể nhờ sự đồng hành của bố mẹ, những người trong gia đình).</a:t>
            </a:r>
            <a:endParaRPr kumimoji="0" lang="vi-VN"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C241F773-C65E-2257-1FC9-7D29CE31ADB4}"/>
              </a:ext>
            </a:extLst>
          </p:cNvPr>
          <p:cNvPicPr>
            <a:picLocks noChangeAspect="1"/>
          </p:cNvPicPr>
          <p:nvPr/>
        </p:nvPicPr>
        <p:blipFill>
          <a:blip r:embed="rId4"/>
          <a:stretch>
            <a:fillRect/>
          </a:stretch>
        </p:blipFill>
        <p:spPr>
          <a:xfrm>
            <a:off x="1447800" y="4000500"/>
            <a:ext cx="6635692" cy="2133600"/>
          </a:xfrm>
          <a:prstGeom prst="rect">
            <a:avLst/>
          </a:prstGeom>
        </p:spPr>
      </p:pic>
    </p:spTree>
    <p:extLst>
      <p:ext uri="{BB962C8B-B14F-4D97-AF65-F5344CB8AC3E}">
        <p14:creationId xmlns:p14="http://schemas.microsoft.com/office/powerpoint/2010/main" val="1025127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38862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srgbClr val="002060"/>
                </a:solidFill>
                <a:latin typeface="Cambria" panose="02040503050406030204" pitchFamily="18" charset="0"/>
                <a:ea typeface="Cambria" panose="02040503050406030204" pitchFamily="18" charset="0"/>
                <a:cs typeface="Calibri" panose="020F0502020204030204" pitchFamily="34" charset="0"/>
              </a:rPr>
              <a:t>Thông báo sự việc với những người đáng tin cậy để tìm cách giải quyết.</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3B6960AB-5E98-A221-2D7F-3DD475009F12}"/>
              </a:ext>
            </a:extLst>
          </p:cNvPr>
          <p:cNvPicPr>
            <a:picLocks noChangeAspect="1"/>
          </p:cNvPicPr>
          <p:nvPr/>
        </p:nvPicPr>
        <p:blipFill>
          <a:blip r:embed="rId4"/>
          <a:stretch>
            <a:fillRect/>
          </a:stretch>
        </p:blipFill>
        <p:spPr>
          <a:xfrm>
            <a:off x="990600" y="3695700"/>
            <a:ext cx="7486316" cy="2667000"/>
          </a:xfrm>
          <a:prstGeom prst="rect">
            <a:avLst/>
          </a:prstGeom>
        </p:spPr>
      </p:pic>
    </p:spTree>
    <p:extLst>
      <p:ext uri="{BB962C8B-B14F-4D97-AF65-F5344CB8AC3E}">
        <p14:creationId xmlns:p14="http://schemas.microsoft.com/office/powerpoint/2010/main" val="2542965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C5D58068-F627-EC04-545E-20DCA5F0C144}"/>
              </a:ext>
            </a:extLst>
          </p:cNvPr>
          <p:cNvPicPr>
            <a:picLocks noChangeAspect="1"/>
          </p:cNvPicPr>
          <p:nvPr/>
        </p:nvPicPr>
        <p:blipFill>
          <a:blip r:embed="rId3"/>
          <a:stretch>
            <a:fillRect/>
          </a:stretch>
        </p:blipFill>
        <p:spPr>
          <a:xfrm>
            <a:off x="3124200" y="723900"/>
            <a:ext cx="11729721" cy="4170025"/>
          </a:xfrm>
          <a:prstGeom prst="rect">
            <a:avLst/>
          </a:prstGeom>
        </p:spPr>
      </p:pic>
    </p:spTree>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7E081E02-D548-8A16-74E7-B5C9CDE23B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16" name="Freeform 18">
            <a:extLst>
              <a:ext uri="{FF2B5EF4-FFF2-40B4-BE49-F238E27FC236}">
                <a16:creationId xmlns:a16="http://schemas.microsoft.com/office/drawing/2014/main" id="{0A4D8F2D-703C-845A-C6B7-EF8025CF67AF}"/>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Freeform 23">
            <a:extLst>
              <a:ext uri="{FF2B5EF4-FFF2-40B4-BE49-F238E27FC236}">
                <a16:creationId xmlns:a16="http://schemas.microsoft.com/office/drawing/2014/main" id="{5623434E-0964-2DC9-83B7-5F67AECF9D24}"/>
              </a:ext>
            </a:extLst>
          </p:cNvPr>
          <p:cNvSpPr/>
          <p:nvPr/>
        </p:nvSpPr>
        <p:spPr>
          <a:xfrm>
            <a:off x="13497707" y="3466862"/>
            <a:ext cx="3881558" cy="6881303"/>
          </a:xfrm>
          <a:custGeom>
            <a:avLst/>
            <a:gdLst/>
            <a:ahLst/>
            <a:cxnLst/>
            <a:rect l="l" t="t" r="r" b="b"/>
            <a:pathLst>
              <a:path w="1132288" h="1935536">
                <a:moveTo>
                  <a:pt x="0" y="0"/>
                </a:moveTo>
                <a:lnTo>
                  <a:pt x="1132288" y="0"/>
                </a:lnTo>
                <a:lnTo>
                  <a:pt x="1132288" y="1935536"/>
                </a:lnTo>
                <a:lnTo>
                  <a:pt x="0" y="193553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61641BB9-3BEC-281B-BD40-8BB06A3427D8}"/>
              </a:ext>
            </a:extLst>
          </p:cNvPr>
          <p:cNvPicPr>
            <a:picLocks noChangeAspect="1"/>
          </p:cNvPicPr>
          <p:nvPr/>
        </p:nvPicPr>
        <p:blipFill>
          <a:blip r:embed="rId5"/>
          <a:stretch>
            <a:fillRect/>
          </a:stretch>
        </p:blipFill>
        <p:spPr>
          <a:xfrm>
            <a:off x="5867400" y="2628900"/>
            <a:ext cx="8163252" cy="3023878"/>
          </a:xfrm>
          <a:prstGeom prst="rect">
            <a:avLst/>
          </a:prstGeom>
        </p:spPr>
      </p:pic>
    </p:spTree>
    <p:extLst>
      <p:ext uri="{BB962C8B-B14F-4D97-AF65-F5344CB8AC3E}">
        <p14:creationId xmlns:p14="http://schemas.microsoft.com/office/powerpoint/2010/main" val="889729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228600" y="1181100"/>
            <a:ext cx="17687514" cy="10840871"/>
            <a:chOff x="228600" y="1181100"/>
            <a:chExt cx="17687514" cy="10840871"/>
          </a:xfrm>
        </p:grpSpPr>
        <p:sp>
          <p:nvSpPr>
            <p:cNvPr id="5" name="Freeform 23">
              <a:extLst>
                <a:ext uri="{FF2B5EF4-FFF2-40B4-BE49-F238E27FC236}">
                  <a16:creationId xmlns:a16="http://schemas.microsoft.com/office/drawing/2014/main"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371600" y="3086100"/>
              <a:ext cx="10744200" cy="4154984"/>
            </a:xfrm>
            <a:prstGeom prst="rect">
              <a:avLst/>
            </a:prstGeom>
            <a:noFill/>
          </p:spPr>
          <p:txBody>
            <a:bodyPr wrap="square">
              <a:spAutoFit/>
            </a:bodyPr>
            <a:lstStyle/>
            <a:p>
              <a:pPr algn="ctr"/>
              <a:r>
                <a:rPr lang="en-US" sz="8800" dirty="0">
                  <a:latin typeface="Calibri" panose="020F0502020204030204" pitchFamily="34" charset="0"/>
                  <a:ea typeface="Calibri" panose="020F0502020204030204" pitchFamily="34" charset="0"/>
                  <a:cs typeface="Calibri" panose="020F0502020204030204" pitchFamily="34" charset="0"/>
                </a:rPr>
                <a:t>K</a:t>
              </a:r>
              <a:r>
                <a:rPr lang="vi-VN" sz="8800" dirty="0">
                  <a:latin typeface="Calibri" panose="020F0502020204030204" pitchFamily="34" charset="0"/>
                  <a:ea typeface="Calibri" panose="020F0502020204030204" pitchFamily="34" charset="0"/>
                  <a:cs typeface="Calibri" panose="020F0502020204030204" pitchFamily="34" charset="0"/>
                </a:rPr>
                <a:t>ể thêm những khó khăn và cách vượt qua khó khăn.</a:t>
              </a:r>
            </a:p>
          </p:txBody>
        </p:sp>
      </p:grpSp>
    </p:spTree>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E32996-C447-D79E-A4B2-DB5860895484}"/>
            </a:ext>
          </a:extLst>
        </p:cNvPr>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62E675CE-5B38-6B07-3FCA-6064EDFE98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5A57CA9D-76B6-E0D5-4171-62C4AB67D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9" name="TextBox 8">
            <a:extLst>
              <a:ext uri="{FF2B5EF4-FFF2-40B4-BE49-F238E27FC236}">
                <a16:creationId xmlns:a16="http://schemas.microsoft.com/office/drawing/2014/main" id="{4B9E4F61-CE46-3661-97FF-A79006EB681D}"/>
              </a:ext>
            </a:extLst>
          </p:cNvPr>
          <p:cNvSpPr txBox="1"/>
          <p:nvPr/>
        </p:nvSpPr>
        <p:spPr>
          <a:xfrm>
            <a:off x="6103621" y="2447567"/>
            <a:ext cx="7160915" cy="2862322"/>
          </a:xfrm>
          <a:prstGeom prst="rect">
            <a:avLst/>
          </a:prstGeom>
          <a:noFill/>
        </p:spPr>
        <p:txBody>
          <a:bodyPr wrap="square" rtlCol="0">
            <a:spAutoFit/>
          </a:bodyPr>
          <a:lstStyle/>
          <a:p>
            <a:pPr algn="ctr" defTabSz="1371600"/>
            <a:r>
              <a:rPr lang="en-US" sz="9000" dirty="0">
                <a:solidFill>
                  <a:prstClr val="white"/>
                </a:solidFill>
                <a:latin typeface="#9Slide03 BoosterNextFYBlack" panose="02000A03000000020004" pitchFamily="2" charset="-93"/>
              </a:rPr>
              <a:t>Chia </a:t>
            </a:r>
            <a:r>
              <a:rPr lang="en-US" sz="9000" dirty="0" err="1">
                <a:solidFill>
                  <a:prstClr val="white"/>
                </a:solidFill>
                <a:latin typeface="#9Slide03 BoosterNextFYBlack" panose="02000A03000000020004" pitchFamily="2" charset="-93"/>
              </a:rPr>
              <a:t>sẻ</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trước</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lớp</a:t>
            </a:r>
            <a:endParaRPr lang="vi-VN" sz="9000" dirty="0">
              <a:solidFill>
                <a:prstClr val="white"/>
              </a:solidFill>
              <a:latin typeface="#9Slide03 BoosterNextFYBlack" panose="02000A03000000020004" pitchFamily="2" charset="-93"/>
            </a:endParaRPr>
          </a:p>
        </p:txBody>
      </p:sp>
      <p:sp>
        <p:nvSpPr>
          <p:cNvPr id="16" name="Freeform 18">
            <a:extLst>
              <a:ext uri="{FF2B5EF4-FFF2-40B4-BE49-F238E27FC236}">
                <a16:creationId xmlns:a16="http://schemas.microsoft.com/office/drawing/2014/main" id="{AE59A996-FB13-244B-0FB8-C798E6D4B027}"/>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1834917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2mate.com - Mạc Đĩnh Chi  Thần đồng đom đóm  PHIM HOẠT HÌNH LỊCH SỬ HAY NHẤT VIỆT NAM_v720P">
            <a:hlinkClick r:id="" action="ppaction://media"/>
            <a:extLst>
              <a:ext uri="{FF2B5EF4-FFF2-40B4-BE49-F238E27FC236}">
                <a16:creationId xmlns:a16="http://schemas.microsoft.com/office/drawing/2014/main" id="{814A45BA-009B-FE59-B2C2-A9AB506EA3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EB69022-1853-5DAE-A644-0DD7F2292D27}"/>
              </a:ext>
            </a:extLst>
          </p:cNvPr>
          <p:cNvPicPr>
            <a:picLocks noChangeAspect="1"/>
          </p:cNvPicPr>
          <p:nvPr/>
        </p:nvPicPr>
        <p:blipFill>
          <a:blip r:embed="rId4"/>
          <a:stretch>
            <a:fillRect/>
          </a:stretch>
        </p:blipFill>
        <p:spPr>
          <a:xfrm>
            <a:off x="3276600" y="2857500"/>
            <a:ext cx="11699238" cy="3145809"/>
          </a:xfrm>
          <a:prstGeom prst="rect">
            <a:avLst/>
          </a:prstGeom>
        </p:spPr>
      </p:pic>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647700"/>
            <a:ext cx="12877800" cy="2175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Nhân vật Mạc Đĩnh Chi trong đoạn phim trên đã vượt qua những khó khăn trong học tập và cuộc sống như thế nào?</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id="{721480B1-1F09-D9D2-7A17-F2ECCCA14D3D}"/>
              </a:ext>
            </a:extLst>
          </p:cNvPr>
          <p:cNvSpPr/>
          <p:nvPr/>
        </p:nvSpPr>
        <p:spPr>
          <a:xfrm>
            <a:off x="1447800" y="5067300"/>
            <a:ext cx="10210800" cy="16002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có được điều gì?</a:t>
            </a: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676400" y="3390900"/>
            <a:ext cx="15240000" cy="1506146"/>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Mạc Đĩnh Chi đã vượt qua những khó khăn của hoàn cảnh gia đình và vất vả của việc học tập.</a:t>
            </a:r>
          </a:p>
        </p:txBody>
      </p:sp>
      <p:sp>
        <p:nvSpPr>
          <p:cNvPr id="7" name="Rectangle: Rounded Corners 5">
            <a:extLst>
              <a:ext uri="{FF2B5EF4-FFF2-40B4-BE49-F238E27FC236}">
                <a16:creationId xmlns:a16="http://schemas.microsoft.com/office/drawing/2014/main" id="{3808FBED-CCD6-884A-5953-784A88417350}"/>
              </a:ext>
            </a:extLst>
          </p:cNvPr>
          <p:cNvSpPr/>
          <p:nvPr/>
        </p:nvSpPr>
        <p:spPr>
          <a:xfrm>
            <a:off x="1752600" y="7200900"/>
            <a:ext cx="11201400" cy="2057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học tập thành tài, đỗ đạt cao, có nhiều đóng góp cho đất nước và rạng danh đến muôn đời.</a:t>
            </a: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65C799F-1BD7-A440-35C3-97994EDC3A88}"/>
              </a:ext>
            </a:extLst>
          </p:cNvPr>
          <p:cNvPicPr>
            <a:picLocks noChangeAspect="1"/>
          </p:cNvPicPr>
          <p:nvPr/>
        </p:nvPicPr>
        <p:blipFill>
          <a:blip r:embed="rId3"/>
          <a:stretch>
            <a:fillRect/>
          </a:stretch>
        </p:blipFill>
        <p:spPr>
          <a:xfrm>
            <a:off x="5181600" y="266700"/>
            <a:ext cx="9132600" cy="1859441"/>
          </a:xfrm>
          <a:prstGeom prst="rect">
            <a:avLst/>
          </a:prstGeom>
        </p:spPr>
      </p:pic>
      <p:pic>
        <p:nvPicPr>
          <p:cNvPr id="4" name="Picture 3">
            <a:extLst>
              <a:ext uri="{FF2B5EF4-FFF2-40B4-BE49-F238E27FC236}">
                <a16:creationId xmlns:a16="http://schemas.microsoft.com/office/drawing/2014/main" id="{8731326D-F487-B935-7433-53E039FCEABD}"/>
              </a:ext>
            </a:extLst>
          </p:cNvPr>
          <p:cNvPicPr>
            <a:picLocks noChangeAspect="1"/>
          </p:cNvPicPr>
          <p:nvPr/>
        </p:nvPicPr>
        <p:blipFill>
          <a:blip r:embed="rId4"/>
          <a:stretch>
            <a:fillRect/>
          </a:stretch>
        </p:blipFill>
        <p:spPr>
          <a:xfrm>
            <a:off x="7315200" y="1790700"/>
            <a:ext cx="5578323" cy="1950889"/>
          </a:xfrm>
          <a:prstGeom prst="rect">
            <a:avLst/>
          </a:prstGeom>
        </p:spPr>
      </p:pic>
      <p:pic>
        <p:nvPicPr>
          <p:cNvPr id="8" name="Picture 7">
            <a:extLst>
              <a:ext uri="{FF2B5EF4-FFF2-40B4-BE49-F238E27FC236}">
                <a16:creationId xmlns:a16="http://schemas.microsoft.com/office/drawing/2014/main" id="{D041DEC6-D789-2AB3-2C79-3FC269B23EAF}"/>
              </a:ext>
            </a:extLst>
          </p:cNvPr>
          <p:cNvPicPr>
            <a:picLocks noChangeAspect="1"/>
          </p:cNvPicPr>
          <p:nvPr/>
        </p:nvPicPr>
        <p:blipFill>
          <a:blip r:embed="rId5"/>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1001F63E-066F-ADCA-5301-B27157433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866900"/>
            <a:ext cx="8315665" cy="6425741"/>
          </a:xfrm>
          <a:prstGeom prst="rect">
            <a:avLst/>
          </a:prstGeom>
        </p:spPr>
      </p:pic>
    </p:spTree>
    <p:extLst>
      <p:ext uri="{BB962C8B-B14F-4D97-AF65-F5344CB8AC3E}">
        <p14:creationId xmlns:p14="http://schemas.microsoft.com/office/powerpoint/2010/main" val="484200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0668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Em hãy đưa ra nhận xét đối với việc làm của các bạn dưới đây:</a:t>
            </a:r>
          </a:p>
        </p:txBody>
      </p:sp>
      <p:pic>
        <p:nvPicPr>
          <p:cNvPr id="10" name="Picture 9">
            <a:extLst>
              <a:ext uri="{FF2B5EF4-FFF2-40B4-BE49-F238E27FC236}">
                <a16:creationId xmlns:a16="http://schemas.microsoft.com/office/drawing/2014/main" id="{01C9A135-EB86-6EB0-6A9C-54406A936695}"/>
              </a:ext>
            </a:extLst>
          </p:cNvPr>
          <p:cNvPicPr>
            <a:picLocks noChangeAspect="1"/>
          </p:cNvPicPr>
          <p:nvPr/>
        </p:nvPicPr>
        <p:blipFill>
          <a:blip r:embed="rId3"/>
          <a:stretch>
            <a:fillRect/>
          </a:stretch>
        </p:blipFill>
        <p:spPr>
          <a:xfrm>
            <a:off x="990600" y="2019300"/>
            <a:ext cx="7753350" cy="2924175"/>
          </a:xfrm>
          <a:prstGeom prst="rect">
            <a:avLst/>
          </a:prstGeom>
        </p:spPr>
      </p:pic>
      <p:pic>
        <p:nvPicPr>
          <p:cNvPr id="12" name="Picture 11">
            <a:extLst>
              <a:ext uri="{FF2B5EF4-FFF2-40B4-BE49-F238E27FC236}">
                <a16:creationId xmlns:a16="http://schemas.microsoft.com/office/drawing/2014/main" id="{2EA88F37-2032-F77A-29F8-B4CC70C63C52}"/>
              </a:ext>
            </a:extLst>
          </p:cNvPr>
          <p:cNvPicPr>
            <a:picLocks noChangeAspect="1"/>
          </p:cNvPicPr>
          <p:nvPr/>
        </p:nvPicPr>
        <p:blipFill>
          <a:blip r:embed="rId4"/>
          <a:stretch>
            <a:fillRect/>
          </a:stretch>
        </p:blipFill>
        <p:spPr>
          <a:xfrm>
            <a:off x="9372600" y="2019300"/>
            <a:ext cx="7867650" cy="2886075"/>
          </a:xfrm>
          <a:prstGeom prst="rect">
            <a:avLst/>
          </a:prstGeom>
        </p:spPr>
      </p:pic>
      <p:pic>
        <p:nvPicPr>
          <p:cNvPr id="14" name="Picture 13">
            <a:extLst>
              <a:ext uri="{FF2B5EF4-FFF2-40B4-BE49-F238E27FC236}">
                <a16:creationId xmlns:a16="http://schemas.microsoft.com/office/drawing/2014/main" id="{EC9F56FA-3410-784B-24E3-4EB0407AB45C}"/>
              </a:ext>
            </a:extLst>
          </p:cNvPr>
          <p:cNvPicPr>
            <a:picLocks noChangeAspect="1"/>
          </p:cNvPicPr>
          <p:nvPr/>
        </p:nvPicPr>
        <p:blipFill>
          <a:blip r:embed="rId5"/>
          <a:stretch>
            <a:fillRect/>
          </a:stretch>
        </p:blipFill>
        <p:spPr>
          <a:xfrm>
            <a:off x="1295400" y="5448300"/>
            <a:ext cx="7715250" cy="2809875"/>
          </a:xfrm>
          <a:prstGeom prst="rect">
            <a:avLst/>
          </a:prstGeom>
        </p:spPr>
      </p:pic>
      <p:pic>
        <p:nvPicPr>
          <p:cNvPr id="16" name="Picture 15">
            <a:extLst>
              <a:ext uri="{FF2B5EF4-FFF2-40B4-BE49-F238E27FC236}">
                <a16:creationId xmlns:a16="http://schemas.microsoft.com/office/drawing/2014/main" id="{BF77896F-5B6A-C8EB-8094-6F9611CADDD6}"/>
              </a:ext>
            </a:extLst>
          </p:cNvPr>
          <p:cNvPicPr>
            <a:picLocks noChangeAspect="1"/>
          </p:cNvPicPr>
          <p:nvPr/>
        </p:nvPicPr>
        <p:blipFill>
          <a:blip r:embed="rId6"/>
          <a:stretch>
            <a:fillRect/>
          </a:stretch>
        </p:blipFill>
        <p:spPr>
          <a:xfrm>
            <a:off x="9448800" y="5524500"/>
            <a:ext cx="7667625" cy="2962275"/>
          </a:xfrm>
          <a:prstGeom prst="rect">
            <a:avLst/>
          </a:prstGeom>
        </p:spPr>
      </p:pic>
    </p:spTree>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400">
                <a:latin typeface="Cambria" panose="02040503050406030204" pitchFamily="18" charset="0"/>
                <a:ea typeface="Cambria" panose="02040503050406030204" pitchFamily="18" charset="0"/>
              </a:rPr>
              <a:t>Phống là một học sinh có tinh thần vượt khó trong học tập. Bạn không quản ngại đường xá xa xôi, sáng sáng dậy sớm đi bộ đến trường để có thể tham gia lớp học đầy đủ.</a:t>
            </a:r>
            <a:endParaRPr lang="en-US" sz="4000" dirty="0">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5BD23A1-06E2-1AF6-029F-CB69025CD46D}"/>
              </a:ext>
            </a:extLst>
          </p:cNvPr>
          <p:cNvPicPr>
            <a:picLocks noChangeAspect="1"/>
          </p:cNvPicPr>
          <p:nvPr/>
        </p:nvPicPr>
        <p:blipFill>
          <a:blip r:embed="rId4"/>
          <a:stretch>
            <a:fillRect/>
          </a:stretch>
        </p:blipFill>
        <p:spPr>
          <a:xfrm>
            <a:off x="762000" y="2019300"/>
            <a:ext cx="7753350" cy="2924175"/>
          </a:xfrm>
          <a:prstGeom prst="rect">
            <a:avLst/>
          </a:prstGeom>
        </p:spPr>
      </p:pic>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989297"/>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5400" dirty="0">
                <a:solidFill>
                  <a:prstClr val="black"/>
                </a:solidFill>
                <a:latin typeface="Cambria" panose="02040503050406030204" pitchFamily="18" charset="0"/>
                <a:ea typeface="Cambria" panose="02040503050406030204" pitchFamily="18" charset="0"/>
              </a:rPr>
              <a:t>Ngọc là một học sinh không chịu khuất phục trước những việc khó, dám mạnh dạn, tiên phong đương đầu với thử thách khó.</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2A819FD-9874-FB0D-80BD-3EAA516599DA}"/>
              </a:ext>
            </a:extLst>
          </p:cNvPr>
          <p:cNvPicPr>
            <a:picLocks noChangeAspect="1"/>
          </p:cNvPicPr>
          <p:nvPr/>
        </p:nvPicPr>
        <p:blipFill>
          <a:blip r:embed="rId3"/>
          <a:stretch>
            <a:fillRect/>
          </a:stretch>
        </p:blipFill>
        <p:spPr>
          <a:xfrm>
            <a:off x="609600" y="1282104"/>
            <a:ext cx="10734173" cy="3937596"/>
          </a:xfrm>
          <a:prstGeom prst="rect">
            <a:avLst/>
          </a:prstGeom>
        </p:spPr>
      </p:pic>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4"/>
          <a:stretch>
            <a:fillRect/>
          </a:stretch>
        </p:blipFill>
        <p:spPr>
          <a:xfrm>
            <a:off x="7239000" y="427635"/>
            <a:ext cx="10263444" cy="1745056"/>
          </a:xfrm>
          <a:prstGeom prst="rect">
            <a:avLst/>
          </a:prstGeom>
        </p:spPr>
      </p:pic>
    </p:spTree>
    <p:extLst>
      <p:ext uri="{BB962C8B-B14F-4D97-AF65-F5344CB8AC3E}">
        <p14:creationId xmlns:p14="http://schemas.microsoft.com/office/powerpoint/2010/main" val="42307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1371600" y="6520312"/>
            <a:ext cx="14782800" cy="24550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Phương là một học sinh chưa có tinh thần vượt khó trong cuộc sống. Bên cạnh đó, Phương cũng là người chưa yêu lao động và chưa có trách nhiệm trong công việc chung.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D5480B2-DD90-F218-E590-4A5A4E320EC9}"/>
              </a:ext>
            </a:extLst>
          </p:cNvPr>
          <p:cNvPicPr>
            <a:picLocks noChangeAspect="1"/>
          </p:cNvPicPr>
          <p:nvPr/>
        </p:nvPicPr>
        <p:blipFill>
          <a:blip r:embed="rId4"/>
          <a:stretch>
            <a:fillRect/>
          </a:stretch>
        </p:blipFill>
        <p:spPr>
          <a:xfrm>
            <a:off x="914400" y="2095500"/>
            <a:ext cx="10461356" cy="3810000"/>
          </a:xfrm>
          <a:prstGeom prst="rect">
            <a:avLst/>
          </a:prstGeom>
        </p:spPr>
      </p:pic>
    </p:spTree>
    <p:extLst>
      <p:ext uri="{BB962C8B-B14F-4D97-AF65-F5344CB8AC3E}">
        <p14:creationId xmlns:p14="http://schemas.microsoft.com/office/powerpoint/2010/main" val="381790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1019</TotalTime>
  <Words>465</Words>
  <Application>Microsoft Office PowerPoint</Application>
  <PresentationFormat>Custom</PresentationFormat>
  <Paragraphs>19</Paragraphs>
  <Slides>20</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#9Slide03 BoosterNextFYBlack</vt:lpstr>
      <vt:lpstr>#9Slide03 IcielUni Sans Heavy</vt:lpstr>
      <vt:lpstr>#9Slide07 SFU Jamaica</vt:lpstr>
      <vt:lpstr>Aptos</vt:lpstr>
      <vt:lpstr>Aptos Display</vt:lpstr>
      <vt:lpstr>Arial</vt:lpstr>
      <vt:lpstr>Calibri</vt:lpstr>
      <vt:lpstr>Cambria</vt:lpstr>
      <vt:lpstr>SVN-Poky's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COMPUTER</cp:lastModifiedBy>
  <cp:revision>28</cp:revision>
  <dcterms:created xsi:type="dcterms:W3CDTF">2006-08-16T00:00:00Z</dcterms:created>
  <dcterms:modified xsi:type="dcterms:W3CDTF">2025-11-02T02:40:51Z</dcterms:modified>
  <dc:identifier>DAGHh34F4G4</dc:identifier>
</cp:coreProperties>
</file>