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Lst>
  <p:notesMasterIdLst>
    <p:notesMasterId r:id="rId52"/>
  </p:notesMasterIdLst>
  <p:sldIdLst>
    <p:sldId id="311" r:id="rId4"/>
    <p:sldId id="258" r:id="rId5"/>
    <p:sldId id="343" r:id="rId6"/>
    <p:sldId id="344" r:id="rId7"/>
    <p:sldId id="346" r:id="rId8"/>
    <p:sldId id="348" r:id="rId9"/>
    <p:sldId id="347" r:id="rId10"/>
    <p:sldId id="360" r:id="rId11"/>
    <p:sldId id="340" r:id="rId12"/>
    <p:sldId id="384" r:id="rId13"/>
    <p:sldId id="382" r:id="rId14"/>
    <p:sldId id="259" r:id="rId15"/>
    <p:sldId id="260" r:id="rId16"/>
    <p:sldId id="324" r:id="rId17"/>
    <p:sldId id="336" r:id="rId18"/>
    <p:sldId id="370" r:id="rId19"/>
    <p:sldId id="371" r:id="rId20"/>
    <p:sldId id="375" r:id="rId21"/>
    <p:sldId id="263" r:id="rId22"/>
    <p:sldId id="282" r:id="rId23"/>
    <p:sldId id="283" r:id="rId24"/>
    <p:sldId id="284" r:id="rId25"/>
    <p:sldId id="264" r:id="rId26"/>
    <p:sldId id="372" r:id="rId27"/>
    <p:sldId id="385" r:id="rId28"/>
    <p:sldId id="355" r:id="rId29"/>
    <p:sldId id="267" r:id="rId30"/>
    <p:sldId id="357" r:id="rId31"/>
    <p:sldId id="350" r:id="rId32"/>
    <p:sldId id="356" r:id="rId33"/>
    <p:sldId id="320" r:id="rId34"/>
    <p:sldId id="308" r:id="rId35"/>
    <p:sldId id="342" r:id="rId36"/>
    <p:sldId id="294" r:id="rId37"/>
    <p:sldId id="314" r:id="rId38"/>
    <p:sldId id="386" r:id="rId39"/>
    <p:sldId id="376" r:id="rId40"/>
    <p:sldId id="377" r:id="rId41"/>
    <p:sldId id="378" r:id="rId42"/>
    <p:sldId id="379" r:id="rId43"/>
    <p:sldId id="380" r:id="rId44"/>
    <p:sldId id="381" r:id="rId45"/>
    <p:sldId id="339" r:id="rId46"/>
    <p:sldId id="326" r:id="rId47"/>
    <p:sldId id="274" r:id="rId48"/>
    <p:sldId id="358" r:id="rId49"/>
    <p:sldId id="383" r:id="rId50"/>
    <p:sldId id="4410" r:id="rId5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214" autoAdjust="0"/>
  </p:normalViewPr>
  <p:slideViewPr>
    <p:cSldViewPr>
      <p:cViewPr varScale="1">
        <p:scale>
          <a:sx n="54" d="100"/>
          <a:sy n="54" d="100"/>
        </p:scale>
        <p:origin x="1040" y="8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10/11/2025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194296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2951413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Cát</a:t>
            </a:r>
            <a:r>
              <a:rPr lang="en-US" baseline="0"/>
              <a:t> Bà: Huyện Cát Hải, TP Hải Phòng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42</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43</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072191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3CE279F3-A7A7-D3F7-F71B-E3FB50E107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7681" y="228600"/>
            <a:ext cx="1466552" cy="14665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15923B32-D9F4-0E52-8A52-F9732CFD97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19" y="-2819400"/>
            <a:ext cx="1466552" cy="1466552"/>
          </a:xfrm>
          <a:prstGeom prst="rect">
            <a:avLst/>
          </a:prstGeom>
        </p:spPr>
      </p:pic>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098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29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5246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9530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99137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pic>
        <p:nvPicPr>
          <p:cNvPr id="6" name="Picture 5" descr="A round pink circle with white text and a black background&#10;&#10;AI-generated content may be incorrect.">
            <a:extLst>
              <a:ext uri="{FF2B5EF4-FFF2-40B4-BE49-F238E27FC236}">
                <a16:creationId xmlns:a16="http://schemas.microsoft.com/office/drawing/2014/main" id="{2372609A-4872-EF1F-D5B0-81ACFD3F7B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7681" y="228600"/>
            <a:ext cx="1466552" cy="146655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F1B8A519-7408-42C7-A2BC-B1085AF649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19" y="-2819400"/>
            <a:ext cx="1466552" cy="1466552"/>
          </a:xfrm>
          <a:prstGeom prst="rect">
            <a:avLst/>
          </a:prstGeom>
        </p:spPr>
      </p:pic>
    </p:spTree>
    <p:extLst>
      <p:ext uri="{BB962C8B-B14F-4D97-AF65-F5344CB8AC3E}">
        <p14:creationId xmlns:p14="http://schemas.microsoft.com/office/powerpoint/2010/main" val="242934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6279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847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6126" y="6356351"/>
            <a:ext cx="2736414" cy="365125"/>
          </a:xfrm>
          <a:prstGeom prst="rect">
            <a:avLst/>
          </a:prstGeom>
        </p:spPr>
        <p:txBody>
          <a:bodyPr/>
          <a:lstStyle/>
          <a:p>
            <a:fld id="{4C319253-1016-4610-8CD0-B28A8E68BAD0}" type="datetimeFigureOut">
              <a:rPr lang="zh-CN" altLang="en-US" smtClean="0"/>
              <a:t>2025/10/11</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589298" y="6356351"/>
            <a:ext cx="2736414"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223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318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0230" y="1122363"/>
            <a:ext cx="9121379" cy="2387600"/>
          </a:xfrm>
        </p:spPr>
        <p:txBody>
          <a:bodyPr anchor="b"/>
          <a:lstStyle>
            <a:lvl1pPr algn="ctr">
              <a:defRPr sz="5985"/>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482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61838"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87649"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086129" y="1"/>
            <a:ext cx="2075709"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61837"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55058" y="528454"/>
            <a:ext cx="4809454"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Tree>
    <p:extLst>
      <p:ext uri="{BB962C8B-B14F-4D97-AF65-F5344CB8AC3E}">
        <p14:creationId xmlns:p14="http://schemas.microsoft.com/office/powerpoint/2010/main" val="3327387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61838"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87649"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086129" y="1"/>
            <a:ext cx="2075709"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61837"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30171" y="1692234"/>
            <a:ext cx="4331666"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377047"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Tree>
    <p:extLst>
      <p:ext uri="{BB962C8B-B14F-4D97-AF65-F5344CB8AC3E}">
        <p14:creationId xmlns:p14="http://schemas.microsoft.com/office/powerpoint/2010/main" val="293133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6126" y="1825625"/>
            <a:ext cx="5168781"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56931" y="1825625"/>
            <a:ext cx="5168781"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787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7711" y="365126"/>
            <a:ext cx="10489585"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7711" y="2505075"/>
            <a:ext cx="514502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56931" y="2505075"/>
            <a:ext cx="5170365"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1096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9934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64609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2134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7711" y="457200"/>
            <a:ext cx="3922509" cy="1600200"/>
          </a:xfrm>
        </p:spPr>
        <p:txBody>
          <a:bodyPr anchor="b"/>
          <a:lstStyle>
            <a:lvl1pPr>
              <a:defRPr sz="3192"/>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370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9877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03315" y="365125"/>
            <a:ext cx="2622396"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6126" y="365125"/>
            <a:ext cx="7715166"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516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10/11/2025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8" name="Picture 7">
            <a:extLst>
              <a:ext uri="{FF2B5EF4-FFF2-40B4-BE49-F238E27FC236}">
                <a16:creationId xmlns:a16="http://schemas.microsoft.com/office/drawing/2014/main" id="{37635670-1A88-42EE-2D19-FBB3F6405E26}"/>
              </a:ext>
            </a:extLst>
          </p:cNvPr>
          <p:cNvPicPr>
            <a:picLocks noChangeAspect="1"/>
          </p:cNvPicPr>
          <p:nvPr userDrawn="1"/>
        </p:nvPicPr>
        <p:blipFill>
          <a:blip r:embed="rId13"/>
          <a:stretch>
            <a:fillRect/>
          </a:stretch>
        </p:blipFill>
        <p:spPr>
          <a:xfrm>
            <a:off x="0" y="-28903"/>
            <a:ext cx="12161838" cy="6886903"/>
          </a:xfrm>
          <a:prstGeom prst="rect">
            <a:avLst/>
          </a:prstGeom>
        </p:spPr>
      </p:pic>
      <p:sp>
        <p:nvSpPr>
          <p:cNvPr id="9" name="圆角矩形 10">
            <a:extLst>
              <a:ext uri="{FF2B5EF4-FFF2-40B4-BE49-F238E27FC236}">
                <a16:creationId xmlns:a16="http://schemas.microsoft.com/office/drawing/2014/main" id="{36197A84-486F-887B-4901-D12429CE11B0}"/>
              </a:ext>
            </a:extLst>
          </p:cNvPr>
          <p:cNvSpPr/>
          <p:nvPr userDrawn="1"/>
        </p:nvSpPr>
        <p:spPr>
          <a:xfrm>
            <a:off x="289719" y="304800"/>
            <a:ext cx="11582400" cy="629398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A5C42C42-6A4F-A6F9-A9F7-E4C74735C00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67681" y="228600"/>
            <a:ext cx="1466552" cy="1466552"/>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87A43795-ACF0-BBDF-FEA7-5AE83FC0C2F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66519" y="-2819400"/>
            <a:ext cx="1466552" cy="1466552"/>
          </a:xfrm>
          <a:prstGeom prst="rect">
            <a:avLst/>
          </a:prstGeom>
        </p:spPr>
      </p:pic>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13B38E4-1F47-FAB8-87C0-F78A2CC15F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7681" y="228600"/>
            <a:ext cx="1466552" cy="14665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14286D47-B381-8A99-DC04-D8E71F8BC0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42719" y="9144000"/>
            <a:ext cx="1466552" cy="14665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8C8539CE-82B1-4CF3-DB56-CEFA70CF60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66519" y="-2819400"/>
            <a:ext cx="1466552" cy="1466552"/>
          </a:xfrm>
          <a:prstGeom prst="rect">
            <a:avLst/>
          </a:prstGeom>
        </p:spPr>
      </p:pic>
    </p:spTree>
    <p:extLst>
      <p:ext uri="{BB962C8B-B14F-4D97-AF65-F5344CB8AC3E}">
        <p14:creationId xmlns:p14="http://schemas.microsoft.com/office/powerpoint/2010/main" val="469716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微软雅黑" panose="020B0503020204020204" pitchFamily="34" charset="-122"/>
          <a:ea typeface="微软雅黑" panose="020B0503020204020204" pitchFamily="34" charset="-122"/>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微软雅黑" panose="020B0503020204020204" pitchFamily="34" charset="-122"/>
          <a:ea typeface="微软雅黑" panose="020B0503020204020204" pitchFamily="34" charset="-122"/>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微软雅黑" panose="020B0503020204020204" pitchFamily="34" charset="-122"/>
          <a:ea typeface="微软雅黑" panose="020B0503020204020204" pitchFamily="34" charset="-122"/>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微软雅黑" panose="020B0503020204020204" pitchFamily="34" charset="-122"/>
          <a:ea typeface="微软雅黑" panose="020B0503020204020204" pitchFamily="34" charset="-122"/>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微软雅黑" panose="020B0503020204020204" pitchFamily="34" charset="-122"/>
          <a:ea typeface="微软雅黑" panose="020B0503020204020204" pitchFamily="34" charset="-122"/>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2697F36E-A47A-4D45-8559-5E0803DB9047}" type="datetimeFigureOut">
              <a:rPr lang="zh-CN" altLang="en-US" smtClean="0"/>
              <a:t>2025/10/11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07154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slideLayout" Target="../slideLayouts/slideLayout13.xml"/><Relationship Id="rId4" Type="http://schemas.openxmlformats.org/officeDocument/2006/relationships/audio" Target="../media/media2.mp3"/></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8.gif"/><Relationship Id="rId3" Type="http://schemas.openxmlformats.org/officeDocument/2006/relationships/slide" Target="slide4.xml"/><Relationship Id="rId21" Type="http://schemas.openxmlformats.org/officeDocument/2006/relationships/image" Target="../media/image19.png"/><Relationship Id="rId7" Type="http://schemas.openxmlformats.org/officeDocument/2006/relationships/image" Target="../media/image10.png"/><Relationship Id="rId12" Type="http://schemas.openxmlformats.org/officeDocument/2006/relationships/slide" Target="slide7.xml"/><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slide" Target="slide9.xml"/><Relationship Id="rId4" Type="http://schemas.openxmlformats.org/officeDocument/2006/relationships/image" Target="../media/image8.png"/><Relationship Id="rId9" Type="http://schemas.openxmlformats.org/officeDocument/2006/relationships/slide" Target="slide6.xml"/><Relationship Id="rId14" Type="http://schemas.openxmlformats.org/officeDocument/2006/relationships/image" Target="../media/image15.png"/><Relationship Id="rId22"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2.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53.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37519" y="2057400"/>
            <a:ext cx="8544431" cy="1946063"/>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0104" y="1286738"/>
            <a:ext cx="7445463" cy="480906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zh-CN" altLang="en-US" sz="1795">
              <a:solidFill>
                <a:prstClr val="white"/>
              </a:solidFill>
              <a:latin typeface="等线" panose="020F0502020204030204"/>
              <a:ea typeface="等线" panose="02010600030101010101" pitchFamily="2"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175" y="-1109685"/>
            <a:ext cx="10237321" cy="7815180"/>
          </a:xfrm>
          <a:prstGeom prst="rect">
            <a:avLst/>
          </a:prstGeom>
        </p:spPr>
      </p:pic>
      <p:pic>
        <p:nvPicPr>
          <p:cNvPr id="3" name="Picture 2">
            <a:extLst>
              <a:ext uri="{FF2B5EF4-FFF2-40B4-BE49-F238E27FC236}">
                <a16:creationId xmlns:a16="http://schemas.microsoft.com/office/drawing/2014/main" id="{C891DF80-3133-C8D9-428B-938A8D143C9D}"/>
              </a:ext>
            </a:extLst>
          </p:cNvPr>
          <p:cNvPicPr>
            <a:picLocks noChangeAspect="1"/>
          </p:cNvPicPr>
          <p:nvPr/>
        </p:nvPicPr>
        <p:blipFill>
          <a:blip r:embed="rId3"/>
          <a:stretch>
            <a:fillRect/>
          </a:stretch>
        </p:blipFill>
        <p:spPr>
          <a:xfrm>
            <a:off x="1966119" y="1600200"/>
            <a:ext cx="7943776" cy="4432176"/>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xverse%2Fmp4%2Fmedia%2Fweb%2F8b07959a-78dc-46b7-a9df-e5f366798f3c_seed0 (1)">
            <a:hlinkClick r:id="" action="ppaction://media"/>
            <a:extLst>
              <a:ext uri="{FF2B5EF4-FFF2-40B4-BE49-F238E27FC236}">
                <a16:creationId xmlns:a16="http://schemas.microsoft.com/office/drawing/2014/main" id="{663D20A4-43B4-80AC-FB8A-83DF213D7E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61837" cy="6857999"/>
          </a:xfrm>
          <a:prstGeom prst="rect">
            <a:avLst/>
          </a:prstGeom>
        </p:spPr>
      </p:pic>
      <p:pic>
        <p:nvPicPr>
          <p:cNvPr id="3" name="[hanhtrangso.nxbgd.vn] Audio_ Đôi vẹt đậu trên cành ríu rít mãi không hết chuyện_HTS">
            <a:hlinkClick r:id="" action="ppaction://media"/>
            <a:extLst>
              <a:ext uri="{FF2B5EF4-FFF2-40B4-BE49-F238E27FC236}">
                <a16:creationId xmlns:a16="http://schemas.microsoft.com/office/drawing/2014/main" id="{E974BCEC-A0E5-CEA8-5880-1413629C292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9398" y="228600"/>
            <a:ext cx="406400" cy="406400"/>
          </a:xfrm>
          <a:prstGeom prst="rect">
            <a:avLst/>
          </a:prstGeom>
        </p:spPr>
      </p:pic>
    </p:spTree>
    <p:extLst>
      <p:ext uri="{BB962C8B-B14F-4D97-AF65-F5344CB8AC3E}">
        <p14:creationId xmlns:p14="http://schemas.microsoft.com/office/powerpoint/2010/main" val="91506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24" fill="hold"/>
                                        <p:tgtEl>
                                          <p:spTgt spid="3"/>
                                        </p:tgtEl>
                                      </p:cBhvr>
                                    </p:cmd>
                                  </p:childTnLst>
                                </p:cTn>
                              </p:par>
                            </p:childTnLst>
                          </p:cTn>
                        </p:par>
                        <p:par>
                          <p:cTn id="7" fill="hold">
                            <p:stCondLst>
                              <p:cond delay="7224"/>
                            </p:stCondLst>
                            <p:childTnLst>
                              <p:par>
                                <p:cTn id="8" presetID="1" presetClass="mediacall" presetSubtype="0" fill="hold" nodeType="afterEffect">
                                  <p:stCondLst>
                                    <p:cond delay="0"/>
                                  </p:stCondLst>
                                  <p:childTnLst>
                                    <p:cmd type="call" cmd="playFrom(0.0)">
                                      <p:cBhvr>
                                        <p:cTn id="9" dur="5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69539"/>
          <a:stretch/>
        </p:blipFill>
        <p:spPr>
          <a:xfrm>
            <a:off x="47985" y="-252945"/>
            <a:ext cx="12153338" cy="532162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51</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schemeClr val="bg1"/>
                </a:solidFill>
                <a:latin typeface="Arial-Rounded" pitchFamily="34" charset="0"/>
                <a:ea typeface="Arial-Rounded" pitchFamily="34" charset="0"/>
                <a:cs typeface="Arial-Rounded" pitchFamily="34" charset="0"/>
              </a:rPr>
              <a:t>et  </a:t>
            </a:r>
            <a:r>
              <a:rPr lang="en-US" sz="8800" b="1" dirty="0" err="1">
                <a:solidFill>
                  <a:schemeClr val="bg1"/>
                </a:solidFill>
                <a:latin typeface="Arial-Rounded" pitchFamily="34" charset="0"/>
                <a:ea typeface="Arial-Rounded" pitchFamily="34" charset="0"/>
                <a:cs typeface="Arial-Rounded" pitchFamily="34" charset="0"/>
              </a:rPr>
              <a:t>êt</a:t>
            </a:r>
            <a:r>
              <a:rPr lang="en-US" sz="8800" b="1" dirty="0">
                <a:solidFill>
                  <a:schemeClr val="bg1"/>
                </a:solidFill>
                <a:latin typeface="Arial-Rounded" pitchFamily="34" charset="0"/>
                <a:ea typeface="Arial-Rounded" pitchFamily="34" charset="0"/>
                <a:cs typeface="Arial-Rounded" pitchFamily="34" charset="0"/>
              </a:rPr>
              <a:t>  it</a:t>
            </a: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grpSp>
        <p:nvGrpSpPr>
          <p:cNvPr id="9" name="Group 8"/>
          <p:cNvGrpSpPr/>
          <p:nvPr/>
        </p:nvGrpSpPr>
        <p:grpSpPr>
          <a:xfrm>
            <a:off x="933212" y="5351880"/>
            <a:ext cx="11700907" cy="1502840"/>
            <a:chOff x="933212" y="5351880"/>
            <a:chExt cx="11700907" cy="1502840"/>
          </a:xfrm>
        </p:grpSpPr>
        <p:grpSp>
          <p:nvGrpSpPr>
            <p:cNvPr id="29" name="Group 28"/>
            <p:cNvGrpSpPr/>
            <p:nvPr/>
          </p:nvGrpSpPr>
          <p:grpSpPr>
            <a:xfrm>
              <a:off x="933212" y="5352812"/>
              <a:ext cx="11700907" cy="1501908"/>
              <a:chOff x="695008" y="5406151"/>
              <a:chExt cx="10717370" cy="1501908"/>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a:solidFill>
                      <a:srgbClr val="0070C0"/>
                    </a:solidFill>
                    <a:latin typeface="Arial-Rounded" pitchFamily="34" charset="0"/>
                    <a:ea typeface="Arial-Rounded" pitchFamily="34" charset="0"/>
                    <a:cs typeface="Arial-Rounded" pitchFamily="34" charset="0"/>
                  </a:rPr>
                  <a:t>Đôi vẹt ríu rít mãi không hết chuyện.</a:t>
                </a:r>
              </a:p>
            </p:txBody>
          </p:sp>
          <p:sp>
            <p:nvSpPr>
              <p:cNvPr id="35" name="Title 1"/>
              <p:cNvSpPr txBox="1">
                <a:spLocks/>
              </p:cNvSpPr>
              <p:nvPr/>
            </p:nvSpPr>
            <p:spPr>
              <a:xfrm>
                <a:off x="1277097" y="54061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et</a:t>
                </a:r>
              </a:p>
            </p:txBody>
          </p:sp>
          <p:sp>
            <p:nvSpPr>
              <p:cNvPr id="15" name="Title 1"/>
              <p:cNvSpPr txBox="1">
                <a:spLocks/>
              </p:cNvSpPr>
              <p:nvPr/>
            </p:nvSpPr>
            <p:spPr>
              <a:xfrm>
                <a:off x="6217513" y="54069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êt</a:t>
                </a:r>
              </a:p>
            </p:txBody>
          </p:sp>
        </p:grpSp>
        <p:grpSp>
          <p:nvGrpSpPr>
            <p:cNvPr id="8" name="Group 7"/>
            <p:cNvGrpSpPr/>
            <p:nvPr/>
          </p:nvGrpSpPr>
          <p:grpSpPr>
            <a:xfrm>
              <a:off x="3043144" y="5351880"/>
              <a:ext cx="2000250" cy="1501088"/>
              <a:chOff x="3043144" y="5351880"/>
              <a:chExt cx="2000250" cy="1501088"/>
            </a:xfrm>
          </p:grpSpPr>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1139" b="1"/>
              <a:stretch/>
            </p:blipFill>
            <p:spPr bwMode="auto">
              <a:xfrm>
                <a:off x="3043144" y="5965290"/>
                <a:ext cx="2000250" cy="88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txBox="1">
                <a:spLocks/>
              </p:cNvSpPr>
              <p:nvPr/>
            </p:nvSpPr>
            <p:spPr>
              <a:xfrm>
                <a:off x="3698539" y="5351880"/>
                <a:ext cx="100100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t</a:t>
                </a:r>
              </a:p>
            </p:txBody>
          </p:sp>
        </p:gr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et</a:t>
            </a:r>
          </a:p>
        </p:txBody>
      </p:sp>
      <p:sp>
        <p:nvSpPr>
          <p:cNvPr id="10" name="Title 1"/>
          <p:cNvSpPr txBox="1">
            <a:spLocks/>
          </p:cNvSpPr>
          <p:nvPr/>
        </p:nvSpPr>
        <p:spPr>
          <a:xfrm>
            <a:off x="3925738" y="4336555"/>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r>
              <a:rPr lang="en-US" sz="8800">
                <a:solidFill>
                  <a:srgbClr val="FF0000"/>
                </a:solidFill>
                <a:latin typeface="Arial-Rounded" pitchFamily="34" charset="0"/>
                <a:ea typeface="Arial-Rounded" pitchFamily="34" charset="0"/>
                <a:cs typeface="Arial-Rounded" pitchFamily="34" charset="0"/>
              </a:rPr>
              <a:t>et</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et</a:t>
            </a: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êt</a:t>
            </a:r>
          </a:p>
        </p:txBody>
      </p:sp>
      <p:sp>
        <p:nvSpPr>
          <p:cNvPr id="11" name="Title 1"/>
          <p:cNvSpPr txBox="1">
            <a:spLocks/>
          </p:cNvSpPr>
          <p:nvPr/>
        </p:nvSpPr>
        <p:spPr>
          <a:xfrm>
            <a:off x="5175466" y="470679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et</a:t>
            </a: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êt</a:t>
            </a:r>
          </a:p>
        </p:txBody>
      </p:sp>
      <p:sp>
        <p:nvSpPr>
          <p:cNvPr id="9" name="TextBox 8"/>
          <p:cNvSpPr txBox="1"/>
          <p:nvPr/>
        </p:nvSpPr>
        <p:spPr>
          <a:xfrm>
            <a:off x="2495934"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0" name="TextBox 9"/>
          <p:cNvSpPr txBox="1"/>
          <p:nvPr/>
        </p:nvSpPr>
        <p:spPr>
          <a:xfrm>
            <a:off x="5378564"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2" name="TextBox 11"/>
          <p:cNvSpPr txBox="1"/>
          <p:nvPr/>
        </p:nvSpPr>
        <p:spPr>
          <a:xfrm>
            <a:off x="1919285" y="35242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e</a:t>
            </a:r>
          </a:p>
        </p:txBody>
      </p:sp>
      <p:sp>
        <p:nvSpPr>
          <p:cNvPr id="13" name="TextBox 12"/>
          <p:cNvSpPr txBox="1"/>
          <p:nvPr/>
        </p:nvSpPr>
        <p:spPr>
          <a:xfrm>
            <a:off x="4795835" y="3524250"/>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ê</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it</a:t>
            </a:r>
          </a:p>
        </p:txBody>
      </p:sp>
      <p:sp>
        <p:nvSpPr>
          <p:cNvPr id="15" name="TextBox 14"/>
          <p:cNvSpPr txBox="1"/>
          <p:nvPr/>
        </p:nvSpPr>
        <p:spPr>
          <a:xfrm>
            <a:off x="8036039" y="352073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6" name="TextBox 15"/>
          <p:cNvSpPr txBox="1"/>
          <p:nvPr/>
        </p:nvSpPr>
        <p:spPr>
          <a:xfrm>
            <a:off x="7703342" y="35242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8" name="Title 1"/>
          <p:cNvSpPr txBox="1">
            <a:spLocks/>
          </p:cNvSpPr>
          <p:nvPr/>
        </p:nvSpPr>
        <p:spPr>
          <a:xfrm>
            <a:off x="2464414"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11" name="Title 1"/>
          <p:cNvSpPr txBox="1">
            <a:spLocks/>
          </p:cNvSpPr>
          <p:nvPr/>
        </p:nvSpPr>
        <p:spPr>
          <a:xfrm>
            <a:off x="538436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13" name="Title 1"/>
          <p:cNvSpPr txBox="1">
            <a:spLocks/>
          </p:cNvSpPr>
          <p:nvPr/>
        </p:nvSpPr>
        <p:spPr>
          <a:xfrm>
            <a:off x="844800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pic>
        <p:nvPicPr>
          <p:cNvPr id="1026" name="Picture 2" descr="Két sắt Việt tiệp K268 điện tử - Két sắt Mạnh C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719" y="749300"/>
            <a:ext cx="3377399" cy="4252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ảng Trị: Sét đánh khiến 2 phụ nữ thương vong - Báo Người lao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1328" y="749300"/>
            <a:ext cx="7344599" cy="41313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Vẹt Châu Mỹ"/>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321" y="496853"/>
            <a:ext cx="7755897" cy="436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4"/>
                                        </p:tgtEl>
                                      </p:cBhvr>
                                    </p:animEffect>
                                    <p:set>
                                      <p:cBhvr>
                                        <p:cTn id="47" dur="1" fill="hold">
                                          <p:stCondLst>
                                            <p:cond delay="499"/>
                                          </p:stCondLst>
                                        </p:cTn>
                                        <p:tgtEl>
                                          <p:spTgt spid="103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8" name="Title 1"/>
          <p:cNvSpPr txBox="1">
            <a:spLocks/>
          </p:cNvSpPr>
          <p:nvPr/>
        </p:nvSpPr>
        <p:spPr>
          <a:xfrm>
            <a:off x="2522470"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11" name="Title 1"/>
          <p:cNvSpPr txBox="1">
            <a:spLocks/>
          </p:cNvSpPr>
          <p:nvPr/>
        </p:nvSpPr>
        <p:spPr>
          <a:xfrm>
            <a:off x="5427905"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13" name="Title 1"/>
          <p:cNvSpPr txBox="1">
            <a:spLocks/>
          </p:cNvSpPr>
          <p:nvPr/>
        </p:nvSpPr>
        <p:spPr>
          <a:xfrm>
            <a:off x="8375437"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Pa Xa Lào rộn ràng tiếng thoi dệt thổ cẩm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7828" y="609600"/>
            <a:ext cx="6066883" cy="42155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ưởng dệt 52 người làm say lòng những ông lớn thời trang như Louis Vuitton,  Mon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359" y="1143000"/>
            <a:ext cx="6336405" cy="3645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op 99 Hình Ảnh Ngày Tết Nguyên Đán 2021 Ý Nghĩa Nhất - Hình Ảnh Đẹp HD | Hình  ảnh, Lì xì, Ông b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021" y="462313"/>
            <a:ext cx="5216391" cy="425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2"/>
                                        </p:tgtEl>
                                      </p:cBhvr>
                                    </p:animEffect>
                                    <p:set>
                                      <p:cBhvr>
                                        <p:cTn id="27" dur="1" fill="hold">
                                          <p:stCondLst>
                                            <p:cond delay="499"/>
                                          </p:stCondLst>
                                        </p:cTn>
                                        <p:tgtEl>
                                          <p:spTgt spid="20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497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2252743" y="5175101"/>
            <a:ext cx="1790683" cy="1406323"/>
            <a:chOff x="2252743" y="5173439"/>
            <a:chExt cx="1790683" cy="1406323"/>
          </a:xfrm>
        </p:grpSpPr>
        <p:sp>
          <p:nvSpPr>
            <p:cNvPr id="8"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429919" y="5189615"/>
            <a:ext cx="1790683" cy="1406323"/>
            <a:chOff x="2252743" y="5173439"/>
            <a:chExt cx="1790683" cy="1406323"/>
          </a:xfrm>
        </p:grpSpPr>
        <p:sp>
          <p:nvSpPr>
            <p:cNvPr id="17"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8340147" y="5175101"/>
            <a:ext cx="1790683" cy="1406323"/>
            <a:chOff x="2252743" y="5173439"/>
            <a:chExt cx="1790683" cy="1406323"/>
          </a:xfrm>
        </p:grpSpPr>
        <p:sp>
          <p:nvSpPr>
            <p:cNvPr id="20"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6" name="Picture 4" descr="Giải Toán lớp 2 bài Lít - Bài tập h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452" y="1512600"/>
            <a:ext cx="6617799" cy="27764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Ăn mít ngừa ung thư, tăng cường sức khỏe tuyến giáp ~ Ẩm Thực Thông Th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652" y="312738"/>
            <a:ext cx="5865397" cy="43990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ịt siêu thị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6310" y="160337"/>
            <a:ext cx="4673837" cy="467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6"/>
                                        </p:tgtEl>
                                      </p:cBhvr>
                                    </p:animEffect>
                                    <p:set>
                                      <p:cBhvr>
                                        <p:cTn id="17" dur="1" fill="hold">
                                          <p:stCondLst>
                                            <p:cond delay="499"/>
                                          </p:stCondLst>
                                        </p:cTn>
                                        <p:tgtEl>
                                          <p:spTgt spid="307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8"/>
                                        </p:tgtEl>
                                      </p:cBhvr>
                                    </p:animEffect>
                                    <p:set>
                                      <p:cBhvr>
                                        <p:cTn id="32" dur="1" fill="hold">
                                          <p:stCondLst>
                                            <p:cond delay="499"/>
                                          </p:stCondLst>
                                        </p:cTn>
                                        <p:tgtEl>
                                          <p:spTgt spid="30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80"/>
                                        </p:tgtEl>
                                        <p:attrNameLst>
                                          <p:attrName>style.visibility</p:attrName>
                                        </p:attrNameLst>
                                      </p:cBhvr>
                                      <p:to>
                                        <p:strVal val="visible"/>
                                      </p:to>
                                    </p:set>
                                    <p:animEffect transition="in" filter="fade">
                                      <p:cBhvr>
                                        <p:cTn id="42" dur="500"/>
                                        <p:tgtEl>
                                          <p:spTgt spid="30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080"/>
                                        </p:tgtEl>
                                      </p:cBhvr>
                                    </p:animEffect>
                                    <p:set>
                                      <p:cBhvr>
                                        <p:cTn id="47" dur="1" fill="hold">
                                          <p:stCondLst>
                                            <p:cond delay="499"/>
                                          </p:stCondLst>
                                        </p:cTn>
                                        <p:tgtEl>
                                          <p:spTgt spid="308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46639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 name="Title 1"/>
          <p:cNvSpPr txBox="1">
            <a:spLocks/>
          </p:cNvSpPr>
          <p:nvPr/>
        </p:nvSpPr>
        <p:spPr>
          <a:xfrm>
            <a:off x="4929536" y="46730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7" name="Title 1"/>
          <p:cNvSpPr txBox="1">
            <a:spLocks/>
          </p:cNvSpPr>
          <p:nvPr/>
        </p:nvSpPr>
        <p:spPr>
          <a:xfrm>
            <a:off x="7898004" y="46693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grpSp>
        <p:nvGrpSpPr>
          <p:cNvPr id="6" name="Group 5"/>
          <p:cNvGrpSpPr/>
          <p:nvPr/>
        </p:nvGrpSpPr>
        <p:grpSpPr>
          <a:xfrm>
            <a:off x="2252743" y="4489301"/>
            <a:ext cx="1790683" cy="1406323"/>
            <a:chOff x="2252743" y="5173439"/>
            <a:chExt cx="1790683" cy="1406323"/>
          </a:xfrm>
        </p:grpSpPr>
        <p:sp>
          <p:nvSpPr>
            <p:cNvPr id="8"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429919" y="4503815"/>
            <a:ext cx="1790683" cy="1406323"/>
            <a:chOff x="2252743" y="5173439"/>
            <a:chExt cx="1790683" cy="1406323"/>
          </a:xfrm>
        </p:grpSpPr>
        <p:sp>
          <p:nvSpPr>
            <p:cNvPr id="17"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8340147" y="4489301"/>
            <a:ext cx="1790683" cy="1406323"/>
            <a:chOff x="2252743" y="5173439"/>
            <a:chExt cx="1790683" cy="1406323"/>
          </a:xfrm>
        </p:grpSpPr>
        <p:sp>
          <p:nvSpPr>
            <p:cNvPr id="20" name="Title 1"/>
            <p:cNvSpPr txBox="1">
              <a:spLocks/>
            </p:cNvSpPr>
            <p:nvPr/>
          </p:nvSpPr>
          <p:spPr>
            <a:xfrm>
              <a:off x="2448033" y="517343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t</a:t>
              </a:r>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2252743" y="5420660"/>
              <a:ext cx="1597025" cy="115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itle 1"/>
          <p:cNvSpPr txBox="1">
            <a:spLocks/>
          </p:cNvSpPr>
          <p:nvPr/>
        </p:nvSpPr>
        <p:spPr>
          <a:xfrm>
            <a:off x="1908063" y="3376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23" name="Title 1"/>
          <p:cNvSpPr txBox="1">
            <a:spLocks/>
          </p:cNvSpPr>
          <p:nvPr/>
        </p:nvSpPr>
        <p:spPr>
          <a:xfrm>
            <a:off x="4929536" y="33981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24" name="Title 1"/>
          <p:cNvSpPr txBox="1">
            <a:spLocks/>
          </p:cNvSpPr>
          <p:nvPr/>
        </p:nvSpPr>
        <p:spPr>
          <a:xfrm>
            <a:off x="7898004" y="3394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25" name="Title 1"/>
          <p:cNvSpPr txBox="1">
            <a:spLocks/>
          </p:cNvSpPr>
          <p:nvPr/>
        </p:nvSpPr>
        <p:spPr>
          <a:xfrm>
            <a:off x="2522470" y="3200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6" name="Title 1"/>
          <p:cNvSpPr txBox="1">
            <a:spLocks/>
          </p:cNvSpPr>
          <p:nvPr/>
        </p:nvSpPr>
        <p:spPr>
          <a:xfrm>
            <a:off x="5427905" y="3221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7" name="Title 1"/>
          <p:cNvSpPr txBox="1">
            <a:spLocks/>
          </p:cNvSpPr>
          <p:nvPr/>
        </p:nvSpPr>
        <p:spPr>
          <a:xfrm>
            <a:off x="8375437" y="32181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êt</a:t>
            </a:r>
          </a:p>
        </p:txBody>
      </p:sp>
      <p:sp>
        <p:nvSpPr>
          <p:cNvPr id="28" name="Title 1"/>
          <p:cNvSpPr txBox="1">
            <a:spLocks/>
          </p:cNvSpPr>
          <p:nvPr/>
        </p:nvSpPr>
        <p:spPr>
          <a:xfrm>
            <a:off x="1908063"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29" name="Title 1"/>
          <p:cNvSpPr txBox="1">
            <a:spLocks/>
          </p:cNvSpPr>
          <p:nvPr/>
        </p:nvSpPr>
        <p:spPr>
          <a:xfrm>
            <a:off x="4929536" y="20265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30" name="Title 1"/>
          <p:cNvSpPr txBox="1">
            <a:spLocks/>
          </p:cNvSpPr>
          <p:nvPr/>
        </p:nvSpPr>
        <p:spPr>
          <a:xfrm>
            <a:off x="7898004" y="202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31" name="Title 1"/>
          <p:cNvSpPr txBox="1">
            <a:spLocks/>
          </p:cNvSpPr>
          <p:nvPr/>
        </p:nvSpPr>
        <p:spPr>
          <a:xfrm>
            <a:off x="2464414"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32" name="Title 1"/>
          <p:cNvSpPr txBox="1">
            <a:spLocks/>
          </p:cNvSpPr>
          <p:nvPr/>
        </p:nvSpPr>
        <p:spPr>
          <a:xfrm>
            <a:off x="5384363" y="18503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
        <p:nvSpPr>
          <p:cNvPr id="33" name="Title 1"/>
          <p:cNvSpPr txBox="1">
            <a:spLocks/>
          </p:cNvSpPr>
          <p:nvPr/>
        </p:nvSpPr>
        <p:spPr>
          <a:xfrm>
            <a:off x="8448007" y="18465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et</a:t>
            </a:r>
          </a:p>
        </p:txBody>
      </p:sp>
    </p:spTree>
    <p:extLst>
      <p:ext uri="{BB962C8B-B14F-4D97-AF65-F5344CB8AC3E}">
        <p14:creationId xmlns:p14="http://schemas.microsoft.com/office/powerpoint/2010/main" val="421689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4093523" y="1600200"/>
            <a:ext cx="1930425" cy="954858"/>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p>
        </p:txBody>
      </p:sp>
      <p:sp>
        <p:nvSpPr>
          <p:cNvPr id="26" name="Title 1"/>
          <p:cNvSpPr txBox="1">
            <a:spLocks/>
          </p:cNvSpPr>
          <p:nvPr/>
        </p:nvSpPr>
        <p:spPr>
          <a:xfrm>
            <a:off x="6051891" y="1600200"/>
            <a:ext cx="1930425" cy="954858"/>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et</a:t>
            </a:r>
          </a:p>
        </p:txBody>
      </p:sp>
      <p:sp>
        <p:nvSpPr>
          <p:cNvPr id="27" name="Title 1"/>
          <p:cNvSpPr txBox="1">
            <a:spLocks/>
          </p:cNvSpPr>
          <p:nvPr/>
        </p:nvSpPr>
        <p:spPr>
          <a:xfrm>
            <a:off x="4093523" y="2612574"/>
            <a:ext cx="3904626" cy="107623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v</a:t>
            </a:r>
            <a:r>
              <a:rPr lang="en-US" sz="8800">
                <a:solidFill>
                  <a:srgbClr val="FF0000"/>
                </a:solidFill>
                <a:latin typeface="Arial-Rounded" pitchFamily="34" charset="0"/>
                <a:ea typeface="Arial-Rounded" pitchFamily="34" charset="0"/>
                <a:cs typeface="Arial-Rounded" pitchFamily="34" charset="0"/>
              </a:rPr>
              <a:t>et</a:t>
            </a:r>
          </a:p>
        </p:txBody>
      </p:sp>
      <p:sp>
        <p:nvSpPr>
          <p:cNvPr id="28" name="Title 1"/>
          <p:cNvSpPr txBox="1">
            <a:spLocks/>
          </p:cNvSpPr>
          <p:nvPr/>
        </p:nvSpPr>
        <p:spPr>
          <a:xfrm>
            <a:off x="2736671"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et</a:t>
            </a:r>
          </a:p>
        </p:txBody>
      </p:sp>
      <p:sp>
        <p:nvSpPr>
          <p:cNvPr id="29" name="Title 1"/>
          <p:cNvSpPr txBox="1">
            <a:spLocks/>
          </p:cNvSpPr>
          <p:nvPr/>
        </p:nvSpPr>
        <p:spPr>
          <a:xfrm>
            <a:off x="5200952"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êt</a:t>
            </a:r>
          </a:p>
        </p:txBody>
      </p:sp>
      <p:sp>
        <p:nvSpPr>
          <p:cNvPr id="30" name="Title 1"/>
          <p:cNvSpPr txBox="1">
            <a:spLocks/>
          </p:cNvSpPr>
          <p:nvPr/>
        </p:nvSpPr>
        <p:spPr>
          <a:xfrm>
            <a:off x="5242719" y="2971800"/>
            <a:ext cx="183458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0070C0"/>
                </a:solidFill>
                <a:latin typeface="Arial-Rounded"/>
                <a:ea typeface="Arial-Rounded"/>
                <a:cs typeface="Arial-Rounded"/>
              </a:rPr>
              <a:t>.</a:t>
            </a:r>
            <a:endParaRPr lang="en-US" sz="8800" dirty="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7641853"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it</a:t>
            </a:r>
          </a:p>
        </p:txBody>
      </p:sp>
      <p:sp>
        <p:nvSpPr>
          <p:cNvPr id="32" name="Title 1"/>
          <p:cNvSpPr txBox="1">
            <a:spLocks/>
          </p:cNvSpPr>
          <p:nvPr/>
        </p:nvSpPr>
        <p:spPr>
          <a:xfrm>
            <a:off x="1908063" y="4062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33" name="Title 1"/>
          <p:cNvSpPr txBox="1">
            <a:spLocks/>
          </p:cNvSpPr>
          <p:nvPr/>
        </p:nvSpPr>
        <p:spPr>
          <a:xfrm>
            <a:off x="4929536" y="4083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34" name="Title 1"/>
          <p:cNvSpPr txBox="1">
            <a:spLocks/>
          </p:cNvSpPr>
          <p:nvPr/>
        </p:nvSpPr>
        <p:spPr>
          <a:xfrm>
            <a:off x="7898004" y="4080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38" name="Title 1"/>
          <p:cNvSpPr txBox="1">
            <a:spLocks/>
          </p:cNvSpPr>
          <p:nvPr/>
        </p:nvSpPr>
        <p:spPr>
          <a:xfrm>
            <a:off x="1908063"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39" name="Title 1"/>
          <p:cNvSpPr txBox="1">
            <a:spLocks/>
          </p:cNvSpPr>
          <p:nvPr/>
        </p:nvSpPr>
        <p:spPr>
          <a:xfrm>
            <a:off x="4929536" y="49983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40" name="Title 1"/>
          <p:cNvSpPr txBox="1">
            <a:spLocks/>
          </p:cNvSpPr>
          <p:nvPr/>
        </p:nvSpPr>
        <p:spPr>
          <a:xfrm>
            <a:off x="7898004" y="4994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58" name="Title 1"/>
          <p:cNvSpPr txBox="1">
            <a:spLocks/>
          </p:cNvSpPr>
          <p:nvPr/>
        </p:nvSpPr>
        <p:spPr>
          <a:xfrm>
            <a:off x="1908063" y="58134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9" name="Title 1"/>
          <p:cNvSpPr txBox="1">
            <a:spLocks/>
          </p:cNvSpPr>
          <p:nvPr/>
        </p:nvSpPr>
        <p:spPr>
          <a:xfrm>
            <a:off x="4929536" y="58225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60" name="Title 1"/>
          <p:cNvSpPr txBox="1">
            <a:spLocks/>
          </p:cNvSpPr>
          <p:nvPr/>
        </p:nvSpPr>
        <p:spPr>
          <a:xfrm>
            <a:off x="7898004" y="581882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spTree>
    <p:extLst>
      <p:ext uri="{BB962C8B-B14F-4D97-AF65-F5344CB8AC3E}">
        <p14:creationId xmlns:p14="http://schemas.microsoft.com/office/powerpoint/2010/main" val="344571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hlinkClick r:id="rId3" action="ppaction://hlinksldjump"/>
            <a:extLst>
              <a:ext uri="{FF2B5EF4-FFF2-40B4-BE49-F238E27FC236}">
                <a16:creationId xmlns:a16="http://schemas.microsoft.com/office/drawing/2014/main" id="{B8E0E851-17C3-60B5-90F9-79444046B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6" name="Picture 5">
            <a:hlinkClick r:id="rId3" action="ppaction://hlinksldjump"/>
            <a:extLst>
              <a:ext uri="{FF2B5EF4-FFF2-40B4-BE49-F238E27FC236}">
                <a16:creationId xmlns:a16="http://schemas.microsoft.com/office/drawing/2014/main" id="{B6A236C8-BE80-884E-7028-37C539AEF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7" name="Picture 6">
            <a:hlinkClick r:id="rId6" action="ppaction://hlinksldjump"/>
            <a:extLst>
              <a:ext uri="{FF2B5EF4-FFF2-40B4-BE49-F238E27FC236}">
                <a16:creationId xmlns:a16="http://schemas.microsoft.com/office/drawing/2014/main" id="{58C6FA8C-D7E1-980A-FA29-D0F7F8E13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8" name="Picture 7">
            <a:hlinkClick r:id="rId6" action="ppaction://hlinksldjump"/>
            <a:extLst>
              <a:ext uri="{FF2B5EF4-FFF2-40B4-BE49-F238E27FC236}">
                <a16:creationId xmlns:a16="http://schemas.microsoft.com/office/drawing/2014/main" id="{A7010FB2-DED0-E212-0AAA-FD35BFDD0A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9" name="Picture 8">
            <a:hlinkClick r:id="rId9" action="ppaction://hlinksldjump"/>
            <a:extLst>
              <a:ext uri="{FF2B5EF4-FFF2-40B4-BE49-F238E27FC236}">
                <a16:creationId xmlns:a16="http://schemas.microsoft.com/office/drawing/2014/main" id="{3FD206AF-15B8-D740-A6D3-2F6410A95F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8844" y="4245909"/>
            <a:ext cx="1969179" cy="1743607"/>
          </a:xfrm>
          <a:prstGeom prst="rect">
            <a:avLst/>
          </a:prstGeom>
        </p:spPr>
      </p:pic>
      <p:pic>
        <p:nvPicPr>
          <p:cNvPr id="10" name="Picture 9">
            <a:hlinkClick r:id="rId9" action="ppaction://hlinksldjump"/>
            <a:extLst>
              <a:ext uri="{FF2B5EF4-FFF2-40B4-BE49-F238E27FC236}">
                <a16:creationId xmlns:a16="http://schemas.microsoft.com/office/drawing/2014/main" id="{F99B53ED-7598-DAB9-3E04-01382151E7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3119" y="3733800"/>
            <a:ext cx="2060627" cy="1383912"/>
          </a:xfrm>
          <a:prstGeom prst="rect">
            <a:avLst/>
          </a:prstGeom>
        </p:spPr>
      </p:pic>
      <p:pic>
        <p:nvPicPr>
          <p:cNvPr id="11" name="Picture 10">
            <a:hlinkClick r:id="rId12" action="ppaction://hlinksldjump"/>
            <a:extLst>
              <a:ext uri="{FF2B5EF4-FFF2-40B4-BE49-F238E27FC236}">
                <a16:creationId xmlns:a16="http://schemas.microsoft.com/office/drawing/2014/main" id="{1139ADA3-02C0-9E30-905E-EE538650D7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1861" y="4245908"/>
            <a:ext cx="1969179" cy="1743607"/>
          </a:xfrm>
          <a:prstGeom prst="rect">
            <a:avLst/>
          </a:prstGeom>
        </p:spPr>
      </p:pic>
      <p:pic>
        <p:nvPicPr>
          <p:cNvPr id="15" name="Picture 14">
            <a:hlinkClick r:id="rId12" action="ppaction://hlinksldjump"/>
            <a:extLst>
              <a:ext uri="{FF2B5EF4-FFF2-40B4-BE49-F238E27FC236}">
                <a16:creationId xmlns:a16="http://schemas.microsoft.com/office/drawing/2014/main" id="{86A63981-A85E-09B4-FE32-C6AF045617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66136" y="3733799"/>
            <a:ext cx="2060627" cy="1383912"/>
          </a:xfrm>
          <a:prstGeom prst="rect">
            <a:avLst/>
          </a:prstGeom>
        </p:spPr>
      </p:pic>
      <p:pic>
        <p:nvPicPr>
          <p:cNvPr id="19" name="Picture 18">
            <a:hlinkClick r:id="rId15" action="ppaction://hlinksldjump"/>
            <a:extLst>
              <a:ext uri="{FF2B5EF4-FFF2-40B4-BE49-F238E27FC236}">
                <a16:creationId xmlns:a16="http://schemas.microsoft.com/office/drawing/2014/main" id="{7B6590FA-7A53-B201-8FE8-E9485261F99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03244" y="4169709"/>
            <a:ext cx="1969179" cy="1743607"/>
          </a:xfrm>
          <a:prstGeom prst="rect">
            <a:avLst/>
          </a:prstGeom>
        </p:spPr>
      </p:pic>
      <p:pic>
        <p:nvPicPr>
          <p:cNvPr id="20" name="Picture 19">
            <a:hlinkClick r:id="rId15" action="ppaction://hlinksldjump"/>
            <a:extLst>
              <a:ext uri="{FF2B5EF4-FFF2-40B4-BE49-F238E27FC236}">
                <a16:creationId xmlns:a16="http://schemas.microsoft.com/office/drawing/2014/main" id="{7A2E04F4-E899-3A0A-AA7D-0D21CB399A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57519" y="3657600"/>
            <a:ext cx="2060627" cy="1383912"/>
          </a:xfrm>
          <a:prstGeom prst="rect">
            <a:avLst/>
          </a:prstGeom>
        </p:spPr>
      </p:pic>
      <p:pic>
        <p:nvPicPr>
          <p:cNvPr id="29" name="Picture 28">
            <a:extLst>
              <a:ext uri="{FF2B5EF4-FFF2-40B4-BE49-F238E27FC236}">
                <a16:creationId xmlns:a16="http://schemas.microsoft.com/office/drawing/2014/main" id="{C80A9F72-02B6-A1B4-5115-CD40CA665EC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0" name="Picture 29">
            <a:extLst>
              <a:ext uri="{FF2B5EF4-FFF2-40B4-BE49-F238E27FC236}">
                <a16:creationId xmlns:a16="http://schemas.microsoft.com/office/drawing/2014/main" id="{59DE89B6-308F-F6B0-674E-598B3B0A16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3072" name="Picture 3071">
            <a:extLst>
              <a:ext uri="{FF2B5EF4-FFF2-40B4-BE49-F238E27FC236}">
                <a16:creationId xmlns:a16="http://schemas.microsoft.com/office/drawing/2014/main" id="{DF61A9E4-C639-A33E-C21F-71606286E5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65839" y="2971800"/>
            <a:ext cx="6095999" cy="334819"/>
          </a:xfrm>
          <a:prstGeom prst="rect">
            <a:avLst/>
          </a:prstGeom>
        </p:spPr>
      </p:pic>
      <p:pic>
        <p:nvPicPr>
          <p:cNvPr id="3073" name="Picture 3072">
            <a:extLst>
              <a:ext uri="{FF2B5EF4-FFF2-40B4-BE49-F238E27FC236}">
                <a16:creationId xmlns:a16="http://schemas.microsoft.com/office/drawing/2014/main" id="{5FF6997A-8F0F-B20E-52F9-9D197E0FDE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28519" y="6324600"/>
            <a:ext cx="6095999" cy="334819"/>
          </a:xfrm>
          <a:prstGeom prst="rect">
            <a:avLst/>
          </a:prstGeom>
        </p:spPr>
      </p:pic>
      <p:sp>
        <p:nvSpPr>
          <p:cNvPr id="3075" name="Arrow: Right 3074">
            <a:hlinkClick r:id="rId19" action="ppaction://hlinksldjump"/>
            <a:extLst>
              <a:ext uri="{FF2B5EF4-FFF2-40B4-BE49-F238E27FC236}">
                <a16:creationId xmlns:a16="http://schemas.microsoft.com/office/drawing/2014/main" id="{9D05687E-793C-DEC1-DA8B-186E5A05D966}"/>
              </a:ext>
            </a:extLst>
          </p:cNvPr>
          <p:cNvSpPr/>
          <p:nvPr/>
        </p:nvSpPr>
        <p:spPr>
          <a:xfrm>
            <a:off x="137319" y="6096000"/>
            <a:ext cx="1371600" cy="762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20" action="ppaction://hlinksldjump"/>
            <a:extLst>
              <a:ext uri="{FF2B5EF4-FFF2-40B4-BE49-F238E27FC236}">
                <a16:creationId xmlns:a16="http://schemas.microsoft.com/office/drawing/2014/main" id="{D841F2E8-2759-25C4-96D7-F3D2ADB41E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12" name="Picture 11">
            <a:hlinkClick r:id="rId20" action="ppaction://hlinksldjump"/>
            <a:extLst>
              <a:ext uri="{FF2B5EF4-FFF2-40B4-BE49-F238E27FC236}">
                <a16:creationId xmlns:a16="http://schemas.microsoft.com/office/drawing/2014/main" id="{06FBF447-002A-5979-25C0-24D1E0B5668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vẹt</a:t>
            </a:r>
          </a:p>
        </p:txBody>
      </p:sp>
      <p:sp>
        <p:nvSpPr>
          <p:cNvPr id="7" name="Title 1"/>
          <p:cNvSpPr txBox="1">
            <a:spLocks/>
          </p:cNvSpPr>
          <p:nvPr/>
        </p:nvSpPr>
        <p:spPr>
          <a:xfrm>
            <a:off x="6298635"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et</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Scarlet Macaw (Ara macao). | Aves exóticas, Loros, Pinturas flor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858" y="283709"/>
            <a:ext cx="3662711" cy="456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bồ kết</a:t>
            </a:r>
          </a:p>
        </p:txBody>
      </p:sp>
      <p:sp>
        <p:nvSpPr>
          <p:cNvPr id="6" name="Title 1"/>
          <p:cNvSpPr txBox="1">
            <a:spLocks/>
          </p:cNvSpPr>
          <p:nvPr/>
        </p:nvSpPr>
        <p:spPr>
          <a:xfrm>
            <a:off x="6131863"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êt</a:t>
            </a:r>
          </a:p>
        </p:txBody>
      </p:sp>
      <p:pic>
        <p:nvPicPr>
          <p:cNvPr id="5" name="Picture 2" descr="5 Công Dụng Bất Ngờ Của Trái Bồ K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252" y="597448"/>
            <a:ext cx="6045620" cy="437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quả mít</a:t>
            </a:r>
          </a:p>
        </p:txBody>
      </p:sp>
      <p:grpSp>
        <p:nvGrpSpPr>
          <p:cNvPr id="6" name="Group 5"/>
          <p:cNvGrpSpPr/>
          <p:nvPr/>
        </p:nvGrpSpPr>
        <p:grpSpPr>
          <a:xfrm>
            <a:off x="6010771" y="5443359"/>
            <a:ext cx="2673177" cy="1859485"/>
            <a:chOff x="1919413" y="5235219"/>
            <a:chExt cx="2209237" cy="1859485"/>
          </a:xfrm>
        </p:grpSpPr>
        <p:sp>
          <p:nvSpPr>
            <p:cNvPr id="7" name="Title 1"/>
            <p:cNvSpPr txBox="1">
              <a:spLocks/>
            </p:cNvSpPr>
            <p:nvPr/>
          </p:nvSpPr>
          <p:spPr>
            <a:xfrm>
              <a:off x="2453139" y="523521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t</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692"/>
            <a:stretch/>
          </p:blipFill>
          <p:spPr bwMode="auto">
            <a:xfrm>
              <a:off x="1919413" y="5387414"/>
              <a:ext cx="2209237" cy="170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46" name="Picture 2" descr="Quá trình quả mít chín như thế nào? - Blog chia se kien thuc nong nghiep"/>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43253" y="609600"/>
            <a:ext cx="5972358" cy="447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bồ kết</a:t>
            </a: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vẹt</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mít</a:t>
            </a:r>
          </a:p>
        </p:txBody>
      </p:sp>
      <p:pic>
        <p:nvPicPr>
          <p:cNvPr id="10" name="Picture 2" descr="Quá trình quả mít chín như thế nào? - Blog chia se kien thuc nong nghiep"/>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33986" y="1676400"/>
            <a:ext cx="3418666"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 Công Dụng Bất Ngờ Của Trái Bồ K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299" y="1657350"/>
            <a:ext cx="3541640" cy="256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carlet Macaw (Ara macao). | Aves exóticas, Loros, Pinturas floral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802" y="1676400"/>
            <a:ext cx="2041034" cy="254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a:xfrm>
            <a:off x="1908063" y="3124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két</a:t>
            </a:r>
          </a:p>
        </p:txBody>
      </p:sp>
      <p:sp>
        <p:nvSpPr>
          <p:cNvPr id="33" name="Title 1"/>
          <p:cNvSpPr txBox="1">
            <a:spLocks/>
          </p:cNvSpPr>
          <p:nvPr/>
        </p:nvSpPr>
        <p:spPr>
          <a:xfrm>
            <a:off x="4929536" y="31457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sét</a:t>
            </a:r>
          </a:p>
        </p:txBody>
      </p:sp>
      <p:sp>
        <p:nvSpPr>
          <p:cNvPr id="34" name="Title 1"/>
          <p:cNvSpPr txBox="1">
            <a:spLocks/>
          </p:cNvSpPr>
          <p:nvPr/>
        </p:nvSpPr>
        <p:spPr>
          <a:xfrm>
            <a:off x="7898004" y="3141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vẹt</a:t>
            </a:r>
          </a:p>
        </p:txBody>
      </p:sp>
      <p:sp>
        <p:nvSpPr>
          <p:cNvPr id="38" name="Title 1"/>
          <p:cNvSpPr txBox="1">
            <a:spLocks/>
          </p:cNvSpPr>
          <p:nvPr/>
        </p:nvSpPr>
        <p:spPr>
          <a:xfrm>
            <a:off x="1908063" y="40386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dệt</a:t>
            </a:r>
          </a:p>
        </p:txBody>
      </p:sp>
      <p:sp>
        <p:nvSpPr>
          <p:cNvPr id="39" name="Title 1"/>
          <p:cNvSpPr txBox="1">
            <a:spLocks/>
          </p:cNvSpPr>
          <p:nvPr/>
        </p:nvSpPr>
        <p:spPr>
          <a:xfrm>
            <a:off x="4929536" y="4060109"/>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nết</a:t>
            </a:r>
          </a:p>
        </p:txBody>
      </p:sp>
      <p:sp>
        <p:nvSpPr>
          <p:cNvPr id="40" name="Title 1"/>
          <p:cNvSpPr txBox="1">
            <a:spLocks/>
          </p:cNvSpPr>
          <p:nvPr/>
        </p:nvSpPr>
        <p:spPr>
          <a:xfrm>
            <a:off x="7898004" y="4056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tết</a:t>
            </a:r>
          </a:p>
        </p:txBody>
      </p:sp>
      <p:sp>
        <p:nvSpPr>
          <p:cNvPr id="58" name="Title 1"/>
          <p:cNvSpPr txBox="1">
            <a:spLocks/>
          </p:cNvSpPr>
          <p:nvPr/>
        </p:nvSpPr>
        <p:spPr>
          <a:xfrm>
            <a:off x="1908063" y="487513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lít</a:t>
            </a:r>
          </a:p>
        </p:txBody>
      </p:sp>
      <p:sp>
        <p:nvSpPr>
          <p:cNvPr id="59" name="Title 1"/>
          <p:cNvSpPr txBox="1">
            <a:spLocks/>
          </p:cNvSpPr>
          <p:nvPr/>
        </p:nvSpPr>
        <p:spPr>
          <a:xfrm>
            <a:off x="4929536" y="488429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mít</a:t>
            </a:r>
          </a:p>
        </p:txBody>
      </p:sp>
      <p:sp>
        <p:nvSpPr>
          <p:cNvPr id="60" name="Title 1"/>
          <p:cNvSpPr txBox="1">
            <a:spLocks/>
          </p:cNvSpPr>
          <p:nvPr/>
        </p:nvSpPr>
        <p:spPr>
          <a:xfrm>
            <a:off x="7898004" y="488053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vịt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790" y="19050"/>
            <a:ext cx="4839494" cy="350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a:xfrm>
            <a:off x="33377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bồ kết</a:t>
            </a:r>
          </a:p>
        </p:txBody>
      </p:sp>
      <p:sp>
        <p:nvSpPr>
          <p:cNvPr id="20" name="Title 1"/>
          <p:cNvSpPr txBox="1">
            <a:spLocks/>
          </p:cNvSpPr>
          <p:nvPr/>
        </p:nvSpPr>
        <p:spPr>
          <a:xfrm>
            <a:off x="-396081" y="583955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vẹt</a:t>
            </a:r>
          </a:p>
        </p:txBody>
      </p:sp>
      <p:sp>
        <p:nvSpPr>
          <p:cNvPr id="21" name="Title 1"/>
          <p:cNvSpPr txBox="1">
            <a:spLocks/>
          </p:cNvSpPr>
          <p:nvPr/>
        </p:nvSpPr>
        <p:spPr>
          <a:xfrm>
            <a:off x="7223919" y="58395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quả mít</a:t>
            </a:r>
          </a:p>
        </p:txBody>
      </p:sp>
    </p:spTree>
    <p:extLst>
      <p:ext uri="{BB962C8B-B14F-4D97-AF65-F5344CB8AC3E}">
        <p14:creationId xmlns:p14="http://schemas.microsoft.com/office/powerpoint/2010/main" val="86126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0104" y="1286738"/>
            <a:ext cx="7445463" cy="480906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175" y="-1109685"/>
            <a:ext cx="10237321" cy="7815180"/>
          </a:xfrm>
          <a:prstGeom prst="rect">
            <a:avLst/>
          </a:prstGeom>
        </p:spPr>
      </p:pic>
      <p:pic>
        <p:nvPicPr>
          <p:cNvPr id="3" name="Picture 2">
            <a:extLst>
              <a:ext uri="{FF2B5EF4-FFF2-40B4-BE49-F238E27FC236}">
                <a16:creationId xmlns:a16="http://schemas.microsoft.com/office/drawing/2014/main" id="{E6848382-1BA2-78E8-2AD7-23292FC289B3}"/>
              </a:ext>
            </a:extLst>
          </p:cNvPr>
          <p:cNvPicPr>
            <a:picLocks noChangeAspect="1"/>
          </p:cNvPicPr>
          <p:nvPr/>
        </p:nvPicPr>
        <p:blipFill>
          <a:blip r:embed="rId3"/>
          <a:stretch>
            <a:fillRect/>
          </a:stretch>
        </p:blipFill>
        <p:spPr>
          <a:xfrm>
            <a:off x="1737519" y="1524000"/>
            <a:ext cx="8193734" cy="4432176"/>
          </a:xfrm>
          <a:prstGeom prst="rect">
            <a:avLst/>
          </a:prstGeom>
        </p:spPr>
      </p:pic>
    </p:spTree>
    <p:extLst>
      <p:ext uri="{BB962C8B-B14F-4D97-AF65-F5344CB8AC3E}">
        <p14:creationId xmlns:p14="http://schemas.microsoft.com/office/powerpoint/2010/main" val="39406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3650675" cy="941185"/>
            <a:chOff x="63500" y="1429216"/>
            <a:chExt cx="2744796" cy="705889"/>
          </a:xfrm>
        </p:grpSpPr>
        <p:sp>
          <p:nvSpPr>
            <p:cNvPr id="13" name="Rounded Rectangle 12"/>
            <p:cNvSpPr/>
            <p:nvPr/>
          </p:nvSpPr>
          <p:spPr>
            <a:xfrm>
              <a:off x="384357" y="1429216"/>
              <a:ext cx="242393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Arial-Rounded" pitchFamily="34" charset="0"/>
                  <a:ea typeface="Arial-Rounded" pitchFamily="34" charset="0"/>
                  <a:cs typeface="Arial-Rounded" pitchFamily="34" charset="0"/>
                </a:rPr>
                <a:t>Tô</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viết</a:t>
              </a:r>
              <a:endParaRPr lang="en-US" sz="4800" dirty="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0133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et</a:t>
            </a:r>
            <a:r>
              <a:rPr lang="el-GR" sz="28600">
                <a:solidFill>
                  <a:srgbClr val="FF0000"/>
                </a:solidFill>
                <a:latin typeface="HP001 4 hàng"/>
              </a:rPr>
              <a:t>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et</a:t>
            </a:r>
            <a:r>
              <a:rPr lang="el-GR" sz="14000">
                <a:solidFill>
                  <a:srgbClr val="FF0000"/>
                </a:solidFill>
                <a:latin typeface="HP001 4 hàng"/>
              </a:rPr>
              <a:t> </a:t>
            </a:r>
            <a:r>
              <a:rPr lang="el-GR" sz="14000">
                <a:solidFill>
                  <a:srgbClr val="FF0000"/>
                </a:solidFill>
                <a:latin typeface="HP001 4 hàng" pitchFamily="34" charset="0"/>
              </a:rPr>
              <a:t> </a:t>
            </a:r>
            <a:r>
              <a:rPr lang="en-US" sz="14000">
                <a:solidFill>
                  <a:srgbClr val="FF0000"/>
                </a:solidFill>
                <a:latin typeface="HP001 4 hàng" pitchFamily="34" charset="0"/>
              </a:rPr>
              <a:t> </a:t>
            </a:r>
          </a:p>
        </p:txBody>
      </p:sp>
    </p:spTree>
    <p:extLst>
      <p:ext uri="{BB962C8B-B14F-4D97-AF65-F5344CB8AC3E}">
        <p14:creationId xmlns:p14="http://schemas.microsoft.com/office/powerpoint/2010/main" val="353956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E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89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20154"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êt</a:t>
            </a:r>
            <a:endParaRPr lang="en-US" sz="28600">
              <a:solidFill>
                <a:srgbClr val="FF0000"/>
              </a:solidFill>
              <a:latin typeface="HP001 4 hàng" pitchFamily="34" charset="0"/>
            </a:endParaRPr>
          </a:p>
        </p:txBody>
      </p:sp>
      <p:sp>
        <p:nvSpPr>
          <p:cNvPr id="8" name="TextBox 7"/>
          <p:cNvSpPr txBox="1"/>
          <p:nvPr/>
        </p:nvSpPr>
        <p:spPr>
          <a:xfrm>
            <a:off x="7426119" y="3009901"/>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êt</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Ê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586" y="1907667"/>
            <a:ext cx="3042666" cy="3042666"/>
          </a:xfrm>
          <a:prstGeom prst="rect">
            <a:avLst/>
          </a:prstGeom>
        </p:spPr>
      </p:pic>
    </p:spTree>
    <p:extLst>
      <p:ext uri="{BB962C8B-B14F-4D97-AF65-F5344CB8AC3E}">
        <p14:creationId xmlns:p14="http://schemas.microsoft.com/office/powerpoint/2010/main" val="345836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291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Łt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Łt</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I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14" y="0"/>
            <a:ext cx="12040393" cy="4508818"/>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005616"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ω</a:t>
            </a:r>
            <a:r>
              <a:rPr lang="en-US" sz="28700">
                <a:solidFill>
                  <a:srgbClr val="FF0000"/>
                </a:solidFill>
                <a:latin typeface="HP001 4 hàng" pitchFamily="34" charset="0"/>
              </a:rPr>
              <a:t>ět</a:t>
            </a: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48554" y="831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207169" y="2548546"/>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ω</a:t>
            </a:r>
            <a:r>
              <a:rPr lang="en-US" sz="14300">
                <a:solidFill>
                  <a:srgbClr val="FF0000"/>
                </a:solidFill>
                <a:latin typeface="HP001 4 hàng" pitchFamily="34" charset="0"/>
              </a:rPr>
              <a:t>ět</a:t>
            </a: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043654" y="-173285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920485" y="-135618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3.62972E-7 5.92593E-6 L 0.00901 -0.0236 L 0.02011 -0.03842 L 0.02846 -0.04698 L 0.03682 -0.05323 L 0.04452 -0.05184 L 0.04935 -0.04582 L 0.05353 -0.03332 L 0.05641 -0.01249 L 0.05771 0.01714 L 0.05849 0.06297 L 0.06124 0.09005 L 0.0675 0.11112 L 0.07377 0.12964 L 0.08147 0.14075 L 0.08905 0.14561 L 0.09819 0.14931 L 0.11072 0.14306 L 0.12247 0.12223 L 0.13292 0.09492 L 0.13788 0.06668 L 0.14127 0.03936 L 0.14206 0.00857 L 0.13997 -0.01851 L 0.13435 -0.04212 L 0.12809 -0.05184 L 0.12325 -0.05323 L 0.11908 -0.05184 L 0.11412 -0.03842 L 0.11346 -0.01249 L 0.11699 0.01112 L 0.12325 0.03334 L 0.1337 0.05556 L 0.15315 0.07154 L 0.1747 0.07408 L 0.2012 0.06668 L 0.21791 0.05302 L 0.22836 0.03195 L 0.23463 0.01228 L 0.23672 -0.00995 L 0.23528 -0.02962 L 0.23254 -0.04212 L 0.22901 -0.04953 L 0.22066 -0.05439 L 0.21165 -0.05439 L 0.19768 -0.04582 L 0.18723 -0.03332 L 0.17822 -0.01481 L 0.17339 0.00371 L 0.16921 0.02593 L 0.16712 0.04306 L 0.16634 0.06783 L 0.16987 0.0926 L 0.17548 0.11228 L 0.18175 0.12825 L 0.19141 0.14075 L 0.20394 0.14677 L 0.21648 0.14677 L 0.23397 0.1345 L 0.2486 0.11598 L 0.25904 0.09005 L 0.2687 0.05927 L 0.27641 0.02223 L 0.28202 -0.02106 L 0.2862 -0.05694 L 0.2862 -0.16434 L 0.28685 0.09005 L 0.28751 0.12455 L 0.29168 0.13566 L 0.29795 0.14306 L 0.30631 0.14445 L 0.31754 0.1382 L 0.32589 0.12455 L 0.3349 0.09862 L 0.34469 0.06158 L 0.34887 0.04445 " pathEditMode="relative" ptsTypes="AAAAAAAAAAAAAAAAAAAAAAAAAAAAAAAAAAAAAAAAAAAAAAAAAAAAAAAAAAAAAAAAAAAAAAAAAAAA">
                                      <p:cBhvr>
                                        <p:cTn id="11" dur="17000" fill="hold"/>
                                        <p:tgtEl>
                                          <p:spTgt spid="15"/>
                                        </p:tgtEl>
                                        <p:attrNameLst>
                                          <p:attrName>ppt_x</p:attrName>
                                          <p:attrName>ppt_y</p:attrName>
                                        </p:attrNameLst>
                                      </p:cBhvr>
                                    </p:animMotion>
                                  </p:childTnLst>
                                </p:cTn>
                              </p:par>
                            </p:childTnLst>
                          </p:cTn>
                        </p:par>
                        <p:par>
                          <p:cTn id="12" fill="hold">
                            <p:stCondLst>
                              <p:cond delay="1750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1751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8010"/>
                            </p:stCondLst>
                            <p:childTnLst>
                              <p:par>
                                <p:cTn id="21" presetID="0" presetClass="path" presetSubtype="0" accel="50000" decel="50000" fill="hold" nodeType="afterEffect">
                                  <p:stCondLst>
                                    <p:cond delay="0"/>
                                  </p:stCondLst>
                                  <p:childTnLst>
                                    <p:animMotion origin="layout" path="M 7.57603E-6 1.77192E-6 L 0.05718 0.00023 " pathEditMode="relative" ptsTypes="AA">
                                      <p:cBhvr>
                                        <p:cTn id="22" dur="2000" fill="hold"/>
                                        <p:tgtEl>
                                          <p:spTgt spid="12"/>
                                        </p:tgtEl>
                                        <p:attrNameLst>
                                          <p:attrName>ppt_x</p:attrName>
                                          <p:attrName>ppt_y</p:attrName>
                                        </p:attrNameLst>
                                      </p:cBhvr>
                                    </p:animMotion>
                                  </p:childTnLst>
                                </p:cTn>
                              </p:par>
                            </p:childTnLst>
                          </p:cTn>
                        </p:par>
                        <p:par>
                          <p:cTn id="23" fill="hold">
                            <p:stCondLst>
                              <p:cond delay="20010"/>
                            </p:stCondLst>
                            <p:childTnLst>
                              <p:par>
                                <p:cTn id="24" presetID="10" presetClass="exit" presetSubtype="0" fill="hold" nodeType="afterEffect">
                                  <p:stCondLst>
                                    <p:cond delay="0"/>
                                  </p:stCondLst>
                                  <p:childTnLst>
                                    <p:animEffect transition="out" filter="fade">
                                      <p:cBhvr>
                                        <p:cTn id="25" dur="10"/>
                                        <p:tgtEl>
                                          <p:spTgt spid="12"/>
                                        </p:tgtEl>
                                      </p:cBhvr>
                                    </p:animEffect>
                                    <p:set>
                                      <p:cBhvr>
                                        <p:cTn id="26" dur="1" fill="hold">
                                          <p:stCondLst>
                                            <p:cond delay="9"/>
                                          </p:stCondLst>
                                        </p:cTn>
                                        <p:tgtEl>
                                          <p:spTgt spid="12"/>
                                        </p:tgtEl>
                                        <p:attrNameLst>
                                          <p:attrName>style.visibility</p:attrName>
                                        </p:attrNameLst>
                                      </p:cBhvr>
                                      <p:to>
                                        <p:strVal val="hidden"/>
                                      </p:to>
                                    </p:set>
                                  </p:childTnLst>
                                </p:cTn>
                              </p:par>
                            </p:childTnLst>
                          </p:cTn>
                        </p:par>
                        <p:par>
                          <p:cTn id="27" fill="hold">
                            <p:stCondLst>
                              <p:cond delay="2002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750"/>
                                        <p:tgtEl>
                                          <p:spTgt spid="14"/>
                                        </p:tgtEl>
                                      </p:cBhvr>
                                    </p:animEffect>
                                  </p:childTnLst>
                                </p:cTn>
                              </p:par>
                            </p:childTnLst>
                          </p:cTn>
                        </p:par>
                        <p:par>
                          <p:cTn id="31" fill="hold">
                            <p:stCondLst>
                              <p:cond delay="21770"/>
                            </p:stCondLst>
                            <p:childTnLst>
                              <p:par>
                                <p:cTn id="32" presetID="10" presetClass="exit" presetSubtype="0" fill="hold" nodeType="afterEffect">
                                  <p:stCondLst>
                                    <p:cond delay="0"/>
                                  </p:stCondLst>
                                  <p:childTnLst>
                                    <p:animEffect transition="out" filter="fade">
                                      <p:cBhvr>
                                        <p:cTn id="33" dur="1750"/>
                                        <p:tgtEl>
                                          <p:spTgt spid="14"/>
                                        </p:tgtEl>
                                      </p:cBhvr>
                                    </p:animEffect>
                                    <p:set>
                                      <p:cBhvr>
                                        <p:cTn id="34" dur="1" fill="hold">
                                          <p:stCondLst>
                                            <p:cond delay="174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618013"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Γ</a:t>
            </a:r>
            <a:r>
              <a:rPr lang="vi-VN" sz="28700">
                <a:solidFill>
                  <a:srgbClr val="FF0000"/>
                </a:solidFill>
                <a:latin typeface="HP001 4 hàng" pitchFamily="34" charset="0"/>
              </a:rPr>
              <a:t>Ğt </a:t>
            </a:r>
            <a:endParaRPr lang="en-US" sz="28700">
              <a:solidFill>
                <a:srgbClr val="FF0000"/>
              </a:solidFill>
              <a:latin typeface="HP001 4 hàng" pitchFamily="34" charset="0"/>
            </a:endParaRPr>
          </a:p>
        </p:txBody>
      </p:sp>
      <p:sp>
        <p:nvSpPr>
          <p:cNvPr id="13" name="TextBox 12"/>
          <p:cNvSpPr txBox="1"/>
          <p:nvPr/>
        </p:nvSpPr>
        <p:spPr>
          <a:xfrm>
            <a:off x="5667261" y="3066997"/>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Γ</a:t>
            </a:r>
            <a:r>
              <a:rPr lang="vi-VN" sz="14300">
                <a:solidFill>
                  <a:srgbClr val="FF0000"/>
                </a:solidFill>
                <a:latin typeface="HP001 4 hàng" pitchFamily="34" charset="0"/>
              </a:rPr>
              <a:t>Ğt </a:t>
            </a:r>
            <a:endParaRPr lang="en-US" sz="14300">
              <a:solidFill>
                <a:srgbClr val="FF0000"/>
              </a:solidFill>
              <a:latin typeface="HP001 4 hàng" pitchFamily="34" charset="0"/>
            </a:endParaRPr>
          </a:p>
        </p:txBody>
      </p:sp>
      <p:pic>
        <p:nvPicPr>
          <p:cNvPr id="2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96427" y="-123454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43495" y="-212827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595232" y="-146253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280319" y="-49576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8568E-6 4.51076E-7 L 0.02779 -0.09276 L 0.06759 -0.23341 L 0.08364 -0.29494 L 0.0886 -0.33981 L 0.0903 -0.37428 L 0.0903 -0.39811 L 0.08364 -0.41754 L 0.07516 -0.42656 L 0.0642 -0.42216 L 0.05402 -0.40713 L 0.04554 -0.38631 L 0.03627 -0.32778 L 0.03379 -0.26787 L 0.03379 0.1034 L 0.03627 0.02845 L 0.05741 -0.05529 L 0.06929 -0.08559 L 0.08103 -0.10016 L 0.0963 -0.10479 L 0.10557 -0.09878 L 0.11235 -0.08837 L 0.11731 -0.07472 L 0.11901 -0.05228 L 0.11731 -0.03886 L 0.11066 -0.01342 L 0.10217 0.00162 C 0.09317 0.01249 0.09709 0.01203 0.092 0.01203 L 0.08364 0.01203 L 0.07934 0.003 L 0.08025 -0.01041 L 0.0903 -0.02082 L 0.09878 -0.01943 L 0.10805 -0.01203 L 0.11405 0.00601 L 0.11653 0.03007 L 0.11575 0.06153 L 0.11823 0.07934 L 0.12579 0.09438 L 0.13676 0.09877 L 0.15202 0.09137 L 0.17316 0.07494 L 0.20605 0.03308 L 0.22458 -0.01203 L 0.23398 -0.04927 L 0.23646 -0.07773 L 0.23228 -0.096 L 0.22549 -0.10641 L 0.21023 -0.10317 L 0.19757 -0.09276 L 0.18413 -0.06732 L 0.17486 -0.03886 L 0.16977 -0.00139 L 0.17055 0.02706 L 0.17564 0.06153 L 0.18413 0.08096 L 0.19509 0.09137 L 0.20853 0.09738 L 0.22458 0.08697 L 0.24233 0.07194 L 0.25499 0.04487 L 0.26856 0.01203 L 0.27782 -0.04488 L 0.28461 -0.09878 L 0.28539 -0.21559 L 0.28539 0.0495 L 0.288 0.07795 L 0.29309 0.08836 L 0.30236 0.09576 L 0.31084 0.09276 L 0.32089 0.07934 L 0.32937 0.05991 L 0.3479 -0.00602 " pathEditMode="relative" ptsTypes="AAAAAAAAAAAAAAAAAAAAAAAAAAfAAAAAAAAAAAAAAAAAAAAAAAAAAAAAAAAAAAAAAAAAAAAAA">
                                      <p:cBhvr>
                                        <p:cTn id="11" dur="19000" fill="hold"/>
                                        <p:tgtEl>
                                          <p:spTgt spid="21"/>
                                        </p:tgtEl>
                                        <p:attrNameLst>
                                          <p:attrName>ppt_x</p:attrName>
                                          <p:attrName>ppt_y</p:attrName>
                                        </p:attrNameLst>
                                      </p:cBhvr>
                                    </p:animMotion>
                                  </p:childTnLst>
                                </p:cTn>
                              </p:par>
                            </p:childTnLst>
                          </p:cTn>
                        </p:par>
                        <p:par>
                          <p:cTn id="12" fill="hold">
                            <p:stCondLst>
                              <p:cond delay="19500"/>
                            </p:stCondLst>
                            <p:childTnLst>
                              <p:par>
                                <p:cTn id="13" presetID="10" presetClass="exit" presetSubtype="0" fill="hold" nodeType="afterEffect">
                                  <p:stCondLst>
                                    <p:cond delay="0"/>
                                  </p:stCondLst>
                                  <p:childTnLst>
                                    <p:animEffect transition="out" filter="fade">
                                      <p:cBhvr>
                                        <p:cTn id="14" dur="10"/>
                                        <p:tgtEl>
                                          <p:spTgt spid="21"/>
                                        </p:tgtEl>
                                      </p:cBhvr>
                                    </p:animEffect>
                                    <p:set>
                                      <p:cBhvr>
                                        <p:cTn id="15" dur="1" fill="hold">
                                          <p:stCondLst>
                                            <p:cond delay="9"/>
                                          </p:stCondLst>
                                        </p:cTn>
                                        <p:tgtEl>
                                          <p:spTgt spid="21"/>
                                        </p:tgtEl>
                                        <p:attrNameLst>
                                          <p:attrName>style.visibility</p:attrName>
                                        </p:attrNameLst>
                                      </p:cBhvr>
                                      <p:to>
                                        <p:strVal val="hidden"/>
                                      </p:to>
                                    </p:set>
                                  </p:childTnLst>
                                </p:cTn>
                              </p:par>
                            </p:childTnLst>
                          </p:cTn>
                        </p:par>
                        <p:par>
                          <p:cTn id="16" fill="hold">
                            <p:stCondLst>
                              <p:cond delay="1951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10"/>
                            </p:stCondLst>
                            <p:childTnLst>
                              <p:par>
                                <p:cTn id="21"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22" dur="2000" fill="hold"/>
                                        <p:tgtEl>
                                          <p:spTgt spid="17"/>
                                        </p:tgtEl>
                                        <p:attrNameLst>
                                          <p:attrName>ppt_x</p:attrName>
                                          <p:attrName>ppt_y</p:attrName>
                                        </p:attrNameLst>
                                      </p:cBhvr>
                                    </p:animMotion>
                                  </p:childTnLst>
                                </p:cTn>
                              </p:par>
                            </p:childTnLst>
                          </p:cTn>
                        </p:par>
                        <p:par>
                          <p:cTn id="23" fill="hold">
                            <p:stCondLst>
                              <p:cond delay="22010"/>
                            </p:stCondLst>
                            <p:childTnLst>
                              <p:par>
                                <p:cTn id="24" presetID="10" presetClass="exit" presetSubtype="0" fill="hold" nodeType="after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par>
                          <p:cTn id="27" fill="hold">
                            <p:stCondLst>
                              <p:cond delay="2251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23010"/>
                            </p:stCondLst>
                            <p:childTnLst>
                              <p:par>
                                <p:cTn id="32" presetID="0" presetClass="path" presetSubtype="0" accel="50000" decel="50000" fill="hold" nodeType="afterEffect">
                                  <p:stCondLst>
                                    <p:cond delay="0"/>
                                  </p:stCondLst>
                                  <p:childTnLst>
                                    <p:animMotion origin="layout" path="M 1.30514E-6 5.18519E-6 L 0.05795 0.00024 " pathEditMode="relative" ptsTypes="AA">
                                      <p:cBhvr>
                                        <p:cTn id="33" dur="2000" fill="hold"/>
                                        <p:tgtEl>
                                          <p:spTgt spid="20"/>
                                        </p:tgtEl>
                                        <p:attrNameLst>
                                          <p:attrName>ppt_x</p:attrName>
                                          <p:attrName>ppt_y</p:attrName>
                                        </p:attrNameLst>
                                      </p:cBhvr>
                                    </p:animMotion>
                                  </p:childTnLst>
                                </p:cTn>
                              </p:par>
                            </p:childTnLst>
                          </p:cTn>
                        </p:par>
                        <p:par>
                          <p:cTn id="34" fill="hold">
                            <p:stCondLst>
                              <p:cond delay="25010"/>
                            </p:stCondLst>
                            <p:childTnLst>
                              <p:par>
                                <p:cTn id="35" presetID="10" presetClass="exit" presetSubtype="0" fill="hold" nodeType="after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2551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750"/>
                                        <p:tgtEl>
                                          <p:spTgt spid="15"/>
                                        </p:tgtEl>
                                      </p:cBhvr>
                                    </p:animEffect>
                                  </p:childTnLst>
                                </p:cTn>
                              </p:par>
                            </p:childTnLst>
                          </p:cTn>
                        </p:par>
                        <p:par>
                          <p:cTn id="42" fill="hold">
                            <p:stCondLst>
                              <p:cond delay="2626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5"/>
                                        </p:tgtEl>
                                        <p:attrNameLst>
                                          <p:attrName>ppt_x</p:attrName>
                                          <p:attrName>ppt_y</p:attrName>
                                        </p:attrNameLst>
                                      </p:cBhvr>
                                    </p:animMotion>
                                  </p:childTnLst>
                                </p:cTn>
                              </p:par>
                            </p:childTnLst>
                          </p:cTn>
                        </p:par>
                        <p:par>
                          <p:cTn id="45" fill="hold">
                            <p:stCondLst>
                              <p:cond delay="28260"/>
                            </p:stCondLst>
                            <p:childTnLst>
                              <p:par>
                                <p:cTn id="46" presetID="2" presetClass="exit" presetSubtype="4" fill="hold" nodeType="afterEffect">
                                  <p:stCondLst>
                                    <p:cond delay="0"/>
                                  </p:stCondLst>
                                  <p:childTnLst>
                                    <p:anim calcmode="lin" valueType="num">
                                      <p:cBhvr additive="base">
                                        <p:cTn id="47" dur="500"/>
                                        <p:tgtEl>
                                          <p:spTgt spid="15"/>
                                        </p:tgtEl>
                                        <p:attrNameLst>
                                          <p:attrName>ppt_x</p:attrName>
                                        </p:attrNameLst>
                                      </p:cBhvr>
                                      <p:tavLst>
                                        <p:tav tm="0">
                                          <p:val>
                                            <p:strVal val="ppt_x"/>
                                          </p:val>
                                        </p:tav>
                                        <p:tav tm="100000">
                                          <p:val>
                                            <p:strVal val="ppt_x"/>
                                          </p:val>
                                        </p:tav>
                                      </p:tavLst>
                                    </p:anim>
                                    <p:anim calcmode="lin" valueType="num">
                                      <p:cBhvr additive="base">
                                        <p:cTn id="48" dur="500"/>
                                        <p:tgtEl>
                                          <p:spTgt spid="15"/>
                                        </p:tgtEl>
                                        <p:attrNameLst>
                                          <p:attrName>ppt_y</p:attrName>
                                        </p:attrNameLst>
                                      </p:cBhvr>
                                      <p:tavLst>
                                        <p:tav tm="0">
                                          <p:val>
                                            <p:strVal val="ppt_y"/>
                                          </p:val>
                                        </p:tav>
                                        <p:tav tm="100000">
                                          <p:val>
                                            <p:strVal val="1+ppt_h/2"/>
                                          </p:val>
                                        </p:tav>
                                      </p:tavLst>
                                    </p:anim>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962549" y="1689844"/>
            <a:ext cx="12138819" cy="4539506"/>
          </a:xfrm>
          <a:prstGeom prst="rect">
            <a:avLst/>
          </a:prstGeom>
          <a:noFill/>
        </p:spPr>
        <p:txBody>
          <a:bodyPr wrap="square" lIns="121725" tIns="60862" rIns="121725" bIns="60862" rtlCol="0">
            <a:spAutoFit/>
          </a:bodyPr>
          <a:lstStyle/>
          <a:p>
            <a:pPr algn="ctr"/>
            <a:r>
              <a:rPr lang="lt-LT" sz="28700">
                <a:solidFill>
                  <a:srgbClr val="FF0000"/>
                </a:solidFill>
                <a:latin typeface="HP001 4 hàng" pitchFamily="34" charset="0"/>
              </a:rPr>
              <a:t> jít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2" name="TextBox 11"/>
          <p:cNvSpPr txBox="1"/>
          <p:nvPr/>
        </p:nvSpPr>
        <p:spPr>
          <a:xfrm>
            <a:off x="6858685" y="3066997"/>
            <a:ext cx="5417550" cy="2323515"/>
          </a:xfrm>
          <a:prstGeom prst="rect">
            <a:avLst/>
          </a:prstGeom>
          <a:noFill/>
        </p:spPr>
        <p:txBody>
          <a:bodyPr wrap="square" lIns="121725" tIns="60862" rIns="121725" bIns="60862" rtlCol="0">
            <a:spAutoFit/>
          </a:bodyPr>
          <a:lstStyle/>
          <a:p>
            <a:r>
              <a:rPr lang="lt-LT" sz="14300">
                <a:solidFill>
                  <a:srgbClr val="FF0000"/>
                </a:solidFill>
                <a:latin typeface="HP001 4 hàng" pitchFamily="34" charset="0"/>
              </a:rPr>
              <a:t> jít </a:t>
            </a:r>
            <a:endParaRPr lang="en-US" sz="14300">
              <a:solidFill>
                <a:srgbClr val="FF0000"/>
              </a:solidFill>
              <a:latin typeface="HP001 4 hàng" pitchFamily="34" charset="0"/>
            </a:endParaRPr>
          </a:p>
        </p:txBody>
      </p:sp>
      <p:pic>
        <p:nvPicPr>
          <p:cNvPr id="2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224058" y="-124635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089318" y="-211935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866951" y="-906308"/>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646535" y="-161886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65687E-6 -2.6087E-6 L 0.01097 -0.02682 L 0.01841 -0.03677 L 0.0299 -0.04116 L 0.04322 -0.03885 L 0.05118 -0.03052 L 0.05654 -0.02104 L 0.05928 -0.00347 L 0.05928 0.01411 L 0.05928 0.16513 L 0.05993 0.09899 L 0.06855 0.05319 L 0.08317 0.00232 L 0.09714 -0.02706 L 0.11385 -0.04232 L 0.12378 -0.04232 L 0.13448 -0.03422 L 0.14114 -0.01873 L 0.14441 0.00232 L 0.14571 0.02475 L 0.14571 0.16513 L 0.14637 0.10153 L 0.15903 0.0377 L 0.17365 -0.00462 L 0.18567 -0.03052 L 0.19964 -0.04348 L 0.21295 -0.04232 L 0.22431 -0.03168 L 0.23097 -0.01179 L 0.23228 0.01064 L 0.23228 0.12257 L 0.23489 0.14269 L 0.24024 0.15565 L 0.2469 0.15911 L 0.25487 0.1568 L 0.26818 0.14269 L 0.27954 0.12026 L 0.29952 0.03654 L 0.31075 -0.04949 L 0.31075 0.12396 L 0.31545 0.14732 L 0.32145 0.15565 L 0.33072 0.15911 L 0.33947 0.15333 L 0.35201 0.13206 L 0.36741 0.08858 L 0.38269 0.0037 L 0.38674 -0.05296 L 0.38739 -0.15194 L 0.38804 0.12743 L 0.39 0.14501 L 0.39796 0.15449 L 0.40802 0.15911 C 0.41807 0.14963 0.41415 0.14986 0.41859 0.14986 L 0.43322 0.12396 L 0.44392 0.08257 L 0.45058 0.05435 " pathEditMode="relative" rAng="0" ptsTypes="AAAAAAAAAAAAAAAAAAAAAAAAAAAAAAAAAAAAAAAAAAAAAAAAAAAAfAAAA">
                                      <p:cBhvr>
                                        <p:cTn id="10" dur="18000" fill="hold"/>
                                        <p:tgtEl>
                                          <p:spTgt spid="23"/>
                                        </p:tgtEl>
                                        <p:attrNameLst>
                                          <p:attrName>ppt_x</p:attrName>
                                          <p:attrName>ppt_y</p:attrName>
                                        </p:attrNameLst>
                                      </p:cBhvr>
                                      <p:rCtr x="22523" y="648"/>
                                    </p:animMotion>
                                  </p:childTnLst>
                                </p:cTn>
                              </p:par>
                            </p:childTnLst>
                          </p:cTn>
                        </p:par>
                        <p:par>
                          <p:cTn id="11" fill="hold">
                            <p:stCondLst>
                              <p:cond delay="18500"/>
                            </p:stCondLst>
                            <p:childTnLst>
                              <p:par>
                                <p:cTn id="12" presetID="10" presetClass="exit" presetSubtype="0" fill="hold" nodeType="afterEffect">
                                  <p:stCondLst>
                                    <p:cond delay="0"/>
                                  </p:stCondLst>
                                  <p:childTnLst>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childTnLst>
                          </p:cTn>
                        </p:par>
                        <p:par>
                          <p:cTn id="15" fill="hold">
                            <p:stCondLst>
                              <p:cond delay="19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750"/>
                                        <p:tgtEl>
                                          <p:spTgt spid="21"/>
                                        </p:tgtEl>
                                      </p:cBhvr>
                                    </p:animEffect>
                                  </p:childTnLst>
                                </p:cTn>
                              </p:par>
                            </p:childTnLst>
                          </p:cTn>
                        </p:par>
                        <p:par>
                          <p:cTn id="19" fill="hold">
                            <p:stCondLst>
                              <p:cond delay="20750"/>
                            </p:stCondLst>
                            <p:childTnLst>
                              <p:par>
                                <p:cTn id="20" presetID="10" presetClass="exit" presetSubtype="0" fill="hold" nodeType="afterEffect">
                                  <p:stCondLst>
                                    <p:cond delay="0"/>
                                  </p:stCondLst>
                                  <p:childTnLst>
                                    <p:animEffect transition="out" filter="fade">
                                      <p:cBhvr>
                                        <p:cTn id="21" dur="1750"/>
                                        <p:tgtEl>
                                          <p:spTgt spid="21"/>
                                        </p:tgtEl>
                                      </p:cBhvr>
                                    </p:animEffect>
                                    <p:set>
                                      <p:cBhvr>
                                        <p:cTn id="22" dur="1" fill="hold">
                                          <p:stCondLst>
                                            <p:cond delay="1749"/>
                                          </p:stCondLst>
                                        </p:cTn>
                                        <p:tgtEl>
                                          <p:spTgt spid="21"/>
                                        </p:tgtEl>
                                        <p:attrNameLst>
                                          <p:attrName>style.visibility</p:attrName>
                                        </p:attrNameLst>
                                      </p:cBhvr>
                                      <p:to>
                                        <p:strVal val="hidden"/>
                                      </p:to>
                                    </p:set>
                                  </p:childTnLst>
                                </p:cTn>
                              </p:par>
                            </p:childTnLst>
                          </p:cTn>
                        </p:par>
                        <p:par>
                          <p:cTn id="23" fill="hold">
                            <p:stCondLst>
                              <p:cond delay="22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3000"/>
                            </p:stCondLst>
                            <p:childTnLst>
                              <p:par>
                                <p:cTn id="28" presetID="0" presetClass="path" presetSubtype="0" accel="50000" decel="50000" fill="hold" nodeType="afterEffect">
                                  <p:stCondLst>
                                    <p:cond delay="0"/>
                                  </p:stCondLst>
                                  <p:childTnLst>
                                    <p:animMotion origin="layout" path="M 1.30514E-6 5.18519E-6 L 0.05795 0.00024 " pathEditMode="relative" ptsTypes="AA">
                                      <p:cBhvr>
                                        <p:cTn id="29" dur="2000" fill="hold"/>
                                        <p:tgtEl>
                                          <p:spTgt spid="20"/>
                                        </p:tgtEl>
                                        <p:attrNameLst>
                                          <p:attrName>ppt_x</p:attrName>
                                          <p:attrName>ppt_y</p:attrName>
                                        </p:attrNameLst>
                                      </p:cBhvr>
                                    </p:animMotion>
                                  </p:childTnLst>
                                </p:cTn>
                              </p:par>
                            </p:childTnLst>
                          </p:cTn>
                        </p:par>
                        <p:par>
                          <p:cTn id="30" fill="hold">
                            <p:stCondLst>
                              <p:cond delay="25000"/>
                            </p:stCondLst>
                            <p:childTnLst>
                              <p:par>
                                <p:cTn id="31" presetID="10" presetClass="exit" presetSubtype="0" fill="hold" nodeType="after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par>
                          <p:cTn id="34" fill="hold">
                            <p:stCondLst>
                              <p:cond delay="25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750"/>
                                        <p:tgtEl>
                                          <p:spTgt spid="22"/>
                                        </p:tgtEl>
                                      </p:cBhvr>
                                    </p:animEffect>
                                  </p:childTnLst>
                                </p:cTn>
                              </p:par>
                            </p:childTnLst>
                          </p:cTn>
                        </p:par>
                        <p:par>
                          <p:cTn id="38" fill="hold">
                            <p:stCondLst>
                              <p:cond delay="26250"/>
                            </p:stCondLst>
                            <p:childTnLst>
                              <p:par>
                                <p:cTn id="39" presetID="0" presetClass="path" presetSubtype="0" accel="50000" decel="50000" fill="hold" nodeType="afterEffect">
                                  <p:stCondLst>
                                    <p:cond delay="0"/>
                                  </p:stCondLst>
                                  <p:childTnLst>
                                    <p:animMotion origin="layout" path="M -1.03093E-7 -1.62812E-6 L -0.02662 0.04556 " pathEditMode="relative" ptsTypes="AA">
                                      <p:cBhvr>
                                        <p:cTn id="40" dur="2000" fill="hold"/>
                                        <p:tgtEl>
                                          <p:spTgt spid="22"/>
                                        </p:tgtEl>
                                        <p:attrNameLst>
                                          <p:attrName>ppt_x</p:attrName>
                                          <p:attrName>ppt_y</p:attrName>
                                        </p:attrNameLst>
                                      </p:cBhvr>
                                    </p:animMotion>
                                  </p:childTnLst>
                                </p:cTn>
                              </p:par>
                            </p:childTnLst>
                          </p:cTn>
                        </p:par>
                        <p:par>
                          <p:cTn id="41" fill="hold">
                            <p:stCondLst>
                              <p:cond delay="28250"/>
                            </p:stCondLst>
                            <p:childTnLst>
                              <p:par>
                                <p:cTn id="42" presetID="2" presetClass="exit" presetSubtype="4" fill="hold" nodeType="afterEffect">
                                  <p:stCondLst>
                                    <p:cond delay="0"/>
                                  </p:stCondLst>
                                  <p:childTnLst>
                                    <p:anim calcmode="lin" valueType="num">
                                      <p:cBhvr additive="base">
                                        <p:cTn id="43" dur="500"/>
                                        <p:tgtEl>
                                          <p:spTgt spid="22"/>
                                        </p:tgtEl>
                                        <p:attrNameLst>
                                          <p:attrName>ppt_x</p:attrName>
                                        </p:attrNameLst>
                                      </p:cBhvr>
                                      <p:tavLst>
                                        <p:tav tm="0">
                                          <p:val>
                                            <p:strVal val="ppt_x"/>
                                          </p:val>
                                        </p:tav>
                                        <p:tav tm="100000">
                                          <p:val>
                                            <p:strVal val="ppt_x"/>
                                          </p:val>
                                        </p:tav>
                                      </p:tavLst>
                                    </p:anim>
                                    <p:anim calcmode="lin" valueType="num">
                                      <p:cBhvr additive="base">
                                        <p:cTn id="44" dur="500"/>
                                        <p:tgtEl>
                                          <p:spTgt spid="22"/>
                                        </p:tgtEl>
                                        <p:attrNameLst>
                                          <p:attrName>ppt_y</p:attrName>
                                        </p:attrNameLst>
                                      </p:cBhvr>
                                      <p:tavLst>
                                        <p:tav tm="0">
                                          <p:val>
                                            <p:strVal val="ppt_y"/>
                                          </p:val>
                                        </p:tav>
                                        <p:tav tm="100000">
                                          <p:val>
                                            <p:strVal val="1+ppt_h/2"/>
                                          </p:val>
                                        </p:tav>
                                      </p:tavLst>
                                    </p:anim>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28119" y="242779"/>
            <a:ext cx="8773090" cy="6252107"/>
            <a:chOff x="2347119" y="381000"/>
            <a:chExt cx="7250487" cy="5167033"/>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73" t="40816" r="29578" b="27551"/>
            <a:stretch/>
          </p:blipFill>
          <p:spPr bwMode="auto">
            <a:xfrm>
              <a:off x="2347119" y="381000"/>
              <a:ext cx="7250487" cy="288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79" t="28030" r="28329" b="44834"/>
            <a:stretch/>
          </p:blipFill>
          <p:spPr bwMode="auto">
            <a:xfrm>
              <a:off x="2392474" y="3109807"/>
              <a:ext cx="7174288" cy="243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ounded Rectangle 5"/>
          <p:cNvSpPr/>
          <p:nvPr/>
        </p:nvSpPr>
        <p:spPr>
          <a:xfrm>
            <a:off x="514160" y="277948"/>
            <a:ext cx="2442559" cy="6428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  Viết vở</a:t>
            </a:r>
          </a:p>
        </p:txBody>
      </p:sp>
    </p:spTree>
    <p:extLst>
      <p:ext uri="{BB962C8B-B14F-4D97-AF65-F5344CB8AC3E}">
        <p14:creationId xmlns:p14="http://schemas.microsoft.com/office/powerpoint/2010/main" val="3251380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6D73CFF5-DEB3-625A-E5A8-06AD79D3FA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38"/>
            <a:ext cx="12161838" cy="6840537"/>
          </a:xfrm>
          <a:prstGeom prst="rect">
            <a:avLst/>
          </a:prstGeom>
        </p:spPr>
      </p:pic>
      <p:grpSp>
        <p:nvGrpSpPr>
          <p:cNvPr id="3" name="Group 2">
            <a:extLst>
              <a:ext uri="{FF2B5EF4-FFF2-40B4-BE49-F238E27FC236}">
                <a16:creationId xmlns:a16="http://schemas.microsoft.com/office/drawing/2014/main" id="{DD0F2C39-38E3-090F-AFA5-99E71475711A}"/>
              </a:ext>
            </a:extLst>
          </p:cNvPr>
          <p:cNvGrpSpPr/>
          <p:nvPr/>
        </p:nvGrpSpPr>
        <p:grpSpPr>
          <a:xfrm>
            <a:off x="137319" y="0"/>
            <a:ext cx="2621250" cy="941185"/>
            <a:chOff x="63500" y="1429216"/>
            <a:chExt cx="1970813" cy="705889"/>
          </a:xfrm>
        </p:grpSpPr>
        <p:sp>
          <p:nvSpPr>
            <p:cNvPr id="4" name="Rounded Rectangle 7">
              <a:extLst>
                <a:ext uri="{FF2B5EF4-FFF2-40B4-BE49-F238E27FC236}">
                  <a16:creationId xmlns:a16="http://schemas.microsoft.com/office/drawing/2014/main" id="{4DECE7B2-3B2C-2EDD-E2BC-C0399491861B}"/>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5" name="Oval 4">
              <a:extLst>
                <a:ext uri="{FF2B5EF4-FFF2-40B4-BE49-F238E27FC236}">
                  <a16:creationId xmlns:a16="http://schemas.microsoft.com/office/drawing/2014/main" id="{232EE4CE-2721-D38F-84D6-E6F6299074E5}"/>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245355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47650" y="428600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32" name="Straight Connector 31"/>
          <p:cNvCxnSpPr/>
          <p:nvPr/>
        </p:nvCxnSpPr>
        <p:spPr>
          <a:xfrm>
            <a:off x="1266419" y="4716124"/>
            <a:ext cx="700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96961" y="4744879"/>
            <a:ext cx="670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93768" y="5356092"/>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250518" y="5957110"/>
            <a:ext cx="554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250841" y="427672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Tết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rét</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vẫn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đậm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Mấy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cây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đã</a:t>
            </a:r>
            <a:r>
              <a:rPr lang="en-US" dirty="0">
                <a:solidFill>
                  <a:srgbClr val="0070C0"/>
                </a:solidFill>
                <a:latin typeface="Arial-Rounded" pitchFamily="34" charset="0"/>
                <a:ea typeface="Arial-Rounded" pitchFamily="34" charset="0"/>
                <a:cs typeface="Arial-Rounded" pitchFamily="34" charset="0"/>
              </a:rPr>
              <a:t> chi </a:t>
            </a:r>
            <a:r>
              <a:rPr lang="en-US" dirty="0" err="1">
                <a:solidFill>
                  <a:srgbClr val="FF0000"/>
                </a:solidFill>
                <a:latin typeface="Arial-Rounded" pitchFamily="34" charset="0"/>
                <a:ea typeface="Arial-Rounded" pitchFamily="34" charset="0"/>
                <a:cs typeface="Arial-Rounded" pitchFamily="34" charset="0"/>
              </a:rPr>
              <a:t>chít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lộc</a:t>
            </a:r>
            <a:r>
              <a:rPr lang="en-US" dirty="0">
                <a:solidFill>
                  <a:srgbClr val="0070C0"/>
                </a:solidFill>
                <a:latin typeface="Arial-Rounded" pitchFamily="34" charset="0"/>
                <a:ea typeface="Arial-Rounded" pitchFamily="34" charset="0"/>
                <a:cs typeface="Arial-Rounded" pitchFamily="34" charset="0"/>
              </a:rPr>
              <a:t> non. </a:t>
            </a:r>
            <a:r>
              <a:rPr lang="en-US" dirty="0" err="1">
                <a:solidFill>
                  <a:srgbClr val="0070C0"/>
                </a:solidFill>
                <a:latin typeface="Arial-Rounded" pitchFamily="34" charset="0"/>
                <a:ea typeface="Arial-Rounded" pitchFamily="34" charset="0"/>
                <a:cs typeface="Arial-Rounded" pitchFamily="34" charset="0"/>
              </a:rPr>
              <a:t>Vài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nụ</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tròn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đỏ</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thắm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vừa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hé</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nở</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Rồi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ấm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én</a:t>
            </a:r>
            <a:r>
              <a:rPr lang="en-US" dirty="0">
                <a:solidFill>
                  <a:srgbClr val="0070C0"/>
                </a:solidFill>
                <a:latin typeface="Arial-Rounded" pitchFamily="34" charset="0"/>
                <a:ea typeface="Arial-Rounded" pitchFamily="34" charset="0"/>
                <a:cs typeface="Arial-Rounded" pitchFamily="34" charset="0"/>
              </a:rPr>
              <a:t> nhỏ </a:t>
            </a:r>
            <a:r>
              <a:rPr lang="en-US" dirty="0" err="1">
                <a:solidFill>
                  <a:srgbClr val="0070C0"/>
                </a:solidFill>
                <a:latin typeface="Arial-Rounded" pitchFamily="34" charset="0"/>
                <a:ea typeface="Arial-Rounded" pitchFamily="34" charset="0"/>
                <a:cs typeface="Arial-Rounded" pitchFamily="34" charset="0"/>
              </a:rPr>
              <a:t>lại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rít</a:t>
            </a:r>
            <a:r>
              <a:rPr lang="en-US" dirty="0">
                <a:solidFill>
                  <a:srgbClr val="0070C0"/>
                </a:solidFill>
                <a:latin typeface="Arial-Rounded" pitchFamily="34" charset="0"/>
                <a:ea typeface="Arial-Rounded" pitchFamily="34" charset="0"/>
                <a:cs typeface="Arial-Rounded" pitchFamily="34" charset="0"/>
              </a:rPr>
              <a:t> bay </a:t>
            </a:r>
            <a:r>
              <a:rPr lang="en-US" dirty="0" err="1">
                <a:solidFill>
                  <a:srgbClr val="0070C0"/>
                </a:solidFill>
                <a:latin typeface="Arial-Rounded" pitchFamily="34" charset="0"/>
                <a:ea typeface="Arial-Rounded" pitchFamily="34" charset="0"/>
                <a:cs typeface="Arial-Rounded" pitchFamily="34" charset="0"/>
              </a:rPr>
              <a:t>về</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nức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đón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chào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năm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mới</a:t>
            </a:r>
            <a:r>
              <a:rPr lang="en-US" dirty="0">
                <a:solidFill>
                  <a:srgbClr val="0070C0"/>
                </a:solidFill>
                <a:latin typeface="Arial-Rounded" pitchFamily="34" charset="0"/>
                <a:ea typeface="Arial-Rounded" pitchFamily="34" charset="0"/>
                <a:cs typeface="Arial-Rounded" pitchFamily="34" charset="0"/>
              </a:rPr>
              <a:t>.</a:t>
            </a:r>
          </a:p>
        </p:txBody>
      </p:sp>
      <p:pic>
        <p:nvPicPr>
          <p:cNvPr id="4" name="Picture 3">
            <a:extLst>
              <a:ext uri="{FF2B5EF4-FFF2-40B4-BE49-F238E27FC236}">
                <a16:creationId xmlns:a16="http://schemas.microsoft.com/office/drawing/2014/main" id="{EDD68603-E952-F0C3-F2E1-FE37D831848B}"/>
              </a:ext>
            </a:extLst>
          </p:cNvPr>
          <p:cNvPicPr>
            <a:picLocks noChangeAspect="1"/>
          </p:cNvPicPr>
          <p:nvPr/>
        </p:nvPicPr>
        <p:blipFill>
          <a:blip r:embed="rId3"/>
          <a:stretch>
            <a:fillRect/>
          </a:stretch>
        </p:blipFill>
        <p:spPr>
          <a:xfrm>
            <a:off x="2042319" y="381000"/>
            <a:ext cx="7484828" cy="3657600"/>
          </a:xfrm>
          <a:prstGeom prst="rect">
            <a:avLst/>
          </a:prstGeom>
        </p:spPr>
      </p:pic>
      <p:grpSp>
        <p:nvGrpSpPr>
          <p:cNvPr id="5" name="Group 4"/>
          <p:cNvGrpSpPr/>
          <p:nvPr/>
        </p:nvGrpSpPr>
        <p:grpSpPr>
          <a:xfrm>
            <a:off x="1204119" y="304800"/>
            <a:ext cx="2621250" cy="941185"/>
            <a:chOff x="63500" y="1429216"/>
            <a:chExt cx="1970813" cy="705889"/>
          </a:xfrm>
        </p:grpSpPr>
        <p:sp>
          <p:nvSpPr>
            <p:cNvPr id="6"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221112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63209" y="1523412"/>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tết</a:t>
            </a:r>
          </a:p>
        </p:txBody>
      </p:sp>
      <p:sp>
        <p:nvSpPr>
          <p:cNvPr id="7" name="Title 1"/>
          <p:cNvSpPr txBox="1">
            <a:spLocks/>
          </p:cNvSpPr>
          <p:nvPr/>
        </p:nvSpPr>
        <p:spPr>
          <a:xfrm>
            <a:off x="4917702" y="1541250"/>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rét</a:t>
            </a:r>
          </a:p>
        </p:txBody>
      </p:sp>
      <p:sp>
        <p:nvSpPr>
          <p:cNvPr id="8" name="Title 1"/>
          <p:cNvSpPr txBox="1">
            <a:spLocks/>
          </p:cNvSpPr>
          <p:nvPr/>
        </p:nvSpPr>
        <p:spPr>
          <a:xfrm>
            <a:off x="6450519" y="3886200"/>
            <a:ext cx="438143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ríu rít</a:t>
            </a:r>
          </a:p>
        </p:txBody>
      </p:sp>
      <p:sp>
        <p:nvSpPr>
          <p:cNvPr id="5" name="Title 1"/>
          <p:cNvSpPr txBox="1">
            <a:spLocks/>
          </p:cNvSpPr>
          <p:nvPr/>
        </p:nvSpPr>
        <p:spPr>
          <a:xfrm>
            <a:off x="1363209" y="3886200"/>
            <a:ext cx="44958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chi chít</a:t>
            </a:r>
          </a:p>
        </p:txBody>
      </p:sp>
      <p:sp>
        <p:nvSpPr>
          <p:cNvPr id="6" name="Title 1"/>
          <p:cNvSpPr txBox="1">
            <a:spLocks/>
          </p:cNvSpPr>
          <p:nvPr/>
        </p:nvSpPr>
        <p:spPr>
          <a:xfrm>
            <a:off x="8358750" y="1541250"/>
            <a:ext cx="2473208"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rít</a:t>
            </a:r>
          </a:p>
        </p:txBody>
      </p:sp>
    </p:spTree>
    <p:extLst>
      <p:ext uri="{BB962C8B-B14F-4D97-AF65-F5344CB8AC3E}">
        <p14:creationId xmlns:p14="http://schemas.microsoft.com/office/powerpoint/2010/main" val="34036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Arial-Rounded" pitchFamily="34" charset="0"/>
                <a:ea typeface="Arial-Rounded" pitchFamily="34" charset="0"/>
                <a:cs typeface="Arial-Rounded" pitchFamily="34" charset="0"/>
              </a:rPr>
              <a:t>cây đào</a:t>
            </a:r>
          </a:p>
        </p:txBody>
      </p:sp>
      <p:pic>
        <p:nvPicPr>
          <p:cNvPr id="9218" name="Picture 2" descr="Cây đào tiếng Anh là gì? Từ vựng tiếng Anh về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184" y="159106"/>
            <a:ext cx="7570273" cy="5376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9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5 Công Dụng Bất Ngờ Của Trái Bồ K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319" y="152400"/>
            <a:ext cx="7315200" cy="52959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12589" y="5638800"/>
            <a:ext cx="6193859"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Đố bạn quả gì?</a:t>
            </a:r>
          </a:p>
        </p:txBody>
      </p:sp>
    </p:spTree>
    <p:extLst>
      <p:ext uri="{BB962C8B-B14F-4D97-AF65-F5344CB8AC3E}">
        <p14:creationId xmlns:p14="http://schemas.microsoft.com/office/powerpoint/2010/main" val="2022848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hoa đ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Arial-Rounded" pitchFamily="34" charset="0"/>
                <a:ea typeface="Arial-Rounded" pitchFamily="34" charset="0"/>
                <a:cs typeface="Arial-Rounded" pitchFamily="34" charset="0"/>
              </a:rPr>
              <a:t>chim én</a:t>
            </a:r>
          </a:p>
        </p:txBody>
      </p:sp>
      <p:pic>
        <p:nvPicPr>
          <p:cNvPr id="14338" name="Picture 2" descr="Mơ thấy chim đánh con gì để mang tới may mắn và cơ hội trúng lớ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9" y="533400"/>
            <a:ext cx="6984759" cy="465453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Giấc Mơ Thấy Chim én Có điềm Báo Và ý Nghĩa Gì ?"/>
          <p:cNvPicPr>
            <a:picLocks noChangeAspect="1" noChangeArrowheads="1"/>
          </p:cNvPicPr>
          <p:nvPr/>
        </p:nvPicPr>
        <p:blipFill rotWithShape="1">
          <a:blip r:embed="rId3">
            <a:extLst>
              <a:ext uri="{28A0092B-C50C-407E-A947-70E740481C1C}">
                <a14:useLocalDpi xmlns:a14="http://schemas.microsoft.com/office/drawing/2010/main" val="0"/>
              </a:ext>
            </a:extLst>
          </a:blip>
          <a:srcRect r="45243"/>
          <a:stretch/>
        </p:blipFill>
        <p:spPr bwMode="auto">
          <a:xfrm>
            <a:off x="7681119" y="533400"/>
            <a:ext cx="3821919" cy="466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5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47650" y="429284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sp>
        <p:nvSpPr>
          <p:cNvPr id="12" name="Oval 11"/>
          <p:cNvSpPr/>
          <p:nvPr/>
        </p:nvSpPr>
        <p:spPr>
          <a:xfrm>
            <a:off x="1096235" y="37580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5809181" y="386939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2</a:t>
            </a:r>
          </a:p>
        </p:txBody>
      </p:sp>
      <p:sp>
        <p:nvSpPr>
          <p:cNvPr id="16" name="Oval 15"/>
          <p:cNvSpPr/>
          <p:nvPr/>
        </p:nvSpPr>
        <p:spPr>
          <a:xfrm>
            <a:off x="9823917" y="3823977"/>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3</a:t>
            </a:r>
          </a:p>
        </p:txBody>
      </p:sp>
      <p:sp>
        <p:nvSpPr>
          <p:cNvPr id="18" name="Oval 17"/>
          <p:cNvSpPr/>
          <p:nvPr/>
        </p:nvSpPr>
        <p:spPr>
          <a:xfrm>
            <a:off x="5764270" y="471981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4</a:t>
            </a:r>
          </a:p>
        </p:txBody>
      </p:sp>
      <p:sp>
        <p:nvSpPr>
          <p:cNvPr id="21" name="Oval 20"/>
          <p:cNvSpPr/>
          <p:nvPr/>
        </p:nvSpPr>
        <p:spPr>
          <a:xfrm>
            <a:off x="1739397" y="5287821"/>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5</a:t>
            </a:r>
          </a:p>
        </p:txBody>
      </p:sp>
      <p:sp>
        <p:nvSpPr>
          <p:cNvPr id="24" name="Title 1"/>
          <p:cNvSpPr txBox="1">
            <a:spLocks/>
          </p:cNvSpPr>
          <p:nvPr/>
        </p:nvSpPr>
        <p:spPr>
          <a:xfrm>
            <a:off x="247650" y="429284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srgbClr val="0070C0"/>
                </a:solidFill>
                <a:latin typeface="Arial-Rounded" pitchFamily="34" charset="0"/>
                <a:ea typeface="Arial-Rounded" pitchFamily="34" charset="0"/>
                <a:cs typeface="Arial-Rounded" pitchFamily="34" charset="0"/>
              </a:rPr>
              <a:t>	</a:t>
            </a:r>
            <a:r>
              <a:rPr lang="en-US">
                <a:solidFill>
                  <a:srgbClr val="C00000"/>
                </a:solidFill>
                <a:latin typeface="Arial-Rounded" pitchFamily="34" charset="0"/>
                <a:ea typeface="Arial-Rounded" pitchFamily="34" charset="0"/>
                <a:cs typeface="Arial-Rounded" pitchFamily="34" charset="0"/>
              </a:rPr>
              <a:t>Tết đến thật gần.</a:t>
            </a:r>
            <a:r>
              <a:rPr lang="en-US">
                <a:solidFill>
                  <a:srgbClr val="0070C0"/>
                </a:solidFill>
                <a:latin typeface="Arial-Rounded" pitchFamily="34" charset="0"/>
                <a:ea typeface="Arial-Rounded" pitchFamily="34" charset="0"/>
                <a:cs typeface="Arial-Rounded" pitchFamily="34" charset="0"/>
              </a:rPr>
              <a:t> </a:t>
            </a:r>
            <a:r>
              <a:rPr lang="en-US">
                <a:solidFill>
                  <a:srgbClr val="002060"/>
                </a:solidFill>
                <a:latin typeface="Arial-Rounded" pitchFamily="34" charset="0"/>
                <a:ea typeface="Arial-Rounded" pitchFamily="34" charset="0"/>
                <a:cs typeface="Arial-Rounded" pitchFamily="34" charset="0"/>
              </a:rPr>
              <a:t>Cái rét vẫn đậm</a:t>
            </a:r>
            <a:r>
              <a:rPr lang="en-US">
                <a:solidFill>
                  <a:srgbClr val="0070C0"/>
                </a:solidFill>
                <a:latin typeface="Arial-Rounded" pitchFamily="34" charset="0"/>
                <a:ea typeface="Arial-Rounded" pitchFamily="34" charset="0"/>
                <a:cs typeface="Arial-Rounded" pitchFamily="34" charset="0"/>
              </a:rPr>
              <a:t>.</a:t>
            </a:r>
            <a:r>
              <a:rPr lang="en-US">
                <a:solidFill>
                  <a:srgbClr val="7030A0"/>
                </a:solidFill>
                <a:latin typeface="Arial-Rounded" pitchFamily="34" charset="0"/>
                <a:ea typeface="Arial-Rounded" pitchFamily="34" charset="0"/>
                <a:cs typeface="Arial-Rounded" pitchFamily="34" charset="0"/>
              </a:rPr>
              <a:t> Mấy cây đào đã chi chít lộc non. </a:t>
            </a:r>
            <a:r>
              <a:rPr lang="en-US">
                <a:solidFill>
                  <a:srgbClr val="0070C0"/>
                </a:solidFill>
                <a:latin typeface="Arial-Rounded" pitchFamily="34" charset="0"/>
                <a:ea typeface="Arial-Rounded" pitchFamily="34" charset="0"/>
                <a:cs typeface="Arial-Rounded" pitchFamily="34" charset="0"/>
              </a:rPr>
              <a:t>Vài nụ tròn đỏ thắm vừa hé nở. </a:t>
            </a:r>
            <a:r>
              <a:rPr lang="en-US">
                <a:solidFill>
                  <a:srgbClr val="00B050"/>
                </a:solidFill>
                <a:latin typeface="Arial-Rounded" pitchFamily="34" charset="0"/>
                <a:ea typeface="Arial-Rounded" pitchFamily="34" charset="0"/>
                <a:cs typeface="Arial-Rounded" pitchFamily="34" charset="0"/>
              </a:rPr>
              <a:t>Rồi trời ấm dần, đàn én nhỏ lại ríu rít bay về, náo nức đón chào năm mới.</a:t>
            </a:r>
          </a:p>
        </p:txBody>
      </p:sp>
      <p:pic>
        <p:nvPicPr>
          <p:cNvPr id="4" name="Picture 3">
            <a:extLst>
              <a:ext uri="{FF2B5EF4-FFF2-40B4-BE49-F238E27FC236}">
                <a16:creationId xmlns:a16="http://schemas.microsoft.com/office/drawing/2014/main" id="{BEA91417-6BB6-B2BD-423C-0775E2228351}"/>
              </a:ext>
            </a:extLst>
          </p:cNvPr>
          <p:cNvPicPr>
            <a:picLocks noChangeAspect="1"/>
          </p:cNvPicPr>
          <p:nvPr/>
        </p:nvPicPr>
        <p:blipFill>
          <a:blip r:embed="rId3"/>
          <a:stretch>
            <a:fillRect/>
          </a:stretch>
        </p:blipFill>
        <p:spPr>
          <a:xfrm>
            <a:off x="3261519" y="457200"/>
            <a:ext cx="6181725" cy="3343275"/>
          </a:xfrm>
          <a:prstGeom prst="rect">
            <a:avLst/>
          </a:prstGeom>
        </p:spPr>
      </p:pic>
    </p:spTree>
    <p:extLst>
      <p:ext uri="{BB962C8B-B14F-4D97-AF65-F5344CB8AC3E}">
        <p14:creationId xmlns:p14="http://schemas.microsoft.com/office/powerpoint/2010/main" val="22908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8" grpId="0" animBg="1"/>
      <p:bldP spid="21" grpId="0" animBg="1"/>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cxnSp>
        <p:nvCxnSpPr>
          <p:cNvPr id="47" name="Straight Connector 46"/>
          <p:cNvCxnSpPr/>
          <p:nvPr/>
        </p:nvCxnSpPr>
        <p:spPr>
          <a:xfrm>
            <a:off x="6919119" y="990600"/>
            <a:ext cx="47958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97101" y="1676400"/>
            <a:ext cx="94652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122631" y="1713722"/>
            <a:ext cx="1693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712" y="2362200"/>
            <a:ext cx="7659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Khi tết đến gần, thời tiết như thế nào?</a:t>
            </a:r>
          </a:p>
        </p:txBody>
      </p:sp>
      <p:cxnSp>
        <p:nvCxnSpPr>
          <p:cNvPr id="17" name="Straight Connector 16"/>
          <p:cNvCxnSpPr/>
          <p:nvPr/>
        </p:nvCxnSpPr>
        <p:spPr>
          <a:xfrm>
            <a:off x="1904063" y="3120854"/>
            <a:ext cx="2176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6184"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Cây đào có đặc điểm gì khi tết đến?</a:t>
            </a:r>
          </a:p>
        </p:txBody>
      </p:sp>
      <p:sp>
        <p:nvSpPr>
          <p:cNvPr id="16" name="Rounded Rectangle 15"/>
          <p:cNvSpPr/>
          <p:nvPr/>
        </p:nvSpPr>
        <p:spPr>
          <a:xfrm>
            <a:off x="53826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itchFamily="34" charset="0"/>
                <a:ea typeface="Arial-Rounded" pitchFamily="34" charset="0"/>
                <a:cs typeface="Arial-Rounded" pitchFamily="34" charset="0"/>
              </a:rPr>
              <a:t>Loài chim nào cũng bay về náo nức đón chào năm mới</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 Tết đến thật gần. Cái rét vẫn đậm. Mấy cây đào đã chi chít lộc non. Vài nụ tròn đỏ thắm vừa hé nở. Rồi trời ấm dần, đàn én nhỏ lại ríu rít bay về, náo nức đón chào năm mới.</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628" y="7776"/>
            <a:ext cx="8952932" cy="479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3218410" y="914400"/>
            <a:ext cx="572501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Thời tiết</a:t>
            </a:r>
          </a:p>
        </p:txBody>
      </p:sp>
      <p:pic>
        <p:nvPicPr>
          <p:cNvPr id="8" name="Picture 7">
            <a:extLst>
              <a:ext uri="{FF2B5EF4-FFF2-40B4-BE49-F238E27FC236}">
                <a16:creationId xmlns:a16="http://schemas.microsoft.com/office/drawing/2014/main" id="{6E51C8D4-DAD0-603A-26CA-AF1C98EA01DF}"/>
              </a:ext>
            </a:extLst>
          </p:cNvPr>
          <p:cNvPicPr>
            <a:picLocks noChangeAspect="1"/>
          </p:cNvPicPr>
          <p:nvPr/>
        </p:nvPicPr>
        <p:blipFill>
          <a:blip r:embed="rId2"/>
          <a:stretch>
            <a:fillRect/>
          </a:stretch>
        </p:blipFill>
        <p:spPr>
          <a:xfrm>
            <a:off x="2651919" y="1828799"/>
            <a:ext cx="6477000" cy="4414261"/>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3239" y="-1102886"/>
            <a:ext cx="8266849" cy="7681159"/>
          </a:xfrm>
          <a:prstGeom prst="rect">
            <a:avLst/>
          </a:prstGeom>
        </p:spPr>
      </p:pic>
      <p:pic>
        <p:nvPicPr>
          <p:cNvPr id="3" name="Picture 2"/>
          <p:cNvPicPr>
            <a:picLocks noChangeAspect="1"/>
          </p:cNvPicPr>
          <p:nvPr/>
        </p:nvPicPr>
        <p:blipFill>
          <a:blip r:embed="rId3"/>
          <a:stretch>
            <a:fillRect/>
          </a:stretch>
        </p:blipFill>
        <p:spPr>
          <a:xfrm>
            <a:off x="415075" y="8484"/>
            <a:ext cx="8003182" cy="1939982"/>
          </a:xfrm>
          <a:prstGeom prst="rect">
            <a:avLst/>
          </a:prstGeom>
        </p:spPr>
      </p:pic>
      <p:sp>
        <p:nvSpPr>
          <p:cNvPr id="4" name="Rectangle 3"/>
          <p:cNvSpPr/>
          <p:nvPr/>
        </p:nvSpPr>
        <p:spPr>
          <a:xfrm>
            <a:off x="1113770" y="3059834"/>
            <a:ext cx="6884238" cy="1754326"/>
          </a:xfrm>
          <a:prstGeom prst="rect">
            <a:avLst/>
          </a:prstGeom>
        </p:spPr>
        <p:txBody>
          <a:bodyPr wrap="square">
            <a:spAutoFit/>
          </a:bodyPr>
          <a:lstStyle/>
          <a:p>
            <a:pPr algn="ctr"/>
            <a:r>
              <a:rPr lang="en-US" sz="5400" dirty="0" err="1">
                <a:solidFill>
                  <a:srgbClr val="7030A0"/>
                </a:solidFill>
                <a:latin typeface="Arial-Rounded" pitchFamily="34" charset="0"/>
                <a:ea typeface="Arial-Rounded" pitchFamily="34" charset="0"/>
                <a:cs typeface="Arial-Rounded" pitchFamily="34" charset="0"/>
              </a:rPr>
              <a:t>Thi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tìm</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các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tiếng</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từ</a:t>
            </a:r>
            <a:r>
              <a:rPr lang="en-US" sz="5400" dirty="0">
                <a:solidFill>
                  <a:srgbClr val="7030A0"/>
                </a:solidFill>
                <a:latin typeface="Arial-Rounded" pitchFamily="34" charset="0"/>
                <a:ea typeface="Arial-Rounded" pitchFamily="34" charset="0"/>
                <a:cs typeface="Arial-Rounded" pitchFamily="34" charset="0"/>
              </a:rPr>
              <a:t> </a:t>
            </a:r>
          </a:p>
          <a:p>
            <a:pPr algn="ctr"/>
            <a:r>
              <a:rPr lang="en-US" sz="5400" dirty="0" err="1">
                <a:solidFill>
                  <a:srgbClr val="7030A0"/>
                </a:solidFill>
                <a:latin typeface="Arial-Rounded" pitchFamily="34" charset="0"/>
                <a:ea typeface="Arial-Rounded" pitchFamily="34" charset="0"/>
                <a:cs typeface="Arial-Rounded" pitchFamily="34" charset="0"/>
              </a:rPr>
              <a:t>có</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chứa</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vần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vừa</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học</a:t>
            </a:r>
            <a:r>
              <a:rPr lang="en-US" sz="5400" dirty="0">
                <a:solidFill>
                  <a:srgbClr val="7030A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9391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07513" y="396501"/>
            <a:ext cx="8125366" cy="404261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zh-CN" altLang="en-US" sz="1795">
              <a:solidFill>
                <a:prstClr val="white"/>
              </a:solidFill>
              <a:latin typeface="Arial" panose="020B0604020202020204"/>
              <a:ea typeface="思源黑体 CN Bold" panose="020B0800000000000000"/>
            </a:endParaRPr>
          </a:p>
        </p:txBody>
      </p:sp>
      <p:pic>
        <p:nvPicPr>
          <p:cNvPr id="3" name="Picture 2"/>
          <p:cNvPicPr>
            <a:picLocks noChangeAspect="1"/>
          </p:cNvPicPr>
          <p:nvPr/>
        </p:nvPicPr>
        <p:blipFill>
          <a:blip r:embed="rId2"/>
          <a:stretch>
            <a:fillRect/>
          </a:stretch>
        </p:blipFill>
        <p:spPr>
          <a:xfrm>
            <a:off x="2469969" y="8483"/>
            <a:ext cx="9158658" cy="4694876"/>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09" y="1576964"/>
            <a:ext cx="3755172" cy="5228426"/>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2354" y="205757"/>
            <a:ext cx="11705768" cy="6643760"/>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2091">
              <a:defRPr/>
            </a:pPr>
            <a:endParaRPr lang="en-US" sz="1795">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6512" y="682094"/>
            <a:ext cx="11228275" cy="5679780"/>
          </a:xfrm>
          <a:prstGeom prst="rect">
            <a:avLst/>
          </a:prstGeom>
          <a:noFill/>
        </p:spPr>
        <p:txBody>
          <a:bodyPr wrap="square" rtlCol="0">
            <a:spAutoFit/>
          </a:bodyPr>
          <a:lstStyle/>
          <a:p>
            <a:pPr algn="ctr" defTabSz="912114">
              <a:defRPr/>
            </a:pPr>
            <a:r>
              <a:rPr lang="en-US" sz="2793"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2114">
              <a:defRPr/>
            </a:pP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793"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793"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2114">
              <a:defRPr/>
            </a:pP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2114">
              <a:defRPr/>
            </a:pP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793"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6057" indent="-456057" defTabSz="912114">
              <a:buFont typeface="Arial" panose="020B0604020202020204" pitchFamily="34" charset="0"/>
              <a:buChar char="•"/>
              <a:defRPr/>
            </a:pP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793"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793"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793"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6057" indent="-456057" defTabSz="912114">
              <a:buFont typeface="Arial" panose="020B0604020202020204" pitchFamily="34" charset="0"/>
              <a:buChar char="•"/>
              <a:defRPr/>
            </a:pPr>
            <a:r>
              <a:rPr lang="en-US" altLang="zh-CN" sz="2793"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793"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793"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2114">
              <a:defRPr/>
            </a:pPr>
            <a:endParaRPr lang="en-US" sz="2793"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2114">
              <a:defRPr/>
            </a:pPr>
            <a:endParaRPr lang="en-US" sz="2793"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35+ hình ảnh con vẹt đẹp nhất - Tổng hợp những hình ảnh chim vẹ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975" y="1676400"/>
            <a:ext cx="8060826" cy="503801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217975" y="304800"/>
            <a:ext cx="7825344"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Đố bạn loài chim gì?</a:t>
            </a:r>
          </a:p>
        </p:txBody>
      </p:sp>
    </p:spTree>
    <p:extLst>
      <p:ext uri="{BB962C8B-B14F-4D97-AF65-F5344CB8AC3E}">
        <p14:creationId xmlns:p14="http://schemas.microsoft.com/office/powerpoint/2010/main" val="245777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Đây là đâu?</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8773" y="595116"/>
            <a:ext cx="6204293" cy="5667768"/>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Top 99 Hình Ảnh Ngày Tết Nguyên Đán 2021 Ý Nghĩa Nhất - Hình Ảnh Đẹp HD | Hình  ảnh, Lì xì, Ông b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519" y="1524000"/>
            <a:ext cx="6311833" cy="515251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89719" y="304800"/>
            <a:ext cx="11125200" cy="10762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Arial-Rounded" pitchFamily="34" charset="0"/>
                <a:ea typeface="Arial-Rounded" pitchFamily="34" charset="0"/>
                <a:cs typeface="Arial-Rounded" pitchFamily="34" charset="0"/>
              </a:rPr>
              <a:t>Đây là dịp nào trong năm?</a:t>
            </a:r>
          </a:p>
        </p:txBody>
      </p:sp>
    </p:spTree>
    <p:extLst>
      <p:ext uri="{BB962C8B-B14F-4D97-AF65-F5344CB8AC3E}">
        <p14:creationId xmlns:p14="http://schemas.microsoft.com/office/powerpoint/2010/main" val="404594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498" y="1368613"/>
            <a:ext cx="5838186" cy="5813366"/>
          </a:xfrm>
          <a:prstGeom prst="rect">
            <a:avLst/>
          </a:prstGeom>
        </p:spPr>
      </p:pic>
      <p:sp>
        <p:nvSpPr>
          <p:cNvPr id="7" name="圆角矩形 17">
            <a:extLst>
              <a:ext uri="{FF2B5EF4-FFF2-40B4-BE49-F238E27FC236}">
                <a16:creationId xmlns:a16="http://schemas.microsoft.com/office/drawing/2014/main" id="{A8E535DF-15BD-D423-EF0C-7F74D154BE25}"/>
              </a:ext>
            </a:extLst>
          </p:cNvPr>
          <p:cNvSpPr/>
          <p:nvPr/>
        </p:nvSpPr>
        <p:spPr>
          <a:xfrm>
            <a:off x="5623719" y="1676400"/>
            <a:ext cx="6167372" cy="3799537"/>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zh-CN" altLang="en-US" sz="1795">
              <a:solidFill>
                <a:prstClr val="white"/>
              </a:solidFill>
              <a:latin typeface="Arial" panose="020B0604020202020204"/>
              <a:ea typeface="思源黑体 CN Bold" panose="020B0800000000000000"/>
            </a:endParaRPr>
          </a:p>
        </p:txBody>
      </p:sp>
      <p:pic>
        <p:nvPicPr>
          <p:cNvPr id="6" name="Picture 5">
            <a:extLst>
              <a:ext uri="{FF2B5EF4-FFF2-40B4-BE49-F238E27FC236}">
                <a16:creationId xmlns:a16="http://schemas.microsoft.com/office/drawing/2014/main" id="{1BA886BD-7D9B-A675-D2BB-114CD761611A}"/>
              </a:ext>
            </a:extLst>
          </p:cNvPr>
          <p:cNvPicPr>
            <a:picLocks noChangeAspect="1"/>
          </p:cNvPicPr>
          <p:nvPr/>
        </p:nvPicPr>
        <p:blipFill>
          <a:blip r:embed="rId4"/>
          <a:stretch>
            <a:fillRect/>
          </a:stretch>
        </p:blipFill>
        <p:spPr>
          <a:xfrm>
            <a:off x="-319881" y="1219200"/>
            <a:ext cx="5389331" cy="2042337"/>
          </a:xfrm>
          <a:prstGeom prst="rect">
            <a:avLst/>
          </a:prstGeom>
        </p:spPr>
      </p:pic>
      <p:sp>
        <p:nvSpPr>
          <p:cNvPr id="9" name="Title 1">
            <a:extLst>
              <a:ext uri="{FF2B5EF4-FFF2-40B4-BE49-F238E27FC236}">
                <a16:creationId xmlns:a16="http://schemas.microsoft.com/office/drawing/2014/main" id="{912AC3EF-7070-804C-459D-B9D147CB5D56}"/>
              </a:ext>
            </a:extLst>
          </p:cNvPr>
          <p:cNvSpPr txBox="1">
            <a:spLocks/>
          </p:cNvSpPr>
          <p:nvPr/>
        </p:nvSpPr>
        <p:spPr>
          <a:xfrm>
            <a:off x="3337719" y="27432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3800" b="1" dirty="0">
                <a:solidFill>
                  <a:srgbClr val="FF0066"/>
                </a:solidFill>
                <a:latin typeface="Arial-Rounded" pitchFamily="34" charset="0"/>
                <a:ea typeface="Arial-Rounded" pitchFamily="34" charset="0"/>
                <a:cs typeface="Arial-Rounded" pitchFamily="34" charset="0"/>
              </a:rPr>
              <a:t>et  </a:t>
            </a:r>
            <a:r>
              <a:rPr lang="en-US" sz="13800" b="1" dirty="0" err="1">
                <a:solidFill>
                  <a:srgbClr val="FF0066"/>
                </a:solidFill>
                <a:latin typeface="Arial-Rounded" pitchFamily="34" charset="0"/>
                <a:ea typeface="Arial-Rounded" pitchFamily="34" charset="0"/>
                <a:cs typeface="Arial-Rounded" pitchFamily="34" charset="0"/>
              </a:rPr>
              <a:t>êt</a:t>
            </a:r>
            <a:r>
              <a:rPr lang="en-US" sz="13800" b="1" dirty="0">
                <a:solidFill>
                  <a:srgbClr val="FF0066"/>
                </a:solidFill>
                <a:latin typeface="Arial-Rounded" pitchFamily="34" charset="0"/>
                <a:ea typeface="Arial-Rounded" pitchFamily="34" charset="0"/>
                <a:cs typeface="Arial-Rounded" pitchFamily="34" charset="0"/>
              </a:rPr>
              <a:t>  it</a:t>
            </a: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3570</TotalTime>
  <Words>713</Words>
  <Application>Microsoft Office PowerPoint</Application>
  <PresentationFormat>Custom</PresentationFormat>
  <Paragraphs>188</Paragraphs>
  <Slides>48</Slides>
  <Notes>24</Notes>
  <HiddenSlides>0</HiddenSlides>
  <MMClips>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48</vt:i4>
      </vt:variant>
    </vt:vector>
  </HeadingPairs>
  <TitlesOfParts>
    <vt:vector size="63" baseType="lpstr">
      <vt:lpstr>Arrus-Black</vt:lpstr>
      <vt:lpstr>等线</vt:lpstr>
      <vt:lpstr>等线 Light</vt:lpstr>
      <vt:lpstr>DFPOP1-W9</vt:lpstr>
      <vt:lpstr>微软雅黑</vt:lpstr>
      <vt:lpstr>.VnCooper</vt:lpstr>
      <vt:lpstr>Arial</vt:lpstr>
      <vt:lpstr>Arial Rounded MT Bold</vt:lpstr>
      <vt:lpstr>Arial-Rounded</vt:lpstr>
      <vt:lpstr>Calibri</vt:lpstr>
      <vt:lpstr>Cambria</vt:lpstr>
      <vt:lpstr>HP001 4 hàng</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Thao Tran</cp:lastModifiedBy>
  <cp:revision>467</cp:revision>
  <dcterms:created xsi:type="dcterms:W3CDTF">2021-05-08T14:00:55Z</dcterms:created>
  <dcterms:modified xsi:type="dcterms:W3CDTF">2025-10-11T06:55:33Z</dcterms:modified>
</cp:coreProperties>
</file>