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Lst>
  <p:notesMasterIdLst>
    <p:notesMasterId r:id="rId19"/>
  </p:notesMasterIdLst>
  <p:handoutMasterIdLst>
    <p:handoutMasterId r:id="rId20"/>
  </p:handoutMasterIdLst>
  <p:sldIdLst>
    <p:sldId id="303" r:id="rId3"/>
    <p:sldId id="322" r:id="rId4"/>
    <p:sldId id="323" r:id="rId5"/>
    <p:sldId id="324" r:id="rId6"/>
    <p:sldId id="325" r:id="rId7"/>
    <p:sldId id="302" r:id="rId8"/>
    <p:sldId id="294" r:id="rId9"/>
    <p:sldId id="305" r:id="rId10"/>
    <p:sldId id="314" r:id="rId11"/>
    <p:sldId id="328" r:id="rId12"/>
    <p:sldId id="329" r:id="rId13"/>
    <p:sldId id="330" r:id="rId14"/>
    <p:sldId id="321" r:id="rId15"/>
    <p:sldId id="332" r:id="rId16"/>
    <p:sldId id="331" r:id="rId17"/>
    <p:sldId id="327"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9999"/>
    <a:srgbClr val="6D1C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94660"/>
  </p:normalViewPr>
  <p:slideViewPr>
    <p:cSldViewPr snapToGrid="0">
      <p:cViewPr varScale="1">
        <p:scale>
          <a:sx n="66" d="100"/>
          <a:sy n="66" d="100"/>
        </p:scale>
        <p:origin x="78" y="306"/>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567599-CE24-444A-BF53-3A31870108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7FA7CA-02F4-4E7B-8170-B58BF65709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97411F-F108-4A4A-8752-1BD068DED8E5}" type="datetimeFigureOut">
              <a:rPr lang="en-US" smtClean="0"/>
              <a:t>11/2/2025</a:t>
            </a:fld>
            <a:endParaRPr lang="en-US"/>
          </a:p>
        </p:txBody>
      </p:sp>
      <p:sp>
        <p:nvSpPr>
          <p:cNvPr id="4" name="Footer Placeholder 3">
            <a:extLst>
              <a:ext uri="{FF2B5EF4-FFF2-40B4-BE49-F238E27FC236}">
                <a16:creationId xmlns:a16="http://schemas.microsoft.com/office/drawing/2014/main" id="{30F1F881-6AD2-4BD8-8B0C-2533818824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7265A4-ED37-473C-95EF-E42C9D1CD6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CE20D2-A2DB-42A2-92F3-C26E23DE45E6}" type="slidenum">
              <a:rPr lang="en-US" smtClean="0"/>
              <a:t>‹#›</a:t>
            </a:fld>
            <a:endParaRPr lang="en-US"/>
          </a:p>
        </p:txBody>
      </p:sp>
    </p:spTree>
    <p:extLst>
      <p:ext uri="{BB962C8B-B14F-4D97-AF65-F5344CB8AC3E}">
        <p14:creationId xmlns:p14="http://schemas.microsoft.com/office/powerpoint/2010/main" val="4228248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61958-BC78-43E2-A926-C7D744D4263D}"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E0C76-EDF6-4307-A2F0-7DD77B985472}" type="slidenum">
              <a:rPr lang="en-US" smtClean="0"/>
              <a:t>‹#›</a:t>
            </a:fld>
            <a:endParaRPr lang="en-US"/>
          </a:p>
        </p:txBody>
      </p:sp>
    </p:spTree>
    <p:extLst>
      <p:ext uri="{BB962C8B-B14F-4D97-AF65-F5344CB8AC3E}">
        <p14:creationId xmlns:p14="http://schemas.microsoft.com/office/powerpoint/2010/main" val="1523840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a:t>
            </a:fld>
            <a:endParaRPr lang="en-US"/>
          </a:p>
        </p:txBody>
      </p:sp>
    </p:spTree>
    <p:extLst>
      <p:ext uri="{BB962C8B-B14F-4D97-AF65-F5344CB8AC3E}">
        <p14:creationId xmlns:p14="http://schemas.microsoft.com/office/powerpoint/2010/main" val="27947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7</a:t>
            </a:fld>
            <a:endParaRPr lang="en-US"/>
          </a:p>
        </p:txBody>
      </p:sp>
    </p:spTree>
    <p:extLst>
      <p:ext uri="{BB962C8B-B14F-4D97-AF65-F5344CB8AC3E}">
        <p14:creationId xmlns:p14="http://schemas.microsoft.com/office/powerpoint/2010/main" val="126925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8</a:t>
            </a:fld>
            <a:endParaRPr lang="en-US"/>
          </a:p>
        </p:txBody>
      </p:sp>
    </p:spTree>
    <p:extLst>
      <p:ext uri="{BB962C8B-B14F-4D97-AF65-F5344CB8AC3E}">
        <p14:creationId xmlns:p14="http://schemas.microsoft.com/office/powerpoint/2010/main" val="102339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16</a:t>
            </a:fld>
            <a:endParaRPr lang="en-US"/>
          </a:p>
        </p:txBody>
      </p:sp>
    </p:spTree>
    <p:extLst>
      <p:ext uri="{BB962C8B-B14F-4D97-AF65-F5344CB8AC3E}">
        <p14:creationId xmlns:p14="http://schemas.microsoft.com/office/powerpoint/2010/main" val="426901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721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818464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11753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67020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05053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7746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581293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114374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76999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046133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64123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628557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1094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081755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7826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81145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85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76575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211207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224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003680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a:xfrm>
            <a:off x="838200" y="6356350"/>
            <a:ext cx="2743200" cy="365125"/>
          </a:xfrm>
          <a:prstGeom prst="rect">
            <a:avLst/>
          </a:prstGeom>
        </p:spPr>
        <p:txBody>
          <a:bodyPr/>
          <a:lstStyle/>
          <a:p>
            <a:fld id="{2DE3B5F3-BE92-4EF9-91A2-CD4E3ACA60A0}" type="datetimeFigureOut">
              <a:rPr lang="en-US" smtClean="0"/>
              <a:t>11/2/2025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a:xfrm>
            <a:off x="8610600" y="6356350"/>
            <a:ext cx="2743200" cy="365125"/>
          </a:xfrm>
          <a:prstGeom prst="rect">
            <a:avLst/>
          </a:prstGeom>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2874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331029A-712D-886D-9ACD-8DE2A49639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7827" y="-134710"/>
            <a:ext cx="1748161" cy="1748161"/>
          </a:xfrm>
          <a:prstGeom prst="rect">
            <a:avLst/>
          </a:prstGeom>
        </p:spPr>
      </p:pic>
    </p:spTree>
    <p:extLst>
      <p:ext uri="{BB962C8B-B14F-4D97-AF65-F5344CB8AC3E}">
        <p14:creationId xmlns:p14="http://schemas.microsoft.com/office/powerpoint/2010/main" val="744271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11/2/2025</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0F50C83-16FF-8019-5E45-7BC9FDB5E3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7827" y="-134710"/>
            <a:ext cx="1748161" cy="1748161"/>
          </a:xfrm>
          <a:prstGeom prst="rect">
            <a:avLst/>
          </a:prstGeom>
        </p:spPr>
      </p:pic>
    </p:spTree>
    <p:extLst>
      <p:ext uri="{BB962C8B-B14F-4D97-AF65-F5344CB8AC3E}">
        <p14:creationId xmlns:p14="http://schemas.microsoft.com/office/powerpoint/2010/main" val="179830313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5" r:id="rId3"/>
    <p:sldLayoutId id="2147483756" r:id="rId4"/>
    <p:sldLayoutId id="2147483757" r:id="rId5"/>
    <p:sldLayoutId id="2147483758" r:id="rId6"/>
    <p:sldLayoutId id="2147483759"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1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0.wdp"/><Relationship Id="rId4" Type="http://schemas.openxmlformats.org/officeDocument/2006/relationships/image" Target="../media/image21.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svg"/><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9.svg"/><Relationship Id="rId12"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microsoft.com/office/2007/relationships/hdphoto" Target="../media/hdphoto5.wdp"/><Relationship Id="rId4" Type="http://schemas.openxmlformats.org/officeDocument/2006/relationships/image" Target="../media/image5.png"/><Relationship Id="rId9" Type="http://schemas.openxmlformats.org/officeDocument/2006/relationships/image" Target="../media/image13.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7.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11.wdp"/><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microsoft.com/office/2007/relationships/hdphoto" Target="../media/hdphoto10.wdp"/><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artoon cafe background cafeteria interior Vector Image">
            <a:extLst>
              <a:ext uri="{FF2B5EF4-FFF2-40B4-BE49-F238E27FC236}">
                <a16:creationId xmlns:a16="http://schemas.microsoft.com/office/drawing/2014/main" id="{4F8C9A03-56EC-4189-9CE5-34BE8392CB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 Cute girl coffee shop logo hand drawn cartoon art illustration">
            <a:extLst>
              <a:ext uri="{FF2B5EF4-FFF2-40B4-BE49-F238E27FC236}">
                <a16:creationId xmlns:a16="http://schemas.microsoft.com/office/drawing/2014/main" id="{493CDEE5-093A-4115-8CFC-B5D9035767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95" b="90020" l="9585" r="89617">
                        <a14:foregroundMark x1="21406" y1="28743" x2="19649" y2="38922"/>
                        <a14:foregroundMark x1="19649" y1="38922" x2="22843" y2="51297"/>
                        <a14:foregroundMark x1="22843" y1="51297" x2="47125" y2="58882"/>
                        <a14:foregroundMark x1="32268" y1="30938" x2="43610" y2="40918"/>
                        <a14:foregroundMark x1="43610" y1="40918" x2="60703" y2="43713"/>
                        <a14:foregroundMark x1="60703" y1="43713" x2="63419" y2="42914"/>
                        <a14:foregroundMark x1="36741" y1="39721" x2="47284" y2="46906"/>
                        <a14:foregroundMark x1="61661" y1="19960" x2="71246" y2="34531"/>
                        <a14:foregroundMark x1="71246" y1="34531" x2="74441" y2="44112"/>
                        <a14:foregroundMark x1="74441" y1="44112" x2="75399" y2="61876"/>
                        <a14:foregroundMark x1="75399" y1="61876" x2="69968" y2="70858"/>
                        <a14:foregroundMark x1="69968" y1="70858" x2="54153" y2="76846"/>
                        <a14:foregroundMark x1="54153" y1="76846" x2="37700" y2="73453"/>
                        <a14:foregroundMark x1="37700" y1="73453" x2="37220" y2="73054"/>
                        <a14:foregroundMark x1="39457" y1="69461" x2="53035" y2="67265"/>
                        <a14:foregroundMark x1="67412" y1="43513" x2="68690" y2="62275"/>
                        <a14:foregroundMark x1="51917" y1="55489" x2="58147" y2="68663"/>
                        <a14:foregroundMark x1="68211" y1="32535" x2="70927" y2="46307"/>
                        <a14:foregroundMark x1="82588" y1="44511" x2="68530" y2="21956"/>
                        <a14:foregroundMark x1="68530" y1="21956" x2="61342" y2="14770"/>
                        <a14:foregroundMark x1="61342" y1="14770" x2="52875" y2="10579"/>
                        <a14:foregroundMark x1="52875" y1="10579" x2="48562" y2="10180"/>
                        <a14:foregroundMark x1="57188" y1="6986" x2="48403" y2="6387"/>
                        <a14:foregroundMark x1="48403" y1="6387" x2="39137" y2="10778"/>
                        <a14:foregroundMark x1="39137" y1="10778" x2="31470" y2="17964"/>
                        <a14:foregroundMark x1="31470" y1="17964" x2="25080" y2="29940"/>
                        <a14:foregroundMark x1="25080" y1="29940" x2="22524" y2="39521"/>
                        <a14:foregroundMark x1="22524" y1="39521" x2="22364" y2="50299"/>
                        <a14:foregroundMark x1="22364" y1="50299" x2="30032" y2="68663"/>
                        <a14:foregroundMark x1="22204" y1="73653" x2="22204" y2="73653"/>
                        <a14:foregroundMark x1="20927" y1="70459" x2="20927" y2="70459"/>
                        <a14:foregroundMark x1="18850" y1="67265" x2="18850" y2="67265"/>
                        <a14:foregroundMark x1="17093" y1="62275" x2="17093" y2="62275"/>
                        <a14:foregroundMark x1="15655" y1="56687" x2="15655" y2="56687"/>
                        <a14:foregroundMark x1="14696" y1="48902" x2="14696" y2="48902"/>
                        <a14:foregroundMark x1="14696" y1="40719" x2="14696" y2="40719"/>
                        <a14:foregroundMark x1="15815" y1="33134" x2="15815" y2="33134"/>
                        <a14:foregroundMark x1="18690" y1="26547" x2="18690" y2="26547"/>
                        <a14:foregroundMark x1="22204" y1="20160" x2="22204" y2="20160"/>
                        <a14:foregroundMark x1="27476" y1="13373" x2="27476" y2="13373"/>
                        <a14:foregroundMark x1="36741" y1="5788" x2="36741" y2="5788"/>
                        <a14:foregroundMark x1="34026" y1="6986" x2="34026" y2="6986"/>
                        <a14:foregroundMark x1="41534" y1="3593" x2="41534" y2="3593"/>
                        <a14:foregroundMark x1="47604" y1="2595" x2="47604" y2="2595"/>
                        <a14:foregroundMark x1="53834" y1="2595" x2="53834" y2="2595"/>
                        <a14:foregroundMark x1="62939" y1="5389" x2="62939" y2="5389"/>
                        <a14:foregroundMark x1="62939" y1="5389" x2="62939" y2="5389"/>
                        <a14:foregroundMark x1="69169" y1="9182" x2="69169" y2="9182"/>
                        <a14:foregroundMark x1="75240" y1="17166" x2="75240" y2="17166"/>
                        <a14:foregroundMark x1="76198" y1="17166" x2="76198" y2="17166"/>
                        <a14:foregroundMark x1="81949" y1="26547" x2="81949" y2="26547"/>
                        <a14:foregroundMark x1="84026" y1="37525" x2="84026" y2="37525"/>
                        <a14:foregroundMark x1="84984" y1="52495" x2="84984" y2="52495"/>
                        <a14:foregroundMark x1="80990" y1="66667" x2="80990" y2="66667"/>
                        <a14:foregroundMark x1="76518" y1="75250" x2="76518" y2="75250"/>
                        <a14:foregroundMark x1="77796" y1="73653" x2="77796" y2="73653"/>
                        <a14:foregroundMark x1="51597" y1="50299" x2="62620" y2="56687"/>
                        <a14:foregroundMark x1="50639" y1="54092" x2="63419" y2="59281"/>
                        <a14:foregroundMark x1="39297" y1="59481" x2="53674" y2="65070"/>
                        <a14:foregroundMark x1="51118" y1="60679" x2="54313" y2="70858"/>
                        <a14:foregroundMark x1="40735" y1="72455" x2="58147" y2="72455"/>
                        <a14:foregroundMark x1="61342" y1="72455" x2="70128" y2="72655"/>
                        <a14:foregroundMark x1="65495" y1="73054" x2="76038" y2="75250"/>
                        <a14:foregroundMark x1="27157" y1="75449" x2="45208" y2="74651"/>
                        <a14:foregroundMark x1="45208" y1="74651" x2="45527" y2="74651"/>
                        <a14:foregroundMark x1="23163" y1="74251" x2="29712" y2="80240"/>
                        <a14:foregroundMark x1="22684" y1="74651" x2="25719" y2="76447"/>
                        <a14:foregroundMark x1="20927" y1="81836" x2="49201" y2="81836"/>
                        <a14:foregroundMark x1="49201" y1="81836" x2="62141" y2="80838"/>
                        <a14:foregroundMark x1="23482" y1="89421" x2="36741" y2="89022"/>
                        <a14:foregroundMark x1="36741" y1="89022" x2="46486" y2="89022"/>
                        <a14:foregroundMark x1="46486" y1="89022" x2="55272" y2="88822"/>
                        <a14:foregroundMark x1="55272" y1="88822" x2="75399" y2="90020"/>
                        <a14:foregroundMark x1="73642" y1="80639" x2="66933" y2="84032"/>
                      </a14:backgroundRemoval>
                    </a14:imgEffect>
                  </a14:imgLayer>
                </a14:imgProps>
              </a:ext>
              <a:ext uri="{28A0092B-C50C-407E-A947-70E740481C1C}">
                <a14:useLocalDpi xmlns:a14="http://schemas.microsoft.com/office/drawing/2010/main" val="0"/>
              </a:ext>
            </a:extLst>
          </a:blip>
          <a:srcRect/>
          <a:stretch>
            <a:fillRect/>
          </a:stretch>
        </p:blipFill>
        <p:spPr bwMode="auto">
          <a:xfrm>
            <a:off x="2686698" y="728870"/>
            <a:ext cx="6618938" cy="5297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31E2D6-89E0-CEBE-B899-E8A80290E0EB}"/>
              </a:ext>
            </a:extLst>
          </p:cNvPr>
          <p:cNvPicPr>
            <a:picLocks noChangeAspect="1"/>
          </p:cNvPicPr>
          <p:nvPr/>
        </p:nvPicPr>
        <p:blipFill>
          <a:blip r:embed="rId6"/>
          <a:stretch>
            <a:fillRect/>
          </a:stretch>
        </p:blipFill>
        <p:spPr>
          <a:xfrm>
            <a:off x="2917107" y="4291362"/>
            <a:ext cx="6096528" cy="2566638"/>
          </a:xfrm>
          <a:prstGeom prst="rect">
            <a:avLst/>
          </a:prstGeom>
        </p:spPr>
      </p:pic>
    </p:spTree>
    <p:extLst>
      <p:ext uri="{BB962C8B-B14F-4D97-AF65-F5344CB8AC3E}">
        <p14:creationId xmlns:p14="http://schemas.microsoft.com/office/powerpoint/2010/main" val="39839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278295" y="265043"/>
            <a:ext cx="11384777" cy="6334540"/>
          </a:xfrm>
          <a:prstGeom prst="roundRect">
            <a:avLst>
              <a:gd name="adj" fmla="val 9972"/>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ED421D89-48C1-44EE-A359-6E8789E91590}"/>
              </a:ext>
            </a:extLst>
          </p:cNvPr>
          <p:cNvSpPr/>
          <p:nvPr/>
        </p:nvSpPr>
        <p:spPr>
          <a:xfrm>
            <a:off x="528927" y="19809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14" name="Text Placeholder 7">
            <a:extLst>
              <a:ext uri="{FF2B5EF4-FFF2-40B4-BE49-F238E27FC236}">
                <a16:creationId xmlns:a16="http://schemas.microsoft.com/office/drawing/2014/main" id="{852824DB-332A-485E-B6CF-7D0252036F04}"/>
              </a:ext>
            </a:extLst>
          </p:cNvPr>
          <p:cNvSpPr txBox="1">
            <a:spLocks/>
          </p:cNvSpPr>
          <p:nvPr/>
        </p:nvSpPr>
        <p:spPr>
          <a:xfrm>
            <a:off x="1584841" y="298648"/>
            <a:ext cx="9913786"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r>
              <a:rPr lang="vi-VN" altLang="zh-CN" sz="4000" dirty="0">
                <a:solidFill>
                  <a:srgbClr val="C00000"/>
                </a:solidFill>
                <a:latin typeface="Calibri" panose="020F0502020204030204" pitchFamily="34" charset="0"/>
                <a:cs typeface="Calibri" panose="020F0502020204030204" pitchFamily="34" charset="0"/>
                <a:sym typeface="+mn-lt"/>
              </a:rPr>
              <a:t>Tính bằng cách thuận tiện</a:t>
            </a:r>
            <a:endParaRPr kumimoji="0" lang="zh-CN" altLang="en-US" sz="4000" b="1"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6" name="TextBox 5">
            <a:extLst>
              <a:ext uri="{FF2B5EF4-FFF2-40B4-BE49-F238E27FC236}">
                <a16:creationId xmlns:a16="http://schemas.microsoft.com/office/drawing/2014/main" id="{DC917879-D0FA-0A83-D4B0-6BC0D4E0E10B}"/>
              </a:ext>
            </a:extLst>
          </p:cNvPr>
          <p:cNvSpPr txBox="1"/>
          <p:nvPr/>
        </p:nvSpPr>
        <p:spPr>
          <a:xfrm>
            <a:off x="718457" y="1415143"/>
            <a:ext cx="8806543" cy="646331"/>
          </a:xfrm>
          <a:prstGeom prst="rect">
            <a:avLst/>
          </a:prstGeom>
          <a:noFill/>
        </p:spPr>
        <p:txBody>
          <a:bodyPr wrap="square" rtlCol="0">
            <a:spAutoFit/>
          </a:bodyPr>
          <a:lstStyle/>
          <a:p>
            <a:pPr lvl="0"/>
            <a:r>
              <a:rPr lang="pt-BR" sz="3600" b="1" dirty="0">
                <a:solidFill>
                  <a:srgbClr val="000000"/>
                </a:solidFill>
                <a:latin typeface="Cambria" panose="02040503050406030204" pitchFamily="18" charset="0"/>
                <a:ea typeface="Cambria" panose="02040503050406030204" pitchFamily="18" charset="0"/>
              </a:rPr>
              <a:t>a) 2,5 × 3,7 × 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08CCAEA5-960D-13C2-88EE-81BBF21FD496}"/>
              </a:ext>
            </a:extLst>
          </p:cNvPr>
          <p:cNvSpPr txBox="1"/>
          <p:nvPr/>
        </p:nvSpPr>
        <p:spPr>
          <a:xfrm>
            <a:off x="3668485" y="3853542"/>
            <a:ext cx="7587343" cy="646331"/>
          </a:xfrm>
          <a:prstGeom prst="rect">
            <a:avLst/>
          </a:prstGeom>
          <a:noFill/>
        </p:spPr>
        <p:txBody>
          <a:bodyPr wrap="square" rtlCol="0">
            <a:spAutoFit/>
          </a:bodyPr>
          <a:lstStyle/>
          <a:p>
            <a:pPr lvl="0"/>
            <a:r>
              <a:rPr lang="pl-PL" sz="3600" b="1" dirty="0">
                <a:solidFill>
                  <a:srgbClr val="000000"/>
                </a:solidFill>
                <a:latin typeface="Cambria" panose="02040503050406030204" pitchFamily="18" charset="0"/>
                <a:ea typeface="Cambria" panose="02040503050406030204" pitchFamily="18" charset="0"/>
              </a:rPr>
              <a:t>b) 0,56 × 4,7 + 5,3 × 0,56</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0249EEC-6499-BB73-F8EE-7AE7B592F06A}"/>
              </a:ext>
            </a:extLst>
          </p:cNvPr>
          <p:cNvSpPr txBox="1"/>
          <p:nvPr/>
        </p:nvSpPr>
        <p:spPr>
          <a:xfrm>
            <a:off x="836262" y="2128426"/>
            <a:ext cx="7543800" cy="1938992"/>
          </a:xfrm>
          <a:prstGeom prst="rect">
            <a:avLst/>
          </a:prstGeom>
          <a:noFill/>
        </p:spPr>
        <p:txBody>
          <a:bodyPr wrap="square" rtlCol="0">
            <a:spAutoFit/>
          </a:bodyPr>
          <a:lstStyle/>
          <a:p>
            <a:pPr lvl="0"/>
            <a:r>
              <a:rPr lang="en-US" sz="4000" b="1" dirty="0">
                <a:solidFill>
                  <a:srgbClr val="FF0000"/>
                </a:solidFill>
                <a:latin typeface="Cambria" panose="02040503050406030204" pitchFamily="18" charset="0"/>
                <a:ea typeface="Cambria" panose="02040503050406030204" pitchFamily="18" charset="0"/>
              </a:rPr>
              <a:t>= 2,5 x 4 x 3,7</a:t>
            </a:r>
          </a:p>
          <a:p>
            <a:pPr lvl="0"/>
            <a:r>
              <a:rPr lang="en-US" sz="4000" b="1" dirty="0">
                <a:solidFill>
                  <a:srgbClr val="FF0000"/>
                </a:solidFill>
                <a:latin typeface="Cambria" panose="02040503050406030204" pitchFamily="18" charset="0"/>
                <a:ea typeface="Cambria" panose="02040503050406030204" pitchFamily="18" charset="0"/>
              </a:rPr>
              <a:t>= 10 × 3,7</a:t>
            </a:r>
          </a:p>
          <a:p>
            <a:pPr lvl="0"/>
            <a:r>
              <a:rPr lang="en-US" sz="4000" b="1" dirty="0">
                <a:solidFill>
                  <a:srgbClr val="FF0000"/>
                </a:solidFill>
                <a:latin typeface="Cambria" panose="02040503050406030204" pitchFamily="18" charset="0"/>
                <a:ea typeface="Cambria" panose="02040503050406030204" pitchFamily="18" charset="0"/>
              </a:rPr>
              <a:t>= 37</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D21466F-FA23-EB57-A192-41685B96ED28}"/>
              </a:ext>
            </a:extLst>
          </p:cNvPr>
          <p:cNvSpPr txBox="1"/>
          <p:nvPr/>
        </p:nvSpPr>
        <p:spPr>
          <a:xfrm>
            <a:off x="3915650" y="4499873"/>
            <a:ext cx="7543800" cy="1938992"/>
          </a:xfrm>
          <a:prstGeom prst="rect">
            <a:avLst/>
          </a:prstGeom>
          <a:noFill/>
        </p:spPr>
        <p:txBody>
          <a:bodyPr wrap="square" rtlCol="0">
            <a:spAutoFit/>
          </a:bodyPr>
          <a:lstStyle/>
          <a:p>
            <a:pPr lvl="0"/>
            <a:r>
              <a:rPr lang="en-US" sz="4000" b="1" dirty="0">
                <a:solidFill>
                  <a:srgbClr val="FF0000"/>
                </a:solidFill>
                <a:latin typeface="Cambria" panose="02040503050406030204" pitchFamily="18" charset="0"/>
                <a:ea typeface="Cambria" panose="02040503050406030204" pitchFamily="18" charset="0"/>
              </a:rPr>
              <a:t>= 0,56 x (4,7 + 5,3)</a:t>
            </a:r>
          </a:p>
          <a:p>
            <a:pPr lvl="0"/>
            <a:r>
              <a:rPr lang="en-US" sz="4000" b="1" dirty="0">
                <a:solidFill>
                  <a:srgbClr val="FF0000"/>
                </a:solidFill>
                <a:latin typeface="Cambria" panose="02040503050406030204" pitchFamily="18" charset="0"/>
                <a:ea typeface="Cambria" panose="02040503050406030204" pitchFamily="18" charset="0"/>
              </a:rPr>
              <a:t>= 0,56 × 10</a:t>
            </a:r>
          </a:p>
          <a:p>
            <a:pPr lvl="0"/>
            <a:r>
              <a:rPr lang="en-US" sz="4000" b="1" dirty="0">
                <a:solidFill>
                  <a:srgbClr val="FF0000"/>
                </a:solidFill>
                <a:latin typeface="Cambria" panose="02040503050406030204" pitchFamily="18" charset="0"/>
                <a:ea typeface="Cambria" panose="02040503050406030204" pitchFamily="18" charset="0"/>
              </a:rPr>
              <a:t>= 5,6</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1744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up)">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up)">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wipe(up)">
                                      <p:cBhvr>
                                        <p:cTn id="31" dur="500"/>
                                        <p:tgtEl>
                                          <p:spTgt spid="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up)">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wipe(up)">
                                      <p:cBhvr>
                                        <p:cTn id="41" dur="500"/>
                                        <p:tgtEl>
                                          <p:spTgt spid="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up)">
                                      <p:cBhvr>
                                        <p:cTn id="4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278295" y="265043"/>
            <a:ext cx="11384777" cy="6334540"/>
          </a:xfrm>
          <a:prstGeom prst="roundRect">
            <a:avLst>
              <a:gd name="adj" fmla="val 9972"/>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ED421D89-48C1-44EE-A359-6E8789E91590}"/>
              </a:ext>
            </a:extLst>
          </p:cNvPr>
          <p:cNvSpPr/>
          <p:nvPr/>
        </p:nvSpPr>
        <p:spPr>
          <a:xfrm>
            <a:off x="528927" y="19809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14" name="Text Placeholder 7">
            <a:extLst>
              <a:ext uri="{FF2B5EF4-FFF2-40B4-BE49-F238E27FC236}">
                <a16:creationId xmlns:a16="http://schemas.microsoft.com/office/drawing/2014/main" id="{852824DB-332A-485E-B6CF-7D0252036F04}"/>
              </a:ext>
            </a:extLst>
          </p:cNvPr>
          <p:cNvSpPr txBox="1">
            <a:spLocks/>
          </p:cNvSpPr>
          <p:nvPr/>
        </p:nvSpPr>
        <p:spPr>
          <a:xfrm>
            <a:off x="1421555" y="200676"/>
            <a:ext cx="9913786"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zh-CN" sz="4000" dirty="0" err="1">
                <a:solidFill>
                  <a:srgbClr val="C00000"/>
                </a:solidFill>
                <a:latin typeface="Calibri" panose="020F0502020204030204" pitchFamily="34" charset="0"/>
                <a:ea typeface="等线" panose="02010600030101010101" pitchFamily="2" charset="-122"/>
                <a:cs typeface="Calibri" panose="020F0502020204030204" pitchFamily="34" charset="0"/>
                <a:sym typeface="+mn-lt"/>
              </a:rPr>
              <a:t>Số</a:t>
            </a:r>
            <a:r>
              <a:rPr lang="en-US" altLang="zh-CN" sz="4000" dirty="0">
                <a:solidFill>
                  <a:srgbClr val="C00000"/>
                </a:solidFill>
                <a:latin typeface="Calibri" panose="020F0502020204030204" pitchFamily="34" charset="0"/>
                <a:ea typeface="等线" panose="02010600030101010101" pitchFamily="2" charset="-122"/>
                <a:cs typeface="Calibri" panose="020F0502020204030204" pitchFamily="34" charset="0"/>
                <a:sym typeface="+mn-lt"/>
              </a:rPr>
              <a:t>?</a:t>
            </a:r>
            <a:endParaRPr kumimoji="0" lang="zh-CN" altLang="en-US" sz="4000" b="1"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2" name="TextBox 1">
            <a:extLst>
              <a:ext uri="{FF2B5EF4-FFF2-40B4-BE49-F238E27FC236}">
                <a16:creationId xmlns:a16="http://schemas.microsoft.com/office/drawing/2014/main" id="{C05CB0AD-00AA-B348-6EDB-66BE37BC30A5}"/>
              </a:ext>
            </a:extLst>
          </p:cNvPr>
          <p:cNvSpPr txBox="1"/>
          <p:nvPr/>
        </p:nvSpPr>
        <p:spPr>
          <a:xfrm>
            <a:off x="587828" y="979714"/>
            <a:ext cx="11190515" cy="1077218"/>
          </a:xfrm>
          <a:prstGeom prst="rect">
            <a:avLst/>
          </a:prstGeom>
          <a:noFill/>
        </p:spPr>
        <p:txBody>
          <a:bodyPr wrap="square" rtlCol="0">
            <a:spAutoFit/>
          </a:bodyPr>
          <a:lstStyle/>
          <a:p>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tấm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chữ</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dài</a:t>
            </a:r>
            <a:r>
              <a:rPr lang="en-US" sz="3200" b="0" i="0" dirty="0">
                <a:solidFill>
                  <a:srgbClr val="000000"/>
                </a:solidFill>
                <a:effectLst/>
                <a:latin typeface="Cambria" panose="02040503050406030204" pitchFamily="18" charset="0"/>
                <a:ea typeface="Cambria" panose="02040503050406030204" pitchFamily="18" charset="0"/>
              </a:rPr>
              <a:t> 8,4 dm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rộng</a:t>
            </a:r>
            <a:r>
              <a:rPr lang="en-US" sz="3200" b="0" i="0" dirty="0">
                <a:solidFill>
                  <a:srgbClr val="000000"/>
                </a:solidFill>
                <a:effectLst/>
                <a:latin typeface="Cambria" panose="02040503050406030204" pitchFamily="18" charset="0"/>
                <a:ea typeface="Cambria" panose="02040503050406030204" pitchFamily="18" charset="0"/>
              </a:rPr>
              <a:t> 6,5 dm.</a:t>
            </a:r>
            <a:endParaRPr lang="en-US" sz="32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CC4B6C72-E91D-F92E-595B-99965E5DD10E}"/>
              </a:ext>
            </a:extLst>
          </p:cNvPr>
          <p:cNvSpPr txBox="1"/>
          <p:nvPr/>
        </p:nvSpPr>
        <p:spPr>
          <a:xfrm>
            <a:off x="511628" y="2155372"/>
            <a:ext cx="11190515"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tấm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dm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F1A6FE3-5627-5E64-D871-D97042E17D6D}"/>
              </a:ext>
            </a:extLst>
          </p:cNvPr>
          <p:cNvSpPr txBox="1"/>
          <p:nvPr/>
        </p:nvSpPr>
        <p:spPr>
          <a:xfrm>
            <a:off x="457201" y="2830286"/>
            <a:ext cx="11364686" cy="1569660"/>
          </a:xfrm>
          <a:prstGeom prst="rect">
            <a:avLst/>
          </a:prstGeom>
          <a:noFill/>
        </p:spPr>
        <p:txBody>
          <a:bodyPr wrap="square" rtlCol="0">
            <a:spAutoFit/>
          </a:bodyPr>
          <a:lstStyle/>
          <a:p>
            <a:r>
              <a:rPr lang="vi-VN" sz="3200" b="0" i="0" dirty="0">
                <a:solidFill>
                  <a:srgbClr val="000000"/>
                </a:solidFill>
                <a:effectLst/>
                <a:latin typeface="Cambria" panose="02040503050406030204" pitchFamily="18" charset="0"/>
                <a:ea typeface="Cambria" panose="02040503050406030204" pitchFamily="18" charset="0"/>
              </a:rPr>
              <a:t>b) Bạn Việt gấp tấm bản đồ lại như hình dưới đây. Sau khi gấp tấm bản đồ được một hình chữ nhật nhỏ hơn. Diện tích hình chữ nhật nhỏ là</a:t>
            </a:r>
            <a:r>
              <a:rPr lang="en-US" sz="3200" b="0" i="0" dirty="0">
                <a:solidFill>
                  <a:srgbClr val="000000"/>
                </a:solidFill>
                <a:effectLst/>
                <a:latin typeface="Cambria" panose="02040503050406030204" pitchFamily="18" charset="0"/>
                <a:ea typeface="Cambria" panose="02040503050406030204" pitchFamily="18" charset="0"/>
              </a:rPr>
              <a:t>        dm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6AD72495-E01A-F7C3-2C30-B21CA232756E}"/>
              </a:ext>
            </a:extLst>
          </p:cNvPr>
          <p:cNvPicPr>
            <a:picLocks noChangeAspect="1"/>
          </p:cNvPicPr>
          <p:nvPr/>
        </p:nvPicPr>
        <p:blipFill>
          <a:blip r:embed="rId3"/>
          <a:stretch>
            <a:fillRect/>
          </a:stretch>
        </p:blipFill>
        <p:spPr>
          <a:xfrm>
            <a:off x="4191000" y="4004728"/>
            <a:ext cx="5803446" cy="2419204"/>
          </a:xfrm>
          <a:prstGeom prst="rect">
            <a:avLst/>
          </a:prstGeom>
        </p:spPr>
      </p:pic>
      <p:sp>
        <p:nvSpPr>
          <p:cNvPr id="17" name="Rectangle: Rounded Corners 16">
            <a:extLst>
              <a:ext uri="{FF2B5EF4-FFF2-40B4-BE49-F238E27FC236}">
                <a16:creationId xmlns:a16="http://schemas.microsoft.com/office/drawing/2014/main" id="{D93A2C87-5B23-47FC-25BC-ADE483FBC07E}"/>
              </a:ext>
            </a:extLst>
          </p:cNvPr>
          <p:cNvSpPr/>
          <p:nvPr/>
        </p:nvSpPr>
        <p:spPr>
          <a:xfrm>
            <a:off x="5127171" y="2188029"/>
            <a:ext cx="609600" cy="5334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8" name="Rectangle: Rounded Corners 17">
            <a:extLst>
              <a:ext uri="{FF2B5EF4-FFF2-40B4-BE49-F238E27FC236}">
                <a16:creationId xmlns:a16="http://schemas.microsoft.com/office/drawing/2014/main" id="{4939CE3C-6D05-3188-C48E-EFE09B6288D9}"/>
              </a:ext>
            </a:extLst>
          </p:cNvPr>
          <p:cNvSpPr/>
          <p:nvPr/>
        </p:nvSpPr>
        <p:spPr>
          <a:xfrm>
            <a:off x="2547257" y="3864429"/>
            <a:ext cx="609600" cy="5334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Tree>
    <p:extLst>
      <p:ext uri="{BB962C8B-B14F-4D97-AF65-F5344CB8AC3E}">
        <p14:creationId xmlns:p14="http://schemas.microsoft.com/office/powerpoint/2010/main" val="1797480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 grpId="0"/>
      <p:bldP spid="3" grpId="0"/>
      <p:bldP spid="13" grpId="0"/>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278295" y="265043"/>
            <a:ext cx="11384777" cy="6334540"/>
          </a:xfrm>
          <a:prstGeom prst="roundRect">
            <a:avLst>
              <a:gd name="adj" fmla="val 9972"/>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845440-DF74-F0C4-8EFB-192EEDC4570F}"/>
              </a:ext>
            </a:extLst>
          </p:cNvPr>
          <p:cNvSpPr txBox="1"/>
          <p:nvPr/>
        </p:nvSpPr>
        <p:spPr>
          <a:xfrm>
            <a:off x="674914" y="500743"/>
            <a:ext cx="10276114" cy="5873403"/>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a) </a:t>
            </a:r>
            <a:r>
              <a:rPr lang="en-US" sz="3200" dirty="0" err="1">
                <a:solidFill>
                  <a:srgbClr val="FF0000"/>
                </a:solidFill>
                <a:effectLst/>
                <a:latin typeface="Cambria" panose="02040503050406030204" pitchFamily="18" charset="0"/>
                <a:ea typeface="Cambria" panose="02040503050406030204" pitchFamily="18" charset="0"/>
              </a:rPr>
              <a:t>Diện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tích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bản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đồ</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8,4 × 6,5 = 54,6 (dm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54,6 dm</a:t>
            </a:r>
            <a:r>
              <a:rPr lang="en-US" sz="3200" baseline="30000" dirty="0">
                <a:solidFill>
                  <a:srgbClr val="FF0000"/>
                </a:solidFill>
                <a:effectLst/>
                <a:latin typeface="Cambria" panose="02040503050406030204" pitchFamily="18" charset="0"/>
                <a:ea typeface="Cambria" panose="02040503050406030204" pitchFamily="18" charset="0"/>
              </a:rPr>
              <a:t>2</a:t>
            </a:r>
          </a:p>
          <a:p>
            <a:pPr marL="0" marR="0" algn="ctr">
              <a:lnSpc>
                <a:spcPct val="120000"/>
              </a:lnSpc>
              <a:spcBef>
                <a:spcPts val="0"/>
              </a:spcBef>
              <a:spcAft>
                <a:spcPts val="0"/>
              </a:spcAft>
            </a:pP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b) </a:t>
            </a:r>
            <a:r>
              <a:rPr lang="en-US" sz="2800" i="1" dirty="0" err="1">
                <a:solidFill>
                  <a:srgbClr val="FF0000"/>
                </a:solidFill>
                <a:effectLst/>
                <a:latin typeface="Cambria" panose="02040503050406030204" pitchFamily="18" charset="0"/>
                <a:ea typeface="Cambria" panose="02040503050406030204" pitchFamily="18" charset="0"/>
              </a:rPr>
              <a:t>Hình</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chữ</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nhật</a:t>
            </a:r>
            <a:r>
              <a:rPr lang="en-US" sz="2800" i="1" dirty="0">
                <a:solidFill>
                  <a:srgbClr val="FF0000"/>
                </a:solidFill>
                <a:effectLst/>
                <a:latin typeface="Cambria" panose="02040503050406030204" pitchFamily="18" charset="0"/>
                <a:ea typeface="Cambria" panose="02040503050406030204" pitchFamily="18" charset="0"/>
              </a:rPr>
              <a:t> ban </a:t>
            </a:r>
            <a:r>
              <a:rPr lang="en-US" sz="2800" i="1" dirty="0" err="1">
                <a:solidFill>
                  <a:srgbClr val="FF0000"/>
                </a:solidFill>
                <a:effectLst/>
                <a:latin typeface="Cambria" panose="02040503050406030204" pitchFamily="18" charset="0"/>
                <a:ea typeface="Cambria" panose="02040503050406030204" pitchFamily="18" charset="0"/>
              </a:rPr>
              <a:t>đầu</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gấp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lại</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thành</a:t>
            </a:r>
            <a:r>
              <a:rPr lang="en-US" sz="2800" i="1" dirty="0">
                <a:solidFill>
                  <a:srgbClr val="FF0000"/>
                </a:solidFill>
                <a:effectLst/>
                <a:latin typeface="Cambria" panose="02040503050406030204" pitchFamily="18" charset="0"/>
                <a:ea typeface="Cambria" panose="02040503050406030204" pitchFamily="18" charset="0"/>
              </a:rPr>
              <a:t> 4 </a:t>
            </a:r>
            <a:r>
              <a:rPr lang="en-US" sz="2800" i="1" dirty="0" err="1">
                <a:solidFill>
                  <a:srgbClr val="FF0000"/>
                </a:solidFill>
                <a:effectLst/>
                <a:latin typeface="Cambria" panose="02040503050406030204" pitchFamily="18" charset="0"/>
                <a:ea typeface="Cambria" panose="02040503050406030204" pitchFamily="18" charset="0"/>
              </a:rPr>
              <a:t>hình</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chữ</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nhật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nhỏ</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nên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diện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tích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nhật</a:t>
            </a:r>
            <a:r>
              <a:rPr lang="en-US" sz="2800" i="1" dirty="0">
                <a:solidFill>
                  <a:srgbClr val="FF0000"/>
                </a:solidFill>
                <a:latin typeface="Cambria" panose="02040503050406030204" pitchFamily="18" charset="0"/>
                <a:ea typeface="Cambria" panose="02040503050406030204" pitchFamily="18" charset="0"/>
              </a:rPr>
              <a:t> ban </a:t>
            </a:r>
            <a:r>
              <a:rPr lang="en-US" sz="2800" i="1" dirty="0" err="1">
                <a:solidFill>
                  <a:srgbClr val="FF0000"/>
                </a:solidFill>
                <a:latin typeface="Cambria" panose="02040503050406030204" pitchFamily="18" charset="0"/>
                <a:ea typeface="Cambria" panose="02040503050406030204" pitchFamily="18" charset="0"/>
              </a:rPr>
              <a:t>đầu</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gấp</a:t>
            </a:r>
            <a:r>
              <a:rPr lang="en-US" sz="2800" i="1" dirty="0">
                <a:solidFill>
                  <a:srgbClr val="FF0000"/>
                </a:solidFill>
                <a:latin typeface="Cambria" panose="02040503050406030204" pitchFamily="18" charset="0"/>
                <a:ea typeface="Cambria" panose="02040503050406030204" pitchFamily="18" charset="0"/>
              </a:rPr>
              <a:t> 4 </a:t>
            </a:r>
            <a:r>
              <a:rPr lang="en-US" sz="2800" i="1" dirty="0" err="1">
                <a:solidFill>
                  <a:srgbClr val="FF0000"/>
                </a:solidFill>
                <a:latin typeface="Cambria" panose="02040503050406030204" pitchFamily="18" charset="0"/>
                <a:ea typeface="Cambria" panose="02040503050406030204" pitchFamily="18" charset="0"/>
              </a:rPr>
              <a:t>lần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nhật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nhỏ</a:t>
            </a:r>
            <a:r>
              <a:rPr lang="en-US" sz="2800" i="1" dirty="0">
                <a:solidFill>
                  <a:srgbClr val="FF0000"/>
                </a:solidFill>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Diện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tích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nhật</a:t>
            </a:r>
            <a:r>
              <a:rPr lang="en-US" sz="3200" dirty="0">
                <a:solidFill>
                  <a:srgbClr val="FF0000"/>
                </a:solidFill>
                <a:effectLst/>
                <a:latin typeface="Cambria" panose="02040503050406030204" pitchFamily="18" charset="0"/>
                <a:ea typeface="Cambria" panose="02040503050406030204" pitchFamily="18" charset="0"/>
              </a:rPr>
              <a:t> nhỏ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a:solidFill>
                  <a:srgbClr val="FF0000"/>
                </a:solidFill>
                <a:latin typeface="Cambria" panose="02040503050406030204" pitchFamily="18" charset="0"/>
                <a:ea typeface="Cambria" panose="02040503050406030204" pitchFamily="18" charset="0"/>
              </a:rPr>
              <a:t>54,6</a:t>
            </a:r>
            <a:r>
              <a:rPr lang="en-US" sz="3200" dirty="0">
                <a:solidFill>
                  <a:srgbClr val="FF0000"/>
                </a:solidFill>
                <a:effectLst/>
                <a:latin typeface="Cambria" panose="02040503050406030204" pitchFamily="18" charset="0"/>
                <a:ea typeface="Cambria" panose="02040503050406030204" pitchFamily="18" charset="0"/>
              </a:rPr>
              <a:t> : 4 = 13,65 (dm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a:t>
            </a:r>
          </a:p>
          <a:p>
            <a:pPr marL="0" marR="0" algn="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13,65 dm</a:t>
            </a:r>
            <a:r>
              <a:rPr lang="en-US" sz="3200" baseline="30000" dirty="0">
                <a:solidFill>
                  <a:srgbClr val="FF0000"/>
                </a:solidFill>
                <a:effectLst/>
                <a:latin typeface="Cambria" panose="02040503050406030204" pitchFamily="18" charset="0"/>
                <a:ea typeface="Cambria" panose="02040503050406030204" pitchFamily="18" charset="0"/>
              </a:rPr>
              <a:t>2</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4889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down)">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down)">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down)">
                                      <p:cBhvr>
                                        <p:cTn id="4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artoon cafe background cafeteria interior Vector Image">
            <a:extLst>
              <a:ext uri="{FF2B5EF4-FFF2-40B4-BE49-F238E27FC236}">
                <a16:creationId xmlns:a16="http://schemas.microsoft.com/office/drawing/2014/main" id="{9AD62059-1432-44F0-88B0-98864C10D9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 Cute girl coffee shop logo hand drawn cartoon art illustration">
            <a:extLst>
              <a:ext uri="{FF2B5EF4-FFF2-40B4-BE49-F238E27FC236}">
                <a16:creationId xmlns:a16="http://schemas.microsoft.com/office/drawing/2014/main" id="{493CDEE5-093A-4115-8CFC-B5D9035767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95" b="90020" l="9585" r="89617">
                        <a14:foregroundMark x1="21406" y1="28743" x2="19649" y2="38922"/>
                        <a14:foregroundMark x1="19649" y1="38922" x2="22843" y2="51297"/>
                        <a14:foregroundMark x1="22843" y1="51297" x2="47125" y2="58882"/>
                        <a14:foregroundMark x1="32268" y1="30938" x2="43610" y2="40918"/>
                        <a14:foregroundMark x1="43610" y1="40918" x2="60703" y2="43713"/>
                        <a14:foregroundMark x1="60703" y1="43713" x2="63419" y2="42914"/>
                        <a14:foregroundMark x1="36741" y1="39721" x2="47284" y2="46906"/>
                        <a14:foregroundMark x1="61661" y1="19960" x2="71246" y2="34531"/>
                        <a14:foregroundMark x1="71246" y1="34531" x2="74441" y2="44112"/>
                        <a14:foregroundMark x1="74441" y1="44112" x2="75399" y2="61876"/>
                        <a14:foregroundMark x1="75399" y1="61876" x2="69968" y2="70858"/>
                        <a14:foregroundMark x1="69968" y1="70858" x2="54153" y2="76846"/>
                        <a14:foregroundMark x1="54153" y1="76846" x2="37700" y2="73453"/>
                        <a14:foregroundMark x1="37700" y1="73453" x2="37220" y2="73054"/>
                        <a14:foregroundMark x1="39457" y1="69461" x2="53035" y2="67265"/>
                        <a14:foregroundMark x1="67412" y1="43513" x2="68690" y2="62275"/>
                        <a14:foregroundMark x1="51917" y1="55489" x2="58147" y2="68663"/>
                        <a14:foregroundMark x1="68211" y1="32535" x2="70927" y2="46307"/>
                        <a14:foregroundMark x1="82588" y1="44511" x2="68530" y2="21956"/>
                        <a14:foregroundMark x1="68530" y1="21956" x2="61342" y2="14770"/>
                        <a14:foregroundMark x1="61342" y1="14770" x2="52875" y2="10579"/>
                        <a14:foregroundMark x1="52875" y1="10579" x2="48562" y2="10180"/>
                        <a14:foregroundMark x1="57188" y1="6986" x2="48403" y2="6387"/>
                        <a14:foregroundMark x1="48403" y1="6387" x2="39137" y2="10778"/>
                        <a14:foregroundMark x1="39137" y1="10778" x2="31470" y2="17964"/>
                        <a14:foregroundMark x1="31470" y1="17964" x2="25080" y2="29940"/>
                        <a14:foregroundMark x1="25080" y1="29940" x2="22524" y2="39521"/>
                        <a14:foregroundMark x1="22524" y1="39521" x2="22364" y2="50299"/>
                        <a14:foregroundMark x1="22364" y1="50299" x2="30032" y2="68663"/>
                        <a14:foregroundMark x1="22204" y1="73653" x2="22204" y2="73653"/>
                        <a14:foregroundMark x1="20927" y1="70459" x2="20927" y2="70459"/>
                        <a14:foregroundMark x1="18850" y1="67265" x2="18850" y2="67265"/>
                        <a14:foregroundMark x1="17093" y1="62275" x2="17093" y2="62275"/>
                        <a14:foregroundMark x1="15655" y1="56687" x2="15655" y2="56687"/>
                        <a14:foregroundMark x1="14696" y1="48902" x2="14696" y2="48902"/>
                        <a14:foregroundMark x1="14696" y1="40719" x2="14696" y2="40719"/>
                        <a14:foregroundMark x1="15815" y1="33134" x2="15815" y2="33134"/>
                        <a14:foregroundMark x1="18690" y1="26547" x2="18690" y2="26547"/>
                        <a14:foregroundMark x1="22204" y1="20160" x2="22204" y2="20160"/>
                        <a14:foregroundMark x1="27476" y1="13373" x2="27476" y2="13373"/>
                        <a14:foregroundMark x1="36741" y1="5788" x2="36741" y2="5788"/>
                        <a14:foregroundMark x1="34026" y1="6986" x2="34026" y2="6986"/>
                        <a14:foregroundMark x1="41534" y1="3593" x2="41534" y2="3593"/>
                        <a14:foregroundMark x1="47604" y1="2595" x2="47604" y2="2595"/>
                        <a14:foregroundMark x1="53834" y1="2595" x2="53834" y2="2595"/>
                        <a14:foregroundMark x1="62939" y1="5389" x2="62939" y2="5389"/>
                        <a14:foregroundMark x1="62939" y1="5389" x2="62939" y2="5389"/>
                        <a14:foregroundMark x1="69169" y1="9182" x2="69169" y2="9182"/>
                        <a14:foregroundMark x1="75240" y1="17166" x2="75240" y2="17166"/>
                        <a14:foregroundMark x1="76198" y1="17166" x2="76198" y2="17166"/>
                        <a14:foregroundMark x1="81949" y1="26547" x2="81949" y2="26547"/>
                        <a14:foregroundMark x1="84026" y1="37525" x2="84026" y2="37525"/>
                        <a14:foregroundMark x1="84984" y1="52495" x2="84984" y2="52495"/>
                        <a14:foregroundMark x1="80990" y1="66667" x2="80990" y2="66667"/>
                        <a14:foregroundMark x1="76518" y1="75250" x2="76518" y2="75250"/>
                        <a14:foregroundMark x1="77796" y1="73653" x2="77796" y2="73653"/>
                        <a14:foregroundMark x1="51597" y1="50299" x2="62620" y2="56687"/>
                        <a14:foregroundMark x1="50639" y1="54092" x2="63419" y2="59281"/>
                        <a14:foregroundMark x1="39297" y1="59481" x2="53674" y2="65070"/>
                        <a14:foregroundMark x1="51118" y1="60679" x2="54313" y2="70858"/>
                        <a14:foregroundMark x1="40735" y1="72455" x2="58147" y2="72455"/>
                        <a14:foregroundMark x1="61342" y1="72455" x2="70128" y2="72655"/>
                        <a14:foregroundMark x1="65495" y1="73054" x2="76038" y2="75250"/>
                        <a14:foregroundMark x1="27157" y1="75449" x2="45208" y2="74651"/>
                        <a14:foregroundMark x1="45208" y1="74651" x2="45527" y2="74651"/>
                        <a14:foregroundMark x1="23163" y1="74251" x2="29712" y2="80240"/>
                        <a14:foregroundMark x1="22684" y1="74651" x2="25719" y2="76447"/>
                        <a14:foregroundMark x1="20927" y1="81836" x2="49201" y2="81836"/>
                        <a14:foregroundMark x1="49201" y1="81836" x2="62141" y2="80838"/>
                        <a14:foregroundMark x1="23482" y1="89421" x2="36741" y2="89022"/>
                        <a14:foregroundMark x1="36741" y1="89022" x2="46486" y2="89022"/>
                        <a14:foregroundMark x1="46486" y1="89022" x2="55272" y2="88822"/>
                        <a14:foregroundMark x1="55272" y1="88822" x2="75399" y2="90020"/>
                        <a14:foregroundMark x1="73642" y1="80639" x2="66933" y2="84032"/>
                      </a14:backgroundRemoval>
                    </a14:imgEffect>
                  </a14:imgLayer>
                </a14:imgProps>
              </a:ext>
              <a:ext uri="{28A0092B-C50C-407E-A947-70E740481C1C}">
                <a14:useLocalDpi xmlns:a14="http://schemas.microsoft.com/office/drawing/2010/main" val="0"/>
              </a:ext>
            </a:extLst>
          </a:blip>
          <a:srcRect/>
          <a:stretch>
            <a:fillRect/>
          </a:stretch>
        </p:blipFill>
        <p:spPr bwMode="auto">
          <a:xfrm>
            <a:off x="2739707" y="622852"/>
            <a:ext cx="6618938" cy="5297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76F171-E741-3996-980D-FAEC265BB51E}"/>
              </a:ext>
            </a:extLst>
          </p:cNvPr>
          <p:cNvPicPr>
            <a:picLocks noChangeAspect="1"/>
          </p:cNvPicPr>
          <p:nvPr/>
        </p:nvPicPr>
        <p:blipFill>
          <a:blip r:embed="rId6"/>
          <a:stretch>
            <a:fillRect/>
          </a:stretch>
        </p:blipFill>
        <p:spPr>
          <a:xfrm>
            <a:off x="3095654" y="4309770"/>
            <a:ext cx="5608806" cy="2353260"/>
          </a:xfrm>
          <a:prstGeom prst="rect">
            <a:avLst/>
          </a:prstGeom>
        </p:spPr>
      </p:pic>
    </p:spTree>
    <p:extLst>
      <p:ext uri="{BB962C8B-B14F-4D97-AF65-F5344CB8AC3E}">
        <p14:creationId xmlns:p14="http://schemas.microsoft.com/office/powerpoint/2010/main" val="315834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4 Luyện tập chung">
            <a:hlinkClick r:id="" action="ppaction://media"/>
            <a:extLst>
              <a:ext uri="{FF2B5EF4-FFF2-40B4-BE49-F238E27FC236}">
                <a16:creationId xmlns:a16="http://schemas.microsoft.com/office/drawing/2014/main" id="{CBA8254E-7E24-4C3A-A561-AA4EC20B4E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46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278295" y="265043"/>
            <a:ext cx="11384777" cy="6334540"/>
          </a:xfrm>
          <a:prstGeom prst="roundRect">
            <a:avLst>
              <a:gd name="adj" fmla="val 9972"/>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ED421D89-48C1-44EE-A359-6E8789E91590}"/>
              </a:ext>
            </a:extLst>
          </p:cNvPr>
          <p:cNvSpPr/>
          <p:nvPr/>
        </p:nvSpPr>
        <p:spPr>
          <a:xfrm>
            <a:off x="528927" y="19809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sp>
        <p:nvSpPr>
          <p:cNvPr id="14" name="Text Placeholder 7">
            <a:extLst>
              <a:ext uri="{FF2B5EF4-FFF2-40B4-BE49-F238E27FC236}">
                <a16:creationId xmlns:a16="http://schemas.microsoft.com/office/drawing/2014/main" id="{852824DB-332A-485E-B6CF-7D0252036F04}"/>
              </a:ext>
            </a:extLst>
          </p:cNvPr>
          <p:cNvSpPr txBox="1">
            <a:spLocks/>
          </p:cNvSpPr>
          <p:nvPr/>
        </p:nvSpPr>
        <p:spPr>
          <a:xfrm>
            <a:off x="1410669" y="189790"/>
            <a:ext cx="9913786"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r>
              <a:rPr lang="vi-VN" altLang="zh-CN" sz="2800" dirty="0">
                <a:solidFill>
                  <a:srgbClr val="002060"/>
                </a:solidFill>
                <a:latin typeface="Calibri" panose="020F0502020204030204" pitchFamily="34" charset="0"/>
                <a:cs typeface="Calibri" panose="020F0502020204030204" pitchFamily="34" charset="0"/>
                <a:sym typeface="+mn-lt"/>
              </a:rPr>
              <a:t>Trong hai năm, trang trại của bác Tám bán được </a:t>
            </a:r>
            <a:r>
              <a:rPr lang="vi-VN" altLang="zh-CN" sz="2800" dirty="0">
                <a:solidFill>
                  <a:srgbClr val="FF0000"/>
                </a:solidFill>
                <a:latin typeface="Calibri" panose="020F0502020204030204" pitchFamily="34" charset="0"/>
                <a:cs typeface="Calibri" panose="020F0502020204030204" pitchFamily="34" charset="0"/>
                <a:sym typeface="+mn-lt"/>
              </a:rPr>
              <a:t>tất cả 21,56 tấn cá </a:t>
            </a:r>
            <a:r>
              <a:rPr lang="vi-VN" altLang="zh-CN" sz="2800" dirty="0">
                <a:solidFill>
                  <a:srgbClr val="002060"/>
                </a:solidFill>
                <a:latin typeface="Calibri" panose="020F0502020204030204" pitchFamily="34" charset="0"/>
                <a:cs typeface="Calibri" panose="020F0502020204030204" pitchFamily="34" charset="0"/>
                <a:sym typeface="+mn-lt"/>
              </a:rPr>
              <a:t>chẽm. Biết số tấn cá chẽm bán trong </a:t>
            </a:r>
            <a:r>
              <a:rPr lang="vi-VN" altLang="zh-CN" sz="2800" dirty="0">
                <a:solidFill>
                  <a:srgbClr val="FF0000"/>
                </a:solidFill>
                <a:latin typeface="Calibri" panose="020F0502020204030204" pitchFamily="34" charset="0"/>
                <a:cs typeface="Calibri" panose="020F0502020204030204" pitchFamily="34" charset="0"/>
                <a:sym typeface="+mn-lt"/>
              </a:rPr>
              <a:t>năm thứ hai nhiều hơn năm thứ nhất là 2,7 tấn.</a:t>
            </a:r>
            <a:r>
              <a:rPr lang="vi-VN" altLang="zh-CN" sz="2800" dirty="0">
                <a:solidFill>
                  <a:srgbClr val="002060"/>
                </a:solidFill>
                <a:latin typeface="Calibri" panose="020F0502020204030204" pitchFamily="34" charset="0"/>
                <a:cs typeface="Calibri" panose="020F0502020204030204" pitchFamily="34" charset="0"/>
                <a:sym typeface="+mn-lt"/>
              </a:rPr>
              <a:t> Tính số tấn cá chẽm mà trang trại của bác Tám bán được trong </a:t>
            </a:r>
            <a:r>
              <a:rPr lang="vi-VN" altLang="zh-CN" sz="2800" dirty="0">
                <a:solidFill>
                  <a:srgbClr val="FF0000"/>
                </a:solidFill>
                <a:latin typeface="Calibri" panose="020F0502020204030204" pitchFamily="34" charset="0"/>
                <a:cs typeface="Calibri" panose="020F0502020204030204" pitchFamily="34" charset="0"/>
                <a:sym typeface="+mn-lt"/>
              </a:rPr>
              <a:t>mỗi năm.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3" name="Picture 2">
            <a:extLst>
              <a:ext uri="{FF2B5EF4-FFF2-40B4-BE49-F238E27FC236}">
                <a16:creationId xmlns:a16="http://schemas.microsoft.com/office/drawing/2014/main" id="{A0178EBA-B16E-62CB-DDC5-12394F60AFE0}"/>
              </a:ext>
            </a:extLst>
          </p:cNvPr>
          <p:cNvPicPr>
            <a:picLocks noChangeAspect="1"/>
          </p:cNvPicPr>
          <p:nvPr/>
        </p:nvPicPr>
        <p:blipFill>
          <a:blip r:embed="rId3"/>
          <a:stretch>
            <a:fillRect/>
          </a:stretch>
        </p:blipFill>
        <p:spPr>
          <a:xfrm>
            <a:off x="7994225" y="1687965"/>
            <a:ext cx="3535788" cy="2415949"/>
          </a:xfrm>
          <a:prstGeom prst="rect">
            <a:avLst/>
          </a:prstGeom>
        </p:spPr>
      </p:pic>
      <p:sp>
        <p:nvSpPr>
          <p:cNvPr id="4" name="TextBox 3">
            <a:extLst>
              <a:ext uri="{FF2B5EF4-FFF2-40B4-BE49-F238E27FC236}">
                <a16:creationId xmlns:a16="http://schemas.microsoft.com/office/drawing/2014/main" id="{A5C17F34-C7F3-18A1-D910-23F4100256CB}"/>
              </a:ext>
            </a:extLst>
          </p:cNvPr>
          <p:cNvSpPr txBox="1"/>
          <p:nvPr/>
        </p:nvSpPr>
        <p:spPr>
          <a:xfrm>
            <a:off x="609600" y="2177143"/>
            <a:ext cx="7434943" cy="4181209"/>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Năm</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thứ</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trang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trại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Tám</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chẽm</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(21,56 - 2,7) : 2 = 9,43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Năm</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thứ</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hai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trang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trại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Tám</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chẽm</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21,56 - 9,43 = 12,13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9,43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12,13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040430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 name="Picture 18" descr="Free Vector | Friendly shop showcase in the city flat style illustration.">
            <a:extLst>
              <a:ext uri="{FF2B5EF4-FFF2-40B4-BE49-F238E27FC236}">
                <a16:creationId xmlns:a16="http://schemas.microsoft.com/office/drawing/2014/main" id="{ED5BEED9-668B-408C-A823-67BED5609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0" y="-177800"/>
            <a:ext cx="12192000" cy="7061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fe building with bright Royalty Free Vector Image">
            <a:extLst>
              <a:ext uri="{FF2B5EF4-FFF2-40B4-BE49-F238E27FC236}">
                <a16:creationId xmlns:a16="http://schemas.microsoft.com/office/drawing/2014/main" id="{3982AC18-0182-40B2-B014-D0431F7603C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4" b="99744" l="700" r="96800">
                        <a14:foregroundMark x1="10100" y1="47436" x2="10100" y2="47436"/>
                        <a14:foregroundMark x1="6600" y1="46538" x2="6600" y2="46538"/>
                        <a14:foregroundMark x1="28100" y1="5641" x2="35900" y2="5385"/>
                        <a14:foregroundMark x1="35900" y1="5385" x2="54100" y2="9103"/>
                        <a14:foregroundMark x1="75800" y1="5385" x2="76000" y2="17564"/>
                        <a14:foregroundMark x1="75700" y1="4231" x2="61000" y2="4231"/>
                        <a14:foregroundMark x1="61000" y1="4231" x2="58900" y2="5385"/>
                        <a14:foregroundMark x1="57000" y1="5385" x2="64600" y2="3462"/>
                        <a14:foregroundMark x1="64600" y1="3462" x2="68100" y2="3462"/>
                        <a14:foregroundMark x1="68100" y1="3462" x2="74700" y2="2949"/>
                        <a14:foregroundMark x1="74700" y1="2949" x2="75400" y2="2949"/>
                        <a14:foregroundMark x1="32300" y1="1154" x2="32300" y2="1154"/>
                        <a14:foregroundMark x1="7400" y1="83846" x2="45800" y2="82564"/>
                        <a14:foregroundMark x1="45800" y1="82564" x2="63200" y2="82564"/>
                        <a14:foregroundMark x1="63200" y1="82564" x2="80000" y2="80897"/>
                        <a14:foregroundMark x1="80000" y1="80897" x2="83300" y2="79487"/>
                        <a14:foregroundMark x1="83300" y1="79487" x2="86300" y2="76923"/>
                        <a14:foregroundMark x1="86300" y1="76923" x2="87000" y2="65769"/>
                        <a14:foregroundMark x1="87000" y1="65769" x2="86000" y2="58590"/>
                        <a14:foregroundMark x1="69800" y1="85641" x2="81700" y2="84103"/>
                        <a14:foregroundMark x1="81700" y1="84103" x2="93700" y2="84487"/>
                        <a14:foregroundMark x1="93700" y1="84487" x2="96800" y2="85897"/>
                        <a14:foregroundMark x1="96800" y1="85897" x2="81500" y2="75000"/>
                        <a14:foregroundMark x1="400" y1="86282" x2="27200" y2="94359"/>
                        <a14:foregroundMark x1="27200" y1="94359" x2="32600" y2="98974"/>
                        <a14:foregroundMark x1="32600" y1="98974" x2="41100" y2="99744"/>
                        <a14:foregroundMark x1="41100" y1="99744" x2="41900" y2="99487"/>
                        <a14:foregroundMark x1="700" y1="85000" x2="6200" y2="82949"/>
                        <a14:backgroundMark x1="83900" y1="52692" x2="83900" y2="52692"/>
                      </a14:backgroundRemoval>
                    </a14:imgEffect>
                  </a14:imgLayer>
                </a14:imgProps>
              </a:ext>
              <a:ext uri="{28A0092B-C50C-407E-A947-70E740481C1C}">
                <a14:useLocalDpi xmlns:a14="http://schemas.microsoft.com/office/drawing/2010/main" val="0"/>
              </a:ext>
            </a:extLst>
          </a:blip>
          <a:srcRect b="11026"/>
          <a:stretch/>
        </p:blipFill>
        <p:spPr bwMode="auto">
          <a:xfrm>
            <a:off x="1711658" y="-264517"/>
            <a:ext cx="8599857" cy="59683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Vector | Cute boy barista in apron holding a coffee cup cartoon  character illustration">
            <a:extLst>
              <a:ext uri="{FF2B5EF4-FFF2-40B4-BE49-F238E27FC236}">
                <a16:creationId xmlns:a16="http://schemas.microsoft.com/office/drawing/2014/main" id="{A1E1EDBC-607E-44F7-B8D6-D884F5977A0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00" b="93400" l="9585" r="94569">
                        <a14:foregroundMark x1="14856" y1="69000" x2="38498" y2="71200"/>
                        <a14:foregroundMark x1="18690" y1="77800" x2="36422" y2="74600"/>
                        <a14:foregroundMark x1="36422" y1="74600" x2="40256" y2="74600"/>
                        <a14:foregroundMark x1="28754" y1="79000" x2="28754" y2="79000"/>
                        <a14:foregroundMark x1="28754" y1="79400" x2="28754" y2="79400"/>
                        <a14:foregroundMark x1="24920" y1="93000" x2="26997" y2="89000"/>
                        <a14:foregroundMark x1="14856" y1="74600" x2="25240" y2="74600"/>
                        <a14:foregroundMark x1="25240" y1="74600" x2="30511" y2="73800"/>
                        <a14:foregroundMark x1="60064" y1="79000" x2="84185" y2="71600"/>
                        <a14:foregroundMark x1="79233" y1="77200" x2="83067" y2="74200"/>
                        <a14:foregroundMark x1="90415" y1="52800" x2="90415" y2="52800"/>
                        <a14:foregroundMark x1="90415" y1="49400" x2="94569" y2="55400"/>
                        <a14:foregroundMark x1="33546" y1="92600" x2="33546" y2="92600"/>
                        <a14:foregroundMark x1="32588" y1="92600" x2="36102" y2="92600"/>
                        <a14:foregroundMark x1="68850" y1="93400" x2="68850" y2="93400"/>
                        <a14:foregroundMark x1="72843" y1="93200" x2="72843" y2="93200"/>
                        <a14:foregroundMark x1="55431" y1="70000" x2="55431" y2="70000"/>
                        <a14:foregroundMark x1="52556" y1="60600" x2="52556" y2="60600"/>
                        <a14:foregroundMark x1="42652" y1="66600" x2="42652" y2="66600"/>
                        <a14:foregroundMark x1="55751" y1="64400" x2="55751" y2="64400"/>
                        <a14:foregroundMark x1="47923" y1="55000" x2="47923" y2="55000"/>
                        <a14:foregroundMark x1="53195" y1="46400" x2="53195" y2="46400"/>
                        <a14:foregroundMark x1="57508" y1="69600" x2="57508" y2="69600"/>
                        <a14:foregroundMark x1="43450" y1="70800" x2="43450" y2="70800"/>
                        <a14:foregroundMark x1="43770" y1="68000" x2="43770" y2="68000"/>
                        <a14:backgroundMark x1="56070" y1="30800" x2="52077" y2="1400"/>
                        <a14:backgroundMark x1="26837" y1="15600" x2="71246" y2="22600"/>
                        <a14:backgroundMark x1="71246" y1="22600" x2="82748" y2="22400"/>
                        <a14:backgroundMark x1="21246" y1="24000" x2="33706" y2="22600"/>
                        <a14:backgroundMark x1="33706" y1="22600" x2="38978" y2="22800"/>
                        <a14:backgroundMark x1="38978" y1="22800" x2="53514" y2="35000"/>
                        <a14:backgroundMark x1="53514" y1="35000" x2="73962" y2="27400"/>
                        <a14:backgroundMark x1="42971" y1="7600" x2="47923" y2="12200"/>
                        <a14:backgroundMark x1="48562" y1="68200" x2="55431" y2="92600"/>
                        <a14:backgroundMark x1="46326" y1="62000" x2="51278" y2="67600"/>
                        <a14:backgroundMark x1="47570" y1="53200" x2="47764" y2="51400"/>
                        <a14:backgroundMark x1="47375" y1="55000" x2="47570" y2="53200"/>
                        <a14:backgroundMark x1="46965" y1="58800" x2="47375" y2="55000"/>
                        <a14:backgroundMark x1="47764" y1="51400" x2="49361" y2="49000"/>
                        <a14:backgroundMark x1="41902" y1="66600" x2="43610" y2="64600"/>
                        <a14:backgroundMark x1="38658" y1="70400" x2="41902" y2="66600"/>
                        <a14:backgroundMark x1="57029" y1="68800" x2="57029" y2="68800"/>
                        <a14:backgroundMark x1="60224" y1="67600" x2="60224" y2="67600"/>
                        <a14:backgroundMark x1="60291" y1="69600" x2="61821" y2="71000"/>
                        <a14:backgroundMark x1="57668" y1="67200" x2="60291" y2="69600"/>
                        <a14:backgroundMark x1="61821" y1="71000" x2="62141" y2="71800"/>
                        <a14:backgroundMark x1="51655" y1="60600" x2="54792" y2="58800"/>
                        <a14:backgroundMark x1="50958" y1="61000" x2="51655" y2="60600"/>
                        <a14:backgroundMark x1="47923" y1="38600" x2="47125" y2="53200"/>
                        <a14:backgroundMark x1="47125" y1="53200" x2="47125" y2="38800"/>
                        <a14:backgroundMark x1="47125" y1="38800" x2="47444" y2="46400"/>
                        <a14:backgroundMark x1="47444" y1="46400" x2="48083" y2="40000"/>
                        <a14:backgroundMark x1="48083" y1="40000" x2="48083" y2="45600"/>
                        <a14:backgroundMark x1="47284" y1="38000" x2="46486" y2="37000"/>
                      </a14:backgroundRemoval>
                    </a14:imgEffect>
                  </a14:imgLayer>
                </a14:imgProps>
              </a:ext>
              <a:ext uri="{28A0092B-C50C-407E-A947-70E740481C1C}">
                <a14:useLocalDpi xmlns:a14="http://schemas.microsoft.com/office/drawing/2010/main" val="0"/>
              </a:ext>
            </a:extLst>
          </a:blip>
          <a:srcRect l="46893" t="31193"/>
          <a:stretch/>
        </p:blipFill>
        <p:spPr bwMode="auto">
          <a:xfrm>
            <a:off x="0" y="2594869"/>
            <a:ext cx="3287178" cy="34017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Free Vector | Cute boy barista in apron holding a coffee cup cartoon  character illustration">
            <a:extLst>
              <a:ext uri="{FF2B5EF4-FFF2-40B4-BE49-F238E27FC236}">
                <a16:creationId xmlns:a16="http://schemas.microsoft.com/office/drawing/2014/main" id="{50B130CC-6377-42D0-8AC0-1D7A0358809D}"/>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8800" b="93400" l="9585" r="94569">
                        <a14:foregroundMark x1="14856" y1="69000" x2="38498" y2="71200"/>
                        <a14:foregroundMark x1="18690" y1="77800" x2="36422" y2="74600"/>
                        <a14:foregroundMark x1="36422" y1="74600" x2="40256" y2="74600"/>
                        <a14:foregroundMark x1="28754" y1="79000" x2="28754" y2="79000"/>
                        <a14:foregroundMark x1="28754" y1="79400" x2="28754" y2="79400"/>
                        <a14:foregroundMark x1="24920" y1="93000" x2="26997" y2="89000"/>
                        <a14:foregroundMark x1="14856" y1="74600" x2="25240" y2="74600"/>
                        <a14:foregroundMark x1="25240" y1="74600" x2="30511" y2="73800"/>
                        <a14:foregroundMark x1="60064" y1="79000" x2="84185" y2="71600"/>
                        <a14:foregroundMark x1="79233" y1="77200" x2="83067" y2="74200"/>
                        <a14:foregroundMark x1="90415" y1="52800" x2="90415" y2="52800"/>
                        <a14:foregroundMark x1="90415" y1="49400" x2="94569" y2="55400"/>
                        <a14:foregroundMark x1="33546" y1="92600" x2="33546" y2="92600"/>
                        <a14:foregroundMark x1="32588" y1="92600" x2="36102" y2="92600"/>
                        <a14:foregroundMark x1="68850" y1="93400" x2="68850" y2="93400"/>
                        <a14:foregroundMark x1="72843" y1="93200" x2="72843" y2="93200"/>
                        <a14:foregroundMark x1="55431" y1="70000" x2="55431" y2="70000"/>
                        <a14:foregroundMark x1="52556" y1="60600" x2="52556" y2="60600"/>
                        <a14:foregroundMark x1="42652" y1="66600" x2="42652" y2="66600"/>
                        <a14:foregroundMark x1="55751" y1="64400" x2="55751" y2="64400"/>
                        <a14:foregroundMark x1="53195" y1="46400" x2="53195" y2="46400"/>
                        <a14:foregroundMark x1="57508" y1="69600" x2="57508" y2="69600"/>
                        <a14:foregroundMark x1="43450" y1="70800" x2="43450" y2="70800"/>
                        <a14:foregroundMark x1="43770" y1="68000" x2="43770" y2="68000"/>
                        <a14:backgroundMark x1="56070" y1="30800" x2="52077" y2="1400"/>
                        <a14:backgroundMark x1="26837" y1="15600" x2="71246" y2="22600"/>
                        <a14:backgroundMark x1="71246" y1="22600" x2="82748" y2="22400"/>
                        <a14:backgroundMark x1="21246" y1="24000" x2="33706" y2="22600"/>
                        <a14:backgroundMark x1="33706" y1="22600" x2="38978" y2="22800"/>
                        <a14:backgroundMark x1="38978" y1="22800" x2="53514" y2="35000"/>
                        <a14:backgroundMark x1="53514" y1="35000" x2="73962" y2="27400"/>
                        <a14:backgroundMark x1="42971" y1="7600" x2="47923" y2="12200"/>
                        <a14:backgroundMark x1="48562" y1="68200" x2="55431" y2="92600"/>
                        <a14:backgroundMark x1="46326" y1="62000" x2="51278" y2="67600"/>
                        <a14:backgroundMark x1="47570" y1="53200" x2="47764" y2="51400"/>
                        <a14:backgroundMark x1="47375" y1="55000" x2="47570" y2="53200"/>
                        <a14:backgroundMark x1="46965" y1="58800" x2="47375" y2="55000"/>
                        <a14:backgroundMark x1="47764" y1="51400" x2="49361" y2="49000"/>
                        <a14:backgroundMark x1="41902" y1="66600" x2="43610" y2="64600"/>
                        <a14:backgroundMark x1="38658" y1="70400" x2="41902" y2="66600"/>
                        <a14:backgroundMark x1="57029" y1="68800" x2="57029" y2="68800"/>
                        <a14:backgroundMark x1="60224" y1="67600" x2="60224" y2="67600"/>
                        <a14:backgroundMark x1="60291" y1="69600" x2="61821" y2="71000"/>
                        <a14:backgroundMark x1="57668" y1="67200" x2="60291" y2="69600"/>
                        <a14:backgroundMark x1="61821" y1="71000" x2="62141" y2="71800"/>
                        <a14:backgroundMark x1="51655" y1="60600" x2="54792" y2="58800"/>
                        <a14:backgroundMark x1="50958" y1="61000" x2="51655" y2="60600"/>
                        <a14:backgroundMark x1="47764" y1="54800" x2="47764" y2="54800"/>
                        <a14:backgroundMark x1="47764" y1="52800" x2="48083" y2="59400"/>
                        <a14:backgroundMark x1="48083" y1="59400" x2="48083" y2="51000"/>
                      </a14:backgroundRemoval>
                    </a14:imgEffect>
                  </a14:imgLayer>
                </a14:imgProps>
              </a:ext>
              <a:ext uri="{28A0092B-C50C-407E-A947-70E740481C1C}">
                <a14:useLocalDpi xmlns:a14="http://schemas.microsoft.com/office/drawing/2010/main" val="0"/>
              </a:ext>
            </a:extLst>
          </a:blip>
          <a:srcRect r="51468"/>
          <a:stretch/>
        </p:blipFill>
        <p:spPr bwMode="auto">
          <a:xfrm>
            <a:off x="9210343" y="1732347"/>
            <a:ext cx="2540000" cy="41802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0FFA2C-3621-2DE6-516F-8431F7EBD580}"/>
              </a:ext>
            </a:extLst>
          </p:cNvPr>
          <p:cNvPicPr>
            <a:picLocks noChangeAspect="1"/>
          </p:cNvPicPr>
          <p:nvPr/>
        </p:nvPicPr>
        <p:blipFill>
          <a:blip r:embed="rId9"/>
          <a:stretch>
            <a:fillRect/>
          </a:stretch>
        </p:blipFill>
        <p:spPr>
          <a:xfrm>
            <a:off x="2355373" y="1052661"/>
            <a:ext cx="6828112" cy="4730906"/>
          </a:xfrm>
          <a:prstGeom prst="rect">
            <a:avLst/>
          </a:prstGeom>
        </p:spPr>
      </p:pic>
    </p:spTree>
    <p:extLst>
      <p:ext uri="{BB962C8B-B14F-4D97-AF65-F5344CB8AC3E}">
        <p14:creationId xmlns:p14="http://schemas.microsoft.com/office/powerpoint/2010/main" val="59257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82 Girl Making Coffee Illustrations &amp; Clip Art - iStock">
            <a:extLst>
              <a:ext uri="{FF2B5EF4-FFF2-40B4-BE49-F238E27FC236}">
                <a16:creationId xmlns:a16="http://schemas.microsoft.com/office/drawing/2014/main" id="{945D3E85-EF67-4B9C-92E3-3E0CE77D5D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49" b="97143" l="7190" r="93301">
                        <a14:foregroundMark x1="6863" y1="41633" x2="7190" y2="53265"/>
                        <a14:foregroundMark x1="7190" y1="53265" x2="14216" y2="60816"/>
                        <a14:foregroundMark x1="14216" y1="60816" x2="26961" y2="64286"/>
                        <a14:foregroundMark x1="68301" y1="51429" x2="72222" y2="82245"/>
                        <a14:foregroundMark x1="66013" y1="31837" x2="83824" y2="38776"/>
                        <a14:foregroundMark x1="89869" y1="47755" x2="93301" y2="51429"/>
                        <a14:foregroundMark x1="65523" y1="70612" x2="62889" y2="75806"/>
                        <a14:foregroundMark x1="17484" y1="72857" x2="31372" y2="73542"/>
                        <a14:foregroundMark x1="16667" y1="77347" x2="32144" y2="77818"/>
                        <a14:foregroundMark x1="13889" y1="27347" x2="13889" y2="27347"/>
                        <a14:backgroundMark x1="24510" y1="12653" x2="81863" y2="20816"/>
                        <a14:backgroundMark x1="39869" y1="7755" x2="82516" y2="9592"/>
                        <a14:backgroundMark x1="28431" y1="17551" x2="89216" y2="19796"/>
                        <a14:backgroundMark x1="45915" y1="1837" x2="55556" y2="3265"/>
                        <a14:backgroundMark x1="21242" y1="18571" x2="38725" y2="18571"/>
                        <a14:backgroundMark x1="38725" y1="18571" x2="45915" y2="24490"/>
                        <a14:backgroundMark x1="45915" y1="24490" x2="49020" y2="34490"/>
                        <a14:backgroundMark x1="49020" y1="34490" x2="63725" y2="19592"/>
                        <a14:backgroundMark x1="35621" y1="18571" x2="47059" y2="38163"/>
                        <a14:backgroundMark x1="44608" y1="63673" x2="50654" y2="98163"/>
                        <a14:backgroundMark x1="36928" y1="80816" x2="60784" y2="92857"/>
                        <a14:backgroundMark x1="55556" y1="74898" x2="35458" y2="97551"/>
                        <a14:backgroundMark x1="52778" y1="82041" x2="62582" y2="94490"/>
                        <a14:backgroundMark x1="43627" y1="94490" x2="59967" y2="94490"/>
                        <a14:backgroundMark x1="59967" y1="94490" x2="34477" y2="96939"/>
                        <a14:backgroundMark x1="42810" y1="92449" x2="44608" y2="95306"/>
                        <a14:backgroundMark x1="37418" y1="63878" x2="45915" y2="85714"/>
                        <a14:backgroundMark x1="33987" y1="72245" x2="38072" y2="94898"/>
                        <a14:backgroundMark x1="38072" y1="94898" x2="38072" y2="95102"/>
                        <a14:backgroundMark x1="37582" y1="72245" x2="38399" y2="85306"/>
                        <a14:backgroundMark x1="17157" y1="68367" x2="17157" y2="68571"/>
                        <a14:backgroundMark x1="17157" y1="68571" x2="17157" y2="68571"/>
                        <a14:backgroundMark x1="44608" y1="59592" x2="53922" y2="66939"/>
                        <a14:backgroundMark x1="53922" y1="66939" x2="61601" y2="79388"/>
                        <a14:backgroundMark x1="61601" y1="79388" x2="63562" y2="98163"/>
                        <a14:backgroundMark x1="85131" y1="63061" x2="80229" y2="72653"/>
                        <a14:backgroundMark x1="45098" y1="45510" x2="45098" y2="45510"/>
                        <a14:backgroundMark x1="47059" y1="45918" x2="47059" y2="45918"/>
                      </a14:backgroundRemoval>
                    </a14:imgEffect>
                  </a14:imgLayer>
                </a14:imgProps>
              </a:ext>
              <a:ext uri="{28A0092B-C50C-407E-A947-70E740481C1C}">
                <a14:useLocalDpi xmlns:a14="http://schemas.microsoft.com/office/drawing/2010/main" val="0"/>
              </a:ext>
            </a:extLst>
          </a:blip>
          <a:srcRect b="19894"/>
          <a:stretch/>
        </p:blipFill>
        <p:spPr bwMode="auto">
          <a:xfrm>
            <a:off x="6168708" y="1021105"/>
            <a:ext cx="6023292" cy="38631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713154" y="313019"/>
            <a:ext cx="6023293" cy="3115981"/>
            <a:chOff x="713154" y="313019"/>
            <a:chExt cx="6023293" cy="3115981"/>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13154" y="313019"/>
              <a:ext cx="6023293" cy="3115981"/>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136121" y="895875"/>
              <a:ext cx="5199127" cy="1938992"/>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Hãy giúp chúng tớ phục vụ 3 món cho khách hàng nhé! </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82 Girl Making Coffee Illustrations &amp; Clip Art - iStock">
            <a:extLst>
              <a:ext uri="{FF2B5EF4-FFF2-40B4-BE49-F238E27FC236}">
                <a16:creationId xmlns:a16="http://schemas.microsoft.com/office/drawing/2014/main" id="{945D3E85-EF67-4B9C-92E3-3E0CE77D5D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49" b="97143" l="7190" r="93301">
                        <a14:foregroundMark x1="6863" y1="41633" x2="7190" y2="53265"/>
                        <a14:foregroundMark x1="7190" y1="53265" x2="14216" y2="60816"/>
                        <a14:foregroundMark x1="14216" y1="60816" x2="26961" y2="64286"/>
                        <a14:foregroundMark x1="68301" y1="51429" x2="72222" y2="82245"/>
                        <a14:foregroundMark x1="66013" y1="31837" x2="83824" y2="38776"/>
                        <a14:foregroundMark x1="89869" y1="47755" x2="93301" y2="51429"/>
                        <a14:foregroundMark x1="65523" y1="70612" x2="62889" y2="75806"/>
                        <a14:foregroundMark x1="17484" y1="72857" x2="31372" y2="73542"/>
                        <a14:foregroundMark x1="16667" y1="77347" x2="32144" y2="77818"/>
                        <a14:foregroundMark x1="13889" y1="27347" x2="13889" y2="27347"/>
                        <a14:backgroundMark x1="24510" y1="12653" x2="81863" y2="20816"/>
                        <a14:backgroundMark x1="39869" y1="7755" x2="82516" y2="9592"/>
                        <a14:backgroundMark x1="28431" y1="17551" x2="89216" y2="19796"/>
                        <a14:backgroundMark x1="45915" y1="1837" x2="55556" y2="3265"/>
                        <a14:backgroundMark x1="21242" y1="18571" x2="38725" y2="18571"/>
                        <a14:backgroundMark x1="38725" y1="18571" x2="45915" y2="24490"/>
                        <a14:backgroundMark x1="45915" y1="24490" x2="49020" y2="34490"/>
                        <a14:backgroundMark x1="49020" y1="34490" x2="63725" y2="19592"/>
                        <a14:backgroundMark x1="35621" y1="18571" x2="47059" y2="38163"/>
                        <a14:backgroundMark x1="44608" y1="63673" x2="50654" y2="98163"/>
                        <a14:backgroundMark x1="36928" y1="80816" x2="60784" y2="92857"/>
                        <a14:backgroundMark x1="55556" y1="74898" x2="35458" y2="97551"/>
                        <a14:backgroundMark x1="52778" y1="82041" x2="62582" y2="94490"/>
                        <a14:backgroundMark x1="43627" y1="94490" x2="59967" y2="94490"/>
                        <a14:backgroundMark x1="59967" y1="94490" x2="34477" y2="96939"/>
                        <a14:backgroundMark x1="42810" y1="92449" x2="44608" y2="95306"/>
                        <a14:backgroundMark x1="37418" y1="63878" x2="45915" y2="85714"/>
                        <a14:backgroundMark x1="33987" y1="72245" x2="38072" y2="94898"/>
                        <a14:backgroundMark x1="38072" y1="94898" x2="38072" y2="95102"/>
                        <a14:backgroundMark x1="37582" y1="72245" x2="38399" y2="85306"/>
                        <a14:backgroundMark x1="17157" y1="68367" x2="17157" y2="68571"/>
                        <a14:backgroundMark x1="17157" y1="68571" x2="17157" y2="68571"/>
                        <a14:backgroundMark x1="44608" y1="59592" x2="53922" y2="66939"/>
                        <a14:backgroundMark x1="53922" y1="66939" x2="61601" y2="79388"/>
                        <a14:backgroundMark x1="61601" y1="79388" x2="63562" y2="98163"/>
                        <a14:backgroundMark x1="85131" y1="63061" x2="80229" y2="72653"/>
                        <a14:backgroundMark x1="45098" y1="45510" x2="45098" y2="45510"/>
                        <a14:backgroundMark x1="47059" y1="45918" x2="47059" y2="45918"/>
                      </a14:backgroundRemoval>
                    </a14:imgEffect>
                  </a14:imgLayer>
                </a14:imgProps>
              </a:ext>
              <a:ext uri="{28A0092B-C50C-407E-A947-70E740481C1C}">
                <a14:useLocalDpi xmlns:a14="http://schemas.microsoft.com/office/drawing/2010/main" val="0"/>
              </a:ext>
            </a:extLst>
          </a:blip>
          <a:srcRect b="19894"/>
          <a:stretch/>
        </p:blipFill>
        <p:spPr bwMode="auto">
          <a:xfrm>
            <a:off x="6168708" y="1021105"/>
            <a:ext cx="6023292" cy="38631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8A856482-9CEC-484D-B74C-67054B8B3F0A}"/>
              </a:ext>
            </a:extLst>
          </p:cNvPr>
          <p:cNvSpPr/>
          <p:nvPr/>
        </p:nvSpPr>
        <p:spPr>
          <a:xfrm>
            <a:off x="323267" y="474905"/>
            <a:ext cx="5950226" cy="6121009"/>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a16="http://schemas.microsoft.com/office/drawing/2014/main" id="{7CB108FD-77DD-4E86-8D22-929F2B96D77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9329" y="474905"/>
            <a:ext cx="1523075" cy="1488806"/>
          </a:xfrm>
          <a:prstGeom prst="rect">
            <a:avLst/>
          </a:prstGeom>
        </p:spPr>
      </p:pic>
      <p:sp>
        <p:nvSpPr>
          <p:cNvPr id="2" name="Rectangle 1">
            <a:extLst>
              <a:ext uri="{FF2B5EF4-FFF2-40B4-BE49-F238E27FC236}">
                <a16:creationId xmlns:a16="http://schemas.microsoft.com/office/drawing/2014/main" id="{3DFDF3AF-2A35-4CB0-B6DA-F9BAB2DC8032}"/>
              </a:ext>
            </a:extLst>
          </p:cNvPr>
          <p:cNvSpPr/>
          <p:nvPr/>
        </p:nvSpPr>
        <p:spPr>
          <a:xfrm>
            <a:off x="451014" y="2311684"/>
            <a:ext cx="5197257" cy="769441"/>
          </a:xfrm>
          <a:prstGeom prst="rect">
            <a:avLst/>
          </a:prstGeom>
        </p:spPr>
        <p:txBody>
          <a:bodyPr wrap="none">
            <a:spAutoFit/>
          </a:bodyPr>
          <a:lstStyle/>
          <a:p>
            <a:r>
              <a:rPr lang="en-US" sz="4400" b="1" dirty="0" err="1">
                <a:latin typeface="Calibri" panose="020F0502020204030204" pitchFamily="34" charset="0"/>
                <a:cs typeface="Calibri" panose="020F0502020204030204" pitchFamily="34" charset="0"/>
              </a:rPr>
              <a:t>Tính</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nhẩm</a:t>
            </a:r>
            <a:r>
              <a:rPr lang="en-US" sz="4400" b="1" dirty="0">
                <a:latin typeface="Calibri" panose="020F0502020204030204" pitchFamily="34" charset="0"/>
                <a:cs typeface="Calibri" panose="020F0502020204030204" pitchFamily="34" charset="0"/>
              </a:rPr>
              <a:t>: 5,15 x 0,1</a:t>
            </a:r>
            <a:endParaRPr lang="en-US" sz="4400" dirty="0"/>
          </a:p>
        </p:txBody>
      </p:sp>
      <p:pic>
        <p:nvPicPr>
          <p:cNvPr id="16386" name="Picture 2" descr="croissant | emojidex - custom emoji service and apps">
            <a:extLst>
              <a:ext uri="{FF2B5EF4-FFF2-40B4-BE49-F238E27FC236}">
                <a16:creationId xmlns:a16="http://schemas.microsoft.com/office/drawing/2014/main" id="{0CC912F0-197C-4911-B554-F6B571E8CF6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0390" y="1021105"/>
            <a:ext cx="881998" cy="881998"/>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10">
            <a:extLst>
              <a:ext uri="{FF2B5EF4-FFF2-40B4-BE49-F238E27FC236}">
                <a16:creationId xmlns:a16="http://schemas.microsoft.com/office/drawing/2014/main" id="{1D94ED8A-C983-40F0-B6A8-42A961B8BAA7}"/>
              </a:ext>
            </a:extLst>
          </p:cNvPr>
          <p:cNvSpPr/>
          <p:nvPr/>
        </p:nvSpPr>
        <p:spPr>
          <a:xfrm>
            <a:off x="7143183" y="391169"/>
            <a:ext cx="4329758" cy="1259872"/>
          </a:xfrm>
          <a:prstGeom prst="wedgeRectCallout">
            <a:avLst>
              <a:gd name="adj1" fmla="val -27116"/>
              <a:gd name="adj2" fmla="val 74351"/>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rPr>
              <a:t>0,515</a:t>
            </a:r>
          </a:p>
        </p:txBody>
      </p:sp>
      <p:pic>
        <p:nvPicPr>
          <p:cNvPr id="16388" name="Picture 4" descr="82 Girl Making Coffee Illustrations &amp; Clip Art - iStock">
            <a:extLst>
              <a:ext uri="{FF2B5EF4-FFF2-40B4-BE49-F238E27FC236}">
                <a16:creationId xmlns:a16="http://schemas.microsoft.com/office/drawing/2014/main" id="{8729318D-3707-43B0-B844-3D48480BD3C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2245" l="11765" r="84804">
                        <a14:foregroundMark x1="11765" y1="71633" x2="50490" y2="68163"/>
                        <a14:foregroundMark x1="50490" y1="68163" x2="50817" y2="67755"/>
                        <a14:foregroundMark x1="38725" y1="65510" x2="52941" y2="77347"/>
                        <a14:foregroundMark x1="52941" y1="77347" x2="64200" y2="80387"/>
                        <a14:foregroundMark x1="70359" y1="76379" x2="72222" y2="74898"/>
                        <a14:foregroundMark x1="72222" y1="74898" x2="61111" y2="67755"/>
                        <a14:foregroundMark x1="50654" y1="67347" x2="59150" y2="68163"/>
                        <a14:foregroundMark x1="51961" y1="72857" x2="57353" y2="77959"/>
                        <a14:foregroundMark x1="51307" y1="91429" x2="56699" y2="92245"/>
                        <a14:foregroundMark x1="82190" y1="46531" x2="84804" y2="51020"/>
                        <a14:backgroundMark x1="22876" y1="37551" x2="38399" y2="14286"/>
                        <a14:backgroundMark x1="38399" y1="14286" x2="41340" y2="12857"/>
                        <a14:backgroundMark x1="70425" y1="12245" x2="80719" y2="24694"/>
                        <a14:backgroundMark x1="69935" y1="67755" x2="85294" y2="67755"/>
                        <a14:backgroundMark x1="64216" y1="76122" x2="70098" y2="80000"/>
                        <a14:backgroundMark x1="64542" y1="80000" x2="66830" y2="82245"/>
                        <a14:backgroundMark x1="33660" y1="82857" x2="41667" y2="86327"/>
                        <a14:backgroundMark x1="41667" y1="86327" x2="41667" y2="86327"/>
                        <a14:backgroundMark x1="43627" y1="64898" x2="40850" y2="61633"/>
                        <a14:backgroundMark x1="35621" y1="58163" x2="33660" y2="56531"/>
                      </a14:backgroundRemoval>
                    </a14:imgEffect>
                  </a14:imgLayer>
                </a14:imgProps>
              </a:ext>
              <a:ext uri="{28A0092B-C50C-407E-A947-70E740481C1C}">
                <a14:useLocalDpi xmlns:a14="http://schemas.microsoft.com/office/drawing/2010/main" val="0"/>
              </a:ext>
            </a:extLst>
          </a:blip>
          <a:srcRect l="9199" r="11341"/>
          <a:stretch/>
        </p:blipFill>
        <p:spPr bwMode="auto">
          <a:xfrm>
            <a:off x="1341389" y="3061545"/>
            <a:ext cx="3680316" cy="370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31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fade">
                                      <p:cBhvr>
                                        <p:cTn id="1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82 Girl Making Coffee Illustrations &amp; Clip Art - iStock">
            <a:extLst>
              <a:ext uri="{FF2B5EF4-FFF2-40B4-BE49-F238E27FC236}">
                <a16:creationId xmlns:a16="http://schemas.microsoft.com/office/drawing/2014/main" id="{945D3E85-EF67-4B9C-92E3-3E0CE77D5D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49" b="97143" l="7190" r="93301">
                        <a14:foregroundMark x1="6863" y1="41633" x2="7190" y2="53265"/>
                        <a14:foregroundMark x1="7190" y1="53265" x2="14216" y2="60816"/>
                        <a14:foregroundMark x1="14216" y1="60816" x2="26961" y2="64286"/>
                        <a14:foregroundMark x1="68301" y1="51429" x2="72222" y2="82245"/>
                        <a14:foregroundMark x1="66013" y1="31837" x2="83824" y2="38776"/>
                        <a14:foregroundMark x1="89869" y1="47755" x2="93301" y2="51429"/>
                        <a14:foregroundMark x1="65523" y1="70612" x2="62889" y2="75806"/>
                        <a14:foregroundMark x1="17484" y1="72857" x2="31372" y2="73542"/>
                        <a14:foregroundMark x1="16667" y1="77347" x2="32144" y2="77818"/>
                        <a14:foregroundMark x1="13889" y1="27347" x2="13889" y2="27347"/>
                        <a14:backgroundMark x1="24510" y1="12653" x2="81863" y2="20816"/>
                        <a14:backgroundMark x1="39869" y1="7755" x2="82516" y2="9592"/>
                        <a14:backgroundMark x1="28431" y1="17551" x2="89216" y2="19796"/>
                        <a14:backgroundMark x1="45915" y1="1837" x2="55556" y2="3265"/>
                        <a14:backgroundMark x1="21242" y1="18571" x2="38725" y2="18571"/>
                        <a14:backgroundMark x1="38725" y1="18571" x2="45915" y2="24490"/>
                        <a14:backgroundMark x1="45915" y1="24490" x2="49020" y2="34490"/>
                        <a14:backgroundMark x1="49020" y1="34490" x2="63725" y2="19592"/>
                        <a14:backgroundMark x1="35621" y1="18571" x2="47059" y2="38163"/>
                        <a14:backgroundMark x1="44608" y1="63673" x2="50654" y2="98163"/>
                        <a14:backgroundMark x1="36928" y1="80816" x2="60784" y2="92857"/>
                        <a14:backgroundMark x1="55556" y1="74898" x2="35458" y2="97551"/>
                        <a14:backgroundMark x1="52778" y1="82041" x2="62582" y2="94490"/>
                        <a14:backgroundMark x1="43627" y1="94490" x2="59967" y2="94490"/>
                        <a14:backgroundMark x1="59967" y1="94490" x2="34477" y2="96939"/>
                        <a14:backgroundMark x1="42810" y1="92449" x2="44608" y2="95306"/>
                        <a14:backgroundMark x1="37418" y1="63878" x2="45915" y2="85714"/>
                        <a14:backgroundMark x1="33987" y1="72245" x2="38072" y2="94898"/>
                        <a14:backgroundMark x1="38072" y1="94898" x2="38072" y2="95102"/>
                        <a14:backgroundMark x1="37582" y1="72245" x2="38399" y2="85306"/>
                        <a14:backgroundMark x1="17157" y1="68367" x2="17157" y2="68571"/>
                        <a14:backgroundMark x1="17157" y1="68571" x2="17157" y2="68571"/>
                        <a14:backgroundMark x1="44608" y1="59592" x2="53922" y2="66939"/>
                        <a14:backgroundMark x1="53922" y1="66939" x2="61601" y2="79388"/>
                        <a14:backgroundMark x1="61601" y1="79388" x2="63562" y2="98163"/>
                        <a14:backgroundMark x1="85131" y1="63061" x2="80229" y2="72653"/>
                        <a14:backgroundMark x1="45098" y1="45510" x2="45098" y2="45510"/>
                        <a14:backgroundMark x1="47059" y1="45918" x2="47059" y2="45918"/>
                      </a14:backgroundRemoval>
                    </a14:imgEffect>
                  </a14:imgLayer>
                </a14:imgProps>
              </a:ext>
              <a:ext uri="{28A0092B-C50C-407E-A947-70E740481C1C}">
                <a14:useLocalDpi xmlns:a14="http://schemas.microsoft.com/office/drawing/2010/main" val="0"/>
              </a:ext>
            </a:extLst>
          </a:blip>
          <a:srcRect b="19894"/>
          <a:stretch/>
        </p:blipFill>
        <p:spPr bwMode="auto">
          <a:xfrm>
            <a:off x="6168708" y="1021105"/>
            <a:ext cx="6023292" cy="38631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8A856482-9CEC-484D-B74C-67054B8B3F0A}"/>
              </a:ext>
            </a:extLst>
          </p:cNvPr>
          <p:cNvSpPr/>
          <p:nvPr/>
        </p:nvSpPr>
        <p:spPr>
          <a:xfrm>
            <a:off x="323267" y="474905"/>
            <a:ext cx="5950226" cy="6121009"/>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a16="http://schemas.microsoft.com/office/drawing/2014/main" id="{7CB108FD-77DD-4E86-8D22-929F2B96D77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9329" y="474905"/>
            <a:ext cx="1523075" cy="1488806"/>
          </a:xfrm>
          <a:prstGeom prst="rect">
            <a:avLst/>
          </a:prstGeom>
        </p:spPr>
      </p:pic>
      <p:sp>
        <p:nvSpPr>
          <p:cNvPr id="2" name="Rectangle 1">
            <a:extLst>
              <a:ext uri="{FF2B5EF4-FFF2-40B4-BE49-F238E27FC236}">
                <a16:creationId xmlns:a16="http://schemas.microsoft.com/office/drawing/2014/main" id="{3DFDF3AF-2A35-4CB0-B6DA-F9BAB2DC8032}"/>
              </a:ext>
            </a:extLst>
          </p:cNvPr>
          <p:cNvSpPr/>
          <p:nvPr/>
        </p:nvSpPr>
        <p:spPr>
          <a:xfrm>
            <a:off x="276843" y="2279027"/>
            <a:ext cx="5697394" cy="830997"/>
          </a:xfrm>
          <a:prstGeom prst="rect">
            <a:avLst/>
          </a:prstGeom>
        </p:spPr>
        <p:txBody>
          <a:bodyPr wrap="none">
            <a:spAutoFit/>
          </a:bodyPr>
          <a:lstStyle/>
          <a:p>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nhẩm</a:t>
            </a:r>
            <a:r>
              <a:rPr lang="en-US" sz="4800" b="1" dirty="0">
                <a:latin typeface="Calibri" panose="020F0502020204030204" pitchFamily="34" charset="0"/>
                <a:cs typeface="Calibri" panose="020F0502020204030204" pitchFamily="34" charset="0"/>
              </a:rPr>
              <a:t>: 65,6 : 100</a:t>
            </a:r>
            <a:endParaRPr lang="en-US" sz="4800" dirty="0"/>
          </a:p>
        </p:txBody>
      </p:sp>
      <p:pic>
        <p:nvPicPr>
          <p:cNvPr id="16386" name="Picture 2" descr="croissant | emojidex - custom emoji service and apps">
            <a:extLst>
              <a:ext uri="{FF2B5EF4-FFF2-40B4-BE49-F238E27FC236}">
                <a16:creationId xmlns:a16="http://schemas.microsoft.com/office/drawing/2014/main" id="{0CC912F0-197C-4911-B554-F6B571E8CF6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49282" y="1021105"/>
            <a:ext cx="859679" cy="859679"/>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10">
            <a:extLst>
              <a:ext uri="{FF2B5EF4-FFF2-40B4-BE49-F238E27FC236}">
                <a16:creationId xmlns:a16="http://schemas.microsoft.com/office/drawing/2014/main" id="{1D94ED8A-C983-40F0-B6A8-42A961B8BAA7}"/>
              </a:ext>
            </a:extLst>
          </p:cNvPr>
          <p:cNvSpPr/>
          <p:nvPr/>
        </p:nvSpPr>
        <p:spPr>
          <a:xfrm>
            <a:off x="7143183" y="391169"/>
            <a:ext cx="4329758" cy="1259872"/>
          </a:xfrm>
          <a:prstGeom prst="wedgeRectCallout">
            <a:avLst>
              <a:gd name="adj1" fmla="val -27116"/>
              <a:gd name="adj2" fmla="val 74351"/>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rPr>
              <a:t>0,656</a:t>
            </a:r>
          </a:p>
        </p:txBody>
      </p:sp>
      <p:pic>
        <p:nvPicPr>
          <p:cNvPr id="12" name="Picture 5">
            <a:extLst>
              <a:ext uri="{FF2B5EF4-FFF2-40B4-BE49-F238E27FC236}">
                <a16:creationId xmlns:a16="http://schemas.microsoft.com/office/drawing/2014/main" id="{5B2E9D85-C178-4B19-9082-A1F12D0DF3D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8466" y="474905"/>
            <a:ext cx="1523075" cy="1488806"/>
          </a:xfrm>
          <a:prstGeom prst="rect">
            <a:avLst/>
          </a:prstGeom>
        </p:spPr>
      </p:pic>
      <p:pic>
        <p:nvPicPr>
          <p:cNvPr id="20482" name="Picture 2" descr="Premium Vector | Cute barista in apron with coffee cartoon character  illustration">
            <a:extLst>
              <a:ext uri="{FF2B5EF4-FFF2-40B4-BE49-F238E27FC236}">
                <a16:creationId xmlns:a16="http://schemas.microsoft.com/office/drawing/2014/main" id="{33695CAA-34E2-4409-90B8-18B22B59BDEB}"/>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9944" b="90494" l="10000" r="90000">
                        <a14:foregroundMark x1="18100" y1="59475" x2="35750" y2="60788"/>
                        <a14:foregroundMark x1="42200" y1="83927" x2="42200" y2="83927"/>
                        <a14:foregroundMark x1="56000" y1="69919" x2="69300" y2="66041"/>
                        <a14:foregroundMark x1="56900" y1="70794" x2="64550" y2="74859"/>
                        <a14:foregroundMark x1="64550" y1="74859" x2="69300" y2="75172"/>
                        <a14:foregroundMark x1="59000" y1="90244" x2="61600" y2="90244"/>
                        <a14:foregroundMark x1="70350" y1="90494" x2="72800" y2="90244"/>
                        <a14:foregroundMark x1="27700" y1="90494" x2="27700" y2="90494"/>
                        <a14:backgroundMark x1="22300" y1="45904" x2="23850" y2="36210"/>
                        <a14:backgroundMark x1="23850" y1="36210" x2="31750" y2="23077"/>
                        <a14:backgroundMark x1="31750" y1="23077" x2="50600" y2="9381"/>
                        <a14:backgroundMark x1="35050" y1="46341" x2="36100" y2="31019"/>
                        <a14:backgroundMark x1="76100" y1="67542" x2="77500" y2="57473"/>
                        <a14:backgroundMark x1="48300" y1="69043" x2="50050" y2="86992"/>
                        <a14:backgroundMark x1="51100" y1="67730" x2="42200" y2="89368"/>
                        <a14:backgroundMark x1="42200" y1="89368" x2="42200" y2="89368"/>
                        <a14:backgroundMark x1="47800" y1="67730" x2="46200" y2="89181"/>
                        <a14:backgroundMark x1="46200" y1="89181" x2="46200" y2="89181"/>
                      </a14:backgroundRemoval>
                    </a14:imgEffect>
                  </a14:imgLayer>
                </a14:imgProps>
              </a:ext>
              <a:ext uri="{28A0092B-C50C-407E-A947-70E740481C1C}">
                <a14:useLocalDpi xmlns:a14="http://schemas.microsoft.com/office/drawing/2010/main" val="0"/>
              </a:ext>
            </a:extLst>
          </a:blip>
          <a:srcRect/>
          <a:stretch>
            <a:fillRect/>
          </a:stretch>
        </p:blipFill>
        <p:spPr bwMode="auto">
          <a:xfrm>
            <a:off x="736940" y="3424308"/>
            <a:ext cx="4289425" cy="342963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Premium Vector | Cute boy barista in apron holding sandwich and coffee  cartoon character illustration">
            <a:extLst>
              <a:ext uri="{FF2B5EF4-FFF2-40B4-BE49-F238E27FC236}">
                <a16:creationId xmlns:a16="http://schemas.microsoft.com/office/drawing/2014/main" id="{0E17BF9A-E6A4-42D9-9D60-C8402618495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4916" b="88243" l="51000" r="63350">
                        <a14:foregroundMark x1="59000" y1="87430" x2="60400" y2="82427"/>
                        <a14:foregroundMark x1="55650" y1="88305" x2="55650" y2="88305"/>
                        <a14:foregroundMark x1="53900" y1="79112" x2="59700" y2="79112"/>
                        <a14:foregroundMark x1="53900" y1="80238" x2="58100" y2="80238"/>
                        <a14:foregroundMark x1="56350" y1="64916" x2="56350" y2="64916"/>
                        <a14:foregroundMark x1="57250" y1="64916" x2="57250" y2="64916"/>
                        <a14:foregroundMark x1="59500" y1="81989" x2="58300" y2="78487"/>
                      </a14:backgroundRemoval>
                    </a14:imgEffect>
                  </a14:imgLayer>
                </a14:imgProps>
              </a:ext>
              <a:ext uri="{28A0092B-C50C-407E-A947-70E740481C1C}">
                <a14:useLocalDpi xmlns:a14="http://schemas.microsoft.com/office/drawing/2010/main" val="0"/>
              </a:ext>
            </a:extLst>
          </a:blip>
          <a:srcRect l="49520" t="62514" r="35097" b="9960"/>
          <a:stretch/>
        </p:blipFill>
        <p:spPr bwMode="auto">
          <a:xfrm>
            <a:off x="2678651" y="623470"/>
            <a:ext cx="878830" cy="12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537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20482"/>
                                        </p:tgtEl>
                                        <p:attrNameLst>
                                          <p:attrName>style.visibility</p:attrName>
                                        </p:attrNameLst>
                                      </p:cBhvr>
                                      <p:to>
                                        <p:strVal val="visible"/>
                                      </p:to>
                                    </p:set>
                                    <p:animEffect transition="in" filter="fade">
                                      <p:cBhvr>
                                        <p:cTn id="15"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82 Girl Making Coffee Illustrations &amp; Clip Art - iStock">
            <a:extLst>
              <a:ext uri="{FF2B5EF4-FFF2-40B4-BE49-F238E27FC236}">
                <a16:creationId xmlns:a16="http://schemas.microsoft.com/office/drawing/2014/main" id="{945D3E85-EF67-4B9C-92E3-3E0CE77D5D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49" b="97143" l="7190" r="93301">
                        <a14:foregroundMark x1="6863" y1="41633" x2="7190" y2="53265"/>
                        <a14:foregroundMark x1="7190" y1="53265" x2="14216" y2="60816"/>
                        <a14:foregroundMark x1="14216" y1="60816" x2="26961" y2="64286"/>
                        <a14:foregroundMark x1="68301" y1="51429" x2="72222" y2="82245"/>
                        <a14:foregroundMark x1="66013" y1="31837" x2="83824" y2="38776"/>
                        <a14:foregroundMark x1="89869" y1="47755" x2="93301" y2="51429"/>
                        <a14:foregroundMark x1="65523" y1="70612" x2="62889" y2="75806"/>
                        <a14:foregroundMark x1="17484" y1="72857" x2="31372" y2="73542"/>
                        <a14:foregroundMark x1="16667" y1="77347" x2="32144" y2="77818"/>
                        <a14:foregroundMark x1="13889" y1="27347" x2="13889" y2="27347"/>
                        <a14:backgroundMark x1="24510" y1="12653" x2="81863" y2="20816"/>
                        <a14:backgroundMark x1="39869" y1="7755" x2="82516" y2="9592"/>
                        <a14:backgroundMark x1="28431" y1="17551" x2="89216" y2="19796"/>
                        <a14:backgroundMark x1="45915" y1="1837" x2="55556" y2="3265"/>
                        <a14:backgroundMark x1="21242" y1="18571" x2="38725" y2="18571"/>
                        <a14:backgroundMark x1="38725" y1="18571" x2="45915" y2="24490"/>
                        <a14:backgroundMark x1="45915" y1="24490" x2="49020" y2="34490"/>
                        <a14:backgroundMark x1="49020" y1="34490" x2="63725" y2="19592"/>
                        <a14:backgroundMark x1="35621" y1="18571" x2="47059" y2="38163"/>
                        <a14:backgroundMark x1="44608" y1="63673" x2="50654" y2="98163"/>
                        <a14:backgroundMark x1="36928" y1="80816" x2="60784" y2="92857"/>
                        <a14:backgroundMark x1="55556" y1="74898" x2="35458" y2="97551"/>
                        <a14:backgroundMark x1="52778" y1="82041" x2="62582" y2="94490"/>
                        <a14:backgroundMark x1="43627" y1="94490" x2="59967" y2="94490"/>
                        <a14:backgroundMark x1="59967" y1="94490" x2="34477" y2="96939"/>
                        <a14:backgroundMark x1="42810" y1="92449" x2="44608" y2="95306"/>
                        <a14:backgroundMark x1="37418" y1="63878" x2="45915" y2="85714"/>
                        <a14:backgroundMark x1="33987" y1="72245" x2="38072" y2="94898"/>
                        <a14:backgroundMark x1="38072" y1="94898" x2="38072" y2="95102"/>
                        <a14:backgroundMark x1="37582" y1="72245" x2="38399" y2="85306"/>
                        <a14:backgroundMark x1="17157" y1="68367" x2="17157" y2="68571"/>
                        <a14:backgroundMark x1="17157" y1="68571" x2="17157" y2="68571"/>
                        <a14:backgroundMark x1="44608" y1="59592" x2="53922" y2="66939"/>
                        <a14:backgroundMark x1="53922" y1="66939" x2="61601" y2="79388"/>
                        <a14:backgroundMark x1="61601" y1="79388" x2="63562" y2="98163"/>
                        <a14:backgroundMark x1="85131" y1="63061" x2="80229" y2="72653"/>
                        <a14:backgroundMark x1="45098" y1="45510" x2="45098" y2="45510"/>
                        <a14:backgroundMark x1="47059" y1="45918" x2="47059" y2="45918"/>
                      </a14:backgroundRemoval>
                    </a14:imgEffect>
                  </a14:imgLayer>
                </a14:imgProps>
              </a:ext>
              <a:ext uri="{28A0092B-C50C-407E-A947-70E740481C1C}">
                <a14:useLocalDpi xmlns:a14="http://schemas.microsoft.com/office/drawing/2010/main" val="0"/>
              </a:ext>
            </a:extLst>
          </a:blip>
          <a:srcRect b="19894"/>
          <a:stretch/>
        </p:blipFill>
        <p:spPr bwMode="auto">
          <a:xfrm>
            <a:off x="6168708" y="1021105"/>
            <a:ext cx="6023292" cy="38631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8A856482-9CEC-484D-B74C-67054B8B3F0A}"/>
              </a:ext>
            </a:extLst>
          </p:cNvPr>
          <p:cNvSpPr/>
          <p:nvPr/>
        </p:nvSpPr>
        <p:spPr>
          <a:xfrm>
            <a:off x="323267" y="474905"/>
            <a:ext cx="5950226" cy="6121009"/>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a16="http://schemas.microsoft.com/office/drawing/2014/main" id="{7CB108FD-77DD-4E86-8D22-929F2B96D77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9329" y="474905"/>
            <a:ext cx="1523075" cy="1488806"/>
          </a:xfrm>
          <a:prstGeom prst="rect">
            <a:avLst/>
          </a:prstGeom>
        </p:spPr>
      </p:pic>
      <p:sp>
        <p:nvSpPr>
          <p:cNvPr id="2" name="Rectangle 1">
            <a:extLst>
              <a:ext uri="{FF2B5EF4-FFF2-40B4-BE49-F238E27FC236}">
                <a16:creationId xmlns:a16="http://schemas.microsoft.com/office/drawing/2014/main" id="{3DFDF3AF-2A35-4CB0-B6DA-F9BAB2DC8032}"/>
              </a:ext>
            </a:extLst>
          </p:cNvPr>
          <p:cNvSpPr/>
          <p:nvPr/>
        </p:nvSpPr>
        <p:spPr>
          <a:xfrm>
            <a:off x="342157" y="2300799"/>
            <a:ext cx="6009979" cy="830997"/>
          </a:xfrm>
          <a:prstGeom prst="rect">
            <a:avLst/>
          </a:prstGeom>
        </p:spPr>
        <p:txBody>
          <a:bodyPr wrap="none">
            <a:spAutoFit/>
          </a:bodyPr>
          <a:lstStyle/>
          <a:p>
            <a:r>
              <a:rPr lang="en-US" sz="4800" b="1" dirty="0" err="1">
                <a:latin typeface="Calibri" panose="020F0502020204030204" pitchFamily="34" charset="0"/>
                <a:cs typeface="Calibri" panose="020F0502020204030204" pitchFamily="34" charset="0"/>
              </a:rPr>
              <a:t>Tính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nhẩm</a:t>
            </a:r>
            <a:r>
              <a:rPr lang="en-US" sz="4800" b="1" dirty="0">
                <a:latin typeface="Calibri" panose="020F0502020204030204" pitchFamily="34" charset="0"/>
                <a:cs typeface="Calibri" panose="020F0502020204030204" pitchFamily="34" charset="0"/>
              </a:rPr>
              <a:t>: 267 : 0,001</a:t>
            </a:r>
            <a:endParaRPr lang="en-US" sz="4800" dirty="0"/>
          </a:p>
        </p:txBody>
      </p:sp>
      <p:pic>
        <p:nvPicPr>
          <p:cNvPr id="16386" name="Picture 2" descr="croissant | emojidex - custom emoji service and apps">
            <a:extLst>
              <a:ext uri="{FF2B5EF4-FFF2-40B4-BE49-F238E27FC236}">
                <a16:creationId xmlns:a16="http://schemas.microsoft.com/office/drawing/2014/main" id="{0CC912F0-197C-4911-B554-F6B571E8CF6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49282" y="1021105"/>
            <a:ext cx="859679" cy="859679"/>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10">
            <a:extLst>
              <a:ext uri="{FF2B5EF4-FFF2-40B4-BE49-F238E27FC236}">
                <a16:creationId xmlns:a16="http://schemas.microsoft.com/office/drawing/2014/main" id="{1D94ED8A-C983-40F0-B6A8-42A961B8BAA7}"/>
              </a:ext>
            </a:extLst>
          </p:cNvPr>
          <p:cNvSpPr/>
          <p:nvPr/>
        </p:nvSpPr>
        <p:spPr>
          <a:xfrm>
            <a:off x="7143183" y="391169"/>
            <a:ext cx="4329758" cy="1259872"/>
          </a:xfrm>
          <a:prstGeom prst="wedgeRectCallout">
            <a:avLst>
              <a:gd name="adj1" fmla="val -27116"/>
              <a:gd name="adj2" fmla="val 74351"/>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rPr>
              <a:t>267 000</a:t>
            </a:r>
          </a:p>
        </p:txBody>
      </p:sp>
      <p:pic>
        <p:nvPicPr>
          <p:cNvPr id="12" name="Picture 5">
            <a:extLst>
              <a:ext uri="{FF2B5EF4-FFF2-40B4-BE49-F238E27FC236}">
                <a16:creationId xmlns:a16="http://schemas.microsoft.com/office/drawing/2014/main" id="{5B2E9D85-C178-4B19-9082-A1F12D0DF3D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8466" y="474905"/>
            <a:ext cx="1523075" cy="1488806"/>
          </a:xfrm>
          <a:prstGeom prst="rect">
            <a:avLst/>
          </a:prstGeom>
        </p:spPr>
      </p:pic>
      <p:pic>
        <p:nvPicPr>
          <p:cNvPr id="20484" name="Picture 4" descr="Premium Vector | Cute boy barista in apron holding sandwich and coffee  cartoon character illustration">
            <a:extLst>
              <a:ext uri="{FF2B5EF4-FFF2-40B4-BE49-F238E27FC236}">
                <a16:creationId xmlns:a16="http://schemas.microsoft.com/office/drawing/2014/main" id="{0E17BF9A-E6A4-42D9-9D60-C8402618495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916" b="88243" l="51000" r="63350">
                        <a14:foregroundMark x1="59000" y1="87430" x2="60400" y2="82427"/>
                        <a14:foregroundMark x1="55650" y1="88305" x2="55650" y2="88305"/>
                        <a14:foregroundMark x1="53900" y1="79112" x2="59700" y2="79112"/>
                        <a14:foregroundMark x1="53900" y1="80238" x2="58100" y2="80238"/>
                        <a14:foregroundMark x1="56350" y1="64916" x2="56350" y2="64916"/>
                        <a14:foregroundMark x1="57250" y1="64916" x2="57250" y2="64916"/>
                        <a14:foregroundMark x1="59500" y1="81989" x2="58300" y2="78487"/>
                      </a14:backgroundRemoval>
                    </a14:imgEffect>
                  </a14:imgLayer>
                </a14:imgProps>
              </a:ext>
              <a:ext uri="{28A0092B-C50C-407E-A947-70E740481C1C}">
                <a14:useLocalDpi xmlns:a14="http://schemas.microsoft.com/office/drawing/2010/main" val="0"/>
              </a:ext>
            </a:extLst>
          </a:blip>
          <a:srcRect l="49520" t="62514" r="35097" b="9960"/>
          <a:stretch/>
        </p:blipFill>
        <p:spPr bwMode="auto">
          <a:xfrm>
            <a:off x="2678651" y="623470"/>
            <a:ext cx="878830" cy="1257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34F3F344-1F1D-44B7-BDC7-617498226F9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43015" y="474905"/>
            <a:ext cx="1523075" cy="1488806"/>
          </a:xfrm>
          <a:prstGeom prst="rect">
            <a:avLst/>
          </a:prstGeom>
        </p:spPr>
      </p:pic>
      <p:pic>
        <p:nvPicPr>
          <p:cNvPr id="21506" name="Picture 2" descr="Coffee Cartoon - gn.racesociety.com">
            <a:extLst>
              <a:ext uri="{FF2B5EF4-FFF2-40B4-BE49-F238E27FC236}">
                <a16:creationId xmlns:a16="http://schemas.microsoft.com/office/drawing/2014/main" id="{9A7537C8-9B32-4A02-A8AC-71D2ACB30588}"/>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248" b="93766" l="10000" r="90000">
                        <a14:foregroundMark x1="35104" y1="3300" x2="64010" y2="3929"/>
                        <a14:foregroundMark x1="33333" y1="88109" x2="69844" y2="85018"/>
                        <a14:foregroundMark x1="42240" y1="93766" x2="50052" y2="93766"/>
                        <a14:foregroundMark x1="50052" y1="93766" x2="56146" y2="92876"/>
                      </a14:backgroundRemoval>
                    </a14:imgEffect>
                  </a14:imgLayer>
                </a14:imgProps>
              </a:ext>
              <a:ext uri="{28A0092B-C50C-407E-A947-70E740481C1C}">
                <a14:useLocalDpi xmlns:a14="http://schemas.microsoft.com/office/drawing/2010/main" val="0"/>
              </a:ext>
            </a:extLst>
          </a:blip>
          <a:srcRect/>
          <a:stretch>
            <a:fillRect/>
          </a:stretch>
        </p:blipFill>
        <p:spPr bwMode="auto">
          <a:xfrm>
            <a:off x="4156128" y="623470"/>
            <a:ext cx="1264590" cy="12573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Vector | Cute barista in apron holding a coffee cup logo cartoon  character illustration">
            <a:extLst>
              <a:ext uri="{FF2B5EF4-FFF2-40B4-BE49-F238E27FC236}">
                <a16:creationId xmlns:a16="http://schemas.microsoft.com/office/drawing/2014/main" id="{CCD62D07-00A9-4DCE-82D5-DF1D5A197EA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200" b="91400" l="9744" r="89776">
                        <a14:foregroundMark x1="39776" y1="75400" x2="57574" y2="72726"/>
                        <a14:backgroundMark x1="30831" y1="21800" x2="76198" y2="22200"/>
                        <a14:backgroundMark x1="60224" y1="15000" x2="92652" y2="63800"/>
                        <a14:backgroundMark x1="92652" y1="63800" x2="92652" y2="64000"/>
                        <a14:backgroundMark x1="43131" y1="9000" x2="75559" y2="15400"/>
                        <a14:backgroundMark x1="44888" y1="15400" x2="9265" y2="51200"/>
                        <a14:backgroundMark x1="9265" y1="51200" x2="9265" y2="51200"/>
                        <a14:backgroundMark x1="42173" y1="18000" x2="15815" y2="54600"/>
                        <a14:backgroundMark x1="32588" y1="36800" x2="11342" y2="81600"/>
                        <a14:backgroundMark x1="22684" y1="70000" x2="39457" y2="92000"/>
                        <a14:backgroundMark x1="39457" y1="92000" x2="58147" y2="98600"/>
                        <a14:backgroundMark x1="61502" y1="88400" x2="93930" y2="48600"/>
                        <a14:backgroundMark x1="93930" y1="48600" x2="93930" y2="48600"/>
                        <a14:backgroundMark x1="66933" y1="31200" x2="87859" y2="59400"/>
                        <a14:backgroundMark x1="69329" y1="35800" x2="69329" y2="35800"/>
                        <a14:backgroundMark x1="73163" y1="45800" x2="87061" y2="70000"/>
                        <a14:backgroundMark x1="66933" y1="70000" x2="84665" y2="71000"/>
                        <a14:backgroundMark x1="65974" y1="64000" x2="76358" y2="70000"/>
                        <a14:backgroundMark x1="76358" y1="70000" x2="81629" y2="70000"/>
                        <a14:backgroundMark x1="58466" y1="71400" x2="80192" y2="82400"/>
                        <a14:backgroundMark x1="80192" y1="82400" x2="80671" y2="82400"/>
                        <a14:backgroundMark x1="59425" y1="73000" x2="64217" y2="98600"/>
                        <a14:backgroundMark x1="58786" y1="82000" x2="61821" y2="97800"/>
                        <a14:backgroundMark x1="61502" y1="69200" x2="62939" y2="74800"/>
                        <a14:backgroundMark x1="35304" y1="86200" x2="57987" y2="87200"/>
                        <a14:backgroundMark x1="57987" y1="87200" x2="65016" y2="86800"/>
                        <a14:backgroundMark x1="31789" y1="71000" x2="39297" y2="91400"/>
                        <a14:backgroundMark x1="19649" y1="62800" x2="36901" y2="76800"/>
                        <a14:backgroundMark x1="39776" y1="70000" x2="34665" y2="76000"/>
                        <a14:backgroundMark x1="41054" y1="70000" x2="35623" y2="67000"/>
                        <a14:backgroundMark x1="30831" y1="63600" x2="31470" y2="72200"/>
                        <a14:backgroundMark x1="35942" y1="64600" x2="36901" y2="69200"/>
                        <a14:backgroundMark x1="41374" y1="26400" x2="46166" y2="25200"/>
                      </a14:backgroundRemoval>
                    </a14:imgEffect>
                  </a14:imgLayer>
                </a14:imgProps>
              </a:ext>
              <a:ext uri="{28A0092B-C50C-407E-A947-70E740481C1C}">
                <a14:useLocalDpi xmlns:a14="http://schemas.microsoft.com/office/drawing/2010/main" val="0"/>
              </a:ext>
            </a:extLst>
          </a:blip>
          <a:srcRect/>
          <a:stretch>
            <a:fillRect/>
          </a:stretch>
        </p:blipFill>
        <p:spPr bwMode="auto">
          <a:xfrm>
            <a:off x="352296" y="2786590"/>
            <a:ext cx="5533067" cy="441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270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artoon cafe background cafeteria interior Vector Image">
            <a:extLst>
              <a:ext uri="{FF2B5EF4-FFF2-40B4-BE49-F238E27FC236}">
                <a16:creationId xmlns:a16="http://schemas.microsoft.com/office/drawing/2014/main" id="{9BD5B721-231B-460E-9F1A-0F17BE7AA0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18"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asal fofo barista de avental escrevendo um cardápio | Vetor Grátis">
            <a:extLst>
              <a:ext uri="{FF2B5EF4-FFF2-40B4-BE49-F238E27FC236}">
                <a16:creationId xmlns:a16="http://schemas.microsoft.com/office/drawing/2014/main" id="{2A0765DF-0AFA-42AC-BF53-C66359AF64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00" b="90400" l="6550" r="96006">
                        <a14:foregroundMark x1="6709" y1="58600" x2="13059" y2="47469"/>
                        <a14:foregroundMark x1="9744" y1="83600" x2="11981" y2="81200"/>
                        <a14:foregroundMark x1="8946" y1="79200" x2="15176" y2="87400"/>
                        <a14:foregroundMark x1="15176" y1="87400" x2="10064" y2="84600"/>
                        <a14:foregroundMark x1="22045" y1="90400" x2="36901" y2="68200"/>
                        <a14:foregroundMark x1="36901" y1="83200" x2="36901" y2="83200"/>
                        <a14:foregroundMark x1="35783" y1="83200" x2="42013" y2="68200"/>
                        <a14:foregroundMark x1="55431" y1="63000" x2="61342" y2="75600"/>
                        <a14:foregroundMark x1="61342" y1="75600" x2="69169" y2="81000"/>
                        <a14:foregroundMark x1="69169" y1="81000" x2="77157" y2="64800"/>
                        <a14:foregroundMark x1="71086" y1="64800" x2="76038" y2="86400"/>
                        <a14:foregroundMark x1="76038" y1="86400" x2="66933" y2="89800"/>
                        <a14:foregroundMark x1="66933" y1="89800" x2="62722" y2="87691"/>
                        <a14:foregroundMark x1="59265" y1="82200" x2="65335" y2="82200"/>
                        <a14:foregroundMark x1="90256" y1="82600" x2="91374" y2="78800"/>
                        <a14:foregroundMark x1="88658" y1="77400" x2="87540" y2="80200"/>
                        <a14:foregroundMark x1="87540" y1="84000" x2="96006" y2="83600"/>
                        <a14:foregroundMark x1="96006" y1="83600" x2="91374" y2="76000"/>
                        <a14:backgroundMark x1="19968" y1="25600" x2="76518" y2="22800"/>
                        <a14:backgroundMark x1="76518" y1="22800" x2="76837" y2="22600"/>
                        <a14:backgroundMark x1="31310" y1="15800" x2="71565" y2="21400"/>
                        <a14:backgroundMark x1="57827" y1="11200" x2="80990" y2="21800"/>
                        <a14:backgroundMark x1="33067" y1="13000" x2="56869" y2="7800"/>
                        <a14:backgroundMark x1="13738" y1="41400" x2="43291" y2="31800"/>
                        <a14:backgroundMark x1="43291" y1="31800" x2="91214" y2="28400"/>
                        <a14:backgroundMark x1="91214" y1="28400" x2="91374" y2="28400"/>
                        <a14:backgroundMark x1="15655" y1="44000" x2="16454" y2="39600"/>
                        <a14:backgroundMark x1="11821" y1="44600" x2="13738" y2="44600"/>
                        <a14:backgroundMark x1="13738" y1="44600" x2="15495" y2="44600"/>
                        <a14:backgroundMark x1="50319" y1="26800" x2="51118" y2="46800"/>
                        <a14:backgroundMark x1="39776" y1="38000" x2="47923" y2="43800"/>
                        <a14:backgroundMark x1="48882" y1="70600" x2="57188" y2="91200"/>
                        <a14:backgroundMark x1="52077" y1="80800" x2="40096" y2="94200"/>
                        <a14:backgroundMark x1="49201" y1="57400" x2="54952" y2="93600"/>
                        <a14:backgroundMark x1="56709" y1="85400" x2="61981" y2="91400"/>
                        <a14:backgroundMark x1="78275" y1="76600" x2="89617" y2="72400"/>
                        <a14:backgroundMark x1="87061" y1="62200" x2="87061" y2="62200"/>
                        <a14:backgroundMark x1="14696" y1="72800" x2="14696" y2="72800"/>
                        <a14:backgroundMark x1="19489" y1="79000" x2="14696" y2="74200"/>
                        <a14:backgroundMark x1="65815" y1="94800" x2="73482" y2="94400"/>
                        <a14:backgroundMark x1="73482" y1="94400" x2="76677" y2="94400"/>
                        <a14:backgroundMark x1="64377" y1="94200" x2="74441" y2="94200"/>
                        <a14:backgroundMark x1="27796" y1="94200" x2="35463" y2="94200"/>
                      </a14:backgroundRemoval>
                    </a14:imgEffect>
                  </a14:imgLayer>
                </a14:imgProps>
              </a:ext>
              <a:ext uri="{28A0092B-C50C-407E-A947-70E740481C1C}">
                <a14:useLocalDpi xmlns:a14="http://schemas.microsoft.com/office/drawing/2010/main" val="0"/>
              </a:ext>
            </a:extLst>
          </a:blip>
          <a:srcRect/>
          <a:stretch>
            <a:fillRect/>
          </a:stretch>
        </p:blipFill>
        <p:spPr bwMode="auto">
          <a:xfrm>
            <a:off x="806553" y="252758"/>
            <a:ext cx="6223833" cy="497111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Premium Vector | Cute couple barista in apron show ok sign with hands  cartoon character illustration">
            <a:extLst>
              <a:ext uri="{FF2B5EF4-FFF2-40B4-BE49-F238E27FC236}">
                <a16:creationId xmlns:a16="http://schemas.microsoft.com/office/drawing/2014/main" id="{D84E0D7F-5197-4078-84C9-1B28DBA11B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2000" l="5272" r="97604">
                        <a14:foregroundMark x1="5272" y1="47800" x2="11981" y2="61600"/>
                        <a14:foregroundMark x1="11981" y1="61600" x2="13898" y2="64000"/>
                        <a14:foregroundMark x1="22204" y1="83800" x2="35243" y2="90470"/>
                        <a14:foregroundMark x1="17732" y1="87800" x2="25399" y2="82200"/>
                        <a14:foregroundMark x1="25399" y1="82200" x2="36581" y2="82800"/>
                        <a14:foregroundMark x1="31470" y1="78000" x2="35463" y2="82400"/>
                        <a14:foregroundMark x1="19489" y1="82200" x2="16454" y2="91600"/>
                        <a14:foregroundMark x1="16454" y1="91600" x2="16454" y2="91600"/>
                        <a14:foregroundMark x1="61821" y1="83200" x2="70767" y2="81600"/>
                        <a14:foregroundMark x1="70767" y1="81600" x2="71246" y2="81600"/>
                        <a14:foregroundMark x1="71246" y1="69200" x2="73003" y2="81000"/>
                        <a14:foregroundMark x1="68211" y1="86200" x2="77476" y2="91800"/>
                        <a14:foregroundMark x1="77476" y1="91800" x2="78435" y2="92000"/>
                        <a14:foregroundMark x1="77955" y1="83200" x2="80831" y2="89200"/>
                        <a14:foregroundMark x1="81310" y1="91400" x2="81470" y2="91400"/>
                        <a14:foregroundMark x1="81470" y1="91400" x2="81470" y2="91400"/>
                        <a14:foregroundMark x1="88978" y1="56000" x2="97604" y2="59600"/>
                        <a14:backgroundMark x1="25399" y1="21200" x2="58626" y2="21400"/>
                        <a14:backgroundMark x1="58626" y1="21400" x2="74920" y2="21200"/>
                        <a14:backgroundMark x1="38978" y1="22400" x2="64058" y2="28600"/>
                        <a14:backgroundMark x1="64058" y1="28600" x2="73962" y2="28600"/>
                        <a14:backgroundMark x1="73962" y1="28600" x2="87540" y2="25200"/>
                        <a14:backgroundMark x1="20927" y1="23000" x2="39776" y2="24000"/>
                        <a14:backgroundMark x1="39776" y1="24000" x2="55272" y2="36600"/>
                        <a14:backgroundMark x1="55272" y1="36600" x2="71725" y2="29200"/>
                        <a14:backgroundMark x1="71725" y1="29200" x2="82109" y2="29800"/>
                        <a14:backgroundMark x1="82109" y1="29800" x2="84345" y2="30800"/>
                        <a14:backgroundMark x1="45527" y1="34400" x2="51118" y2="51400"/>
                        <a14:backgroundMark x1="47764" y1="75600" x2="51118" y2="95400"/>
                        <a14:backgroundMark x1="43770" y1="69600" x2="62620" y2="96000"/>
                        <a14:backgroundMark x1="35463" y1="90000" x2="49361" y2="87600"/>
                        <a14:backgroundMark x1="34984" y1="90400" x2="35783" y2="94800"/>
                        <a14:backgroundMark x1="35304" y1="77200" x2="47284" y2="68600"/>
                        <a14:backgroundMark x1="45847" y1="64200" x2="51278" y2="70800"/>
                        <a14:backgroundMark x1="46326" y1="53000" x2="46326" y2="53000"/>
                        <a14:backgroundMark x1="45847" y1="55800" x2="45847" y2="55800"/>
                        <a14:backgroundMark x1="46326" y1="53800" x2="46326" y2="53800"/>
                        <a14:backgroundMark x1="52396" y1="62400" x2="52396" y2="62400"/>
                        <a14:backgroundMark x1="48562" y1="62600" x2="48562" y2="62600"/>
                        <a14:backgroundMark x1="54313" y1="59800" x2="54313" y2="59800"/>
                        <a14:backgroundMark x1="59105" y1="73600" x2="59105" y2="73600"/>
                        <a14:backgroundMark x1="62939" y1="77400" x2="60703" y2="74400"/>
                      </a14:backgroundRemoval>
                    </a14:imgEffect>
                  </a14:imgLayer>
                </a14:imgProps>
              </a:ext>
              <a:ext uri="{28A0092B-C50C-407E-A947-70E740481C1C}">
                <a14:useLocalDpi xmlns:a14="http://schemas.microsoft.com/office/drawing/2010/main" val="0"/>
              </a:ext>
            </a:extLst>
          </a:blip>
          <a:srcRect/>
          <a:stretch>
            <a:fillRect/>
          </a:stretch>
        </p:blipFill>
        <p:spPr bwMode="auto">
          <a:xfrm>
            <a:off x="1067736" y="506341"/>
            <a:ext cx="5962650" cy="4762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46FDB00-925A-44DC-A688-CEDA23F8EE57}"/>
              </a:ext>
            </a:extLst>
          </p:cNvPr>
          <p:cNvGrpSpPr/>
          <p:nvPr/>
        </p:nvGrpSpPr>
        <p:grpSpPr>
          <a:xfrm>
            <a:off x="6280878" y="0"/>
            <a:ext cx="5756223" cy="4114800"/>
            <a:chOff x="6280878" y="0"/>
            <a:chExt cx="5756223" cy="4114800"/>
          </a:xfrm>
        </p:grpSpPr>
        <p:pic>
          <p:nvPicPr>
            <p:cNvPr id="10" name="Picture 4">
              <a:extLst>
                <a:ext uri="{FF2B5EF4-FFF2-40B4-BE49-F238E27FC236}">
                  <a16:creationId xmlns:a16="http://schemas.microsoft.com/office/drawing/2014/main" id="{D07A9C4A-0D24-4BB5-8B3E-665A65D9F7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6280878" y="0"/>
              <a:ext cx="5756223" cy="4114800"/>
            </a:xfrm>
            <a:prstGeom prst="rect">
              <a:avLst/>
            </a:prstGeom>
          </p:spPr>
        </p:pic>
        <p:sp>
          <p:nvSpPr>
            <p:cNvPr id="11" name="TextBox 10">
              <a:extLst>
                <a:ext uri="{FF2B5EF4-FFF2-40B4-BE49-F238E27FC236}">
                  <a16:creationId xmlns:a16="http://schemas.microsoft.com/office/drawing/2014/main" id="{2FBDD726-EED1-436E-BECF-AB89F7F9A23D}"/>
                </a:ext>
              </a:extLst>
            </p:cNvPr>
            <p:cNvSpPr txBox="1"/>
            <p:nvPr/>
          </p:nvSpPr>
          <p:spPr>
            <a:xfrm>
              <a:off x="6559425" y="983988"/>
              <a:ext cx="5458404"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Chúng mình đã đạt chỉ tiêu.</a:t>
              </a:r>
            </a:p>
            <a:p>
              <a:pPr algn="ctr"/>
              <a:r>
                <a:rPr lang="vi-VN" sz="3200" b="1" dirty="0">
                  <a:latin typeface="Cambria" panose="02040503050406030204" pitchFamily="18" charset="0"/>
                  <a:ea typeface="Cambria" panose="02040503050406030204" pitchFamily="18" charset="0"/>
                </a:rPr>
                <a:t>Cảm ơn các bạn nhé!</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5490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506"/>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 name="Picture 18" descr="Free Vector | Friendly shop showcase in the city flat style illustration.">
            <a:extLst>
              <a:ext uri="{FF2B5EF4-FFF2-40B4-BE49-F238E27FC236}">
                <a16:creationId xmlns:a16="http://schemas.microsoft.com/office/drawing/2014/main" id="{ED5BEED9-668B-408C-A823-67BED5609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0" y="-177800"/>
            <a:ext cx="12192000" cy="7061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fe building with bright Royalty Free Vector Image">
            <a:extLst>
              <a:ext uri="{FF2B5EF4-FFF2-40B4-BE49-F238E27FC236}">
                <a16:creationId xmlns:a16="http://schemas.microsoft.com/office/drawing/2014/main" id="{3982AC18-0182-40B2-B014-D0431F7603C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4" b="99744" l="700" r="96800">
                        <a14:foregroundMark x1="10100" y1="47436" x2="10100" y2="47436"/>
                        <a14:foregroundMark x1="6600" y1="46538" x2="6600" y2="46538"/>
                        <a14:foregroundMark x1="28100" y1="5641" x2="35900" y2="5385"/>
                        <a14:foregroundMark x1="35900" y1="5385" x2="54100" y2="9103"/>
                        <a14:foregroundMark x1="75800" y1="5385" x2="76000" y2="17564"/>
                        <a14:foregroundMark x1="75700" y1="4231" x2="61000" y2="4231"/>
                        <a14:foregroundMark x1="61000" y1="4231" x2="58900" y2="5385"/>
                        <a14:foregroundMark x1="57000" y1="5385" x2="64600" y2="3462"/>
                        <a14:foregroundMark x1="64600" y1="3462" x2="68100" y2="3462"/>
                        <a14:foregroundMark x1="68100" y1="3462" x2="74700" y2="2949"/>
                        <a14:foregroundMark x1="74700" y1="2949" x2="75400" y2="2949"/>
                        <a14:foregroundMark x1="32300" y1="1154" x2="32300" y2="1154"/>
                        <a14:foregroundMark x1="7400" y1="83846" x2="45800" y2="82564"/>
                        <a14:foregroundMark x1="45800" y1="82564" x2="63200" y2="82564"/>
                        <a14:foregroundMark x1="63200" y1="82564" x2="80000" y2="80897"/>
                        <a14:foregroundMark x1="80000" y1="80897" x2="83300" y2="79487"/>
                        <a14:foregroundMark x1="83300" y1="79487" x2="86300" y2="76923"/>
                        <a14:foregroundMark x1="86300" y1="76923" x2="87000" y2="65769"/>
                        <a14:foregroundMark x1="87000" y1="65769" x2="86000" y2="58590"/>
                        <a14:foregroundMark x1="69800" y1="85641" x2="81700" y2="84103"/>
                        <a14:foregroundMark x1="81700" y1="84103" x2="93700" y2="84487"/>
                        <a14:foregroundMark x1="93700" y1="84487" x2="96800" y2="85897"/>
                        <a14:foregroundMark x1="96800" y1="85897" x2="81500" y2="75000"/>
                        <a14:foregroundMark x1="400" y1="86282" x2="27200" y2="94359"/>
                        <a14:foregroundMark x1="27200" y1="94359" x2="32600" y2="98974"/>
                        <a14:foregroundMark x1="32600" y1="98974" x2="41100" y2="99744"/>
                        <a14:foregroundMark x1="41100" y1="99744" x2="41900" y2="99487"/>
                        <a14:foregroundMark x1="700" y1="85000" x2="6200" y2="82949"/>
                        <a14:backgroundMark x1="83900" y1="52692" x2="83900" y2="52692"/>
                      </a14:backgroundRemoval>
                    </a14:imgEffect>
                  </a14:imgLayer>
                </a14:imgProps>
              </a:ext>
              <a:ext uri="{28A0092B-C50C-407E-A947-70E740481C1C}">
                <a14:useLocalDpi xmlns:a14="http://schemas.microsoft.com/office/drawing/2010/main" val="0"/>
              </a:ext>
            </a:extLst>
          </a:blip>
          <a:srcRect b="11026"/>
          <a:stretch/>
        </p:blipFill>
        <p:spPr bwMode="auto">
          <a:xfrm>
            <a:off x="1711658" y="-264517"/>
            <a:ext cx="8599857" cy="59683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Vector | Cute boy barista in apron holding a coffee cup cartoon  character illustration">
            <a:extLst>
              <a:ext uri="{FF2B5EF4-FFF2-40B4-BE49-F238E27FC236}">
                <a16:creationId xmlns:a16="http://schemas.microsoft.com/office/drawing/2014/main" id="{A1E1EDBC-607E-44F7-B8D6-D884F5977A0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00" b="93400" l="9585" r="94569">
                        <a14:foregroundMark x1="14856" y1="69000" x2="38498" y2="71200"/>
                        <a14:foregroundMark x1="18690" y1="77800" x2="36422" y2="74600"/>
                        <a14:foregroundMark x1="36422" y1="74600" x2="40256" y2="74600"/>
                        <a14:foregroundMark x1="28754" y1="79000" x2="28754" y2="79000"/>
                        <a14:foregroundMark x1="28754" y1="79400" x2="28754" y2="79400"/>
                        <a14:foregroundMark x1="24920" y1="93000" x2="26997" y2="89000"/>
                        <a14:foregroundMark x1="14856" y1="74600" x2="25240" y2="74600"/>
                        <a14:foregroundMark x1="25240" y1="74600" x2="30511" y2="73800"/>
                        <a14:foregroundMark x1="60064" y1="79000" x2="84185" y2="71600"/>
                        <a14:foregroundMark x1="79233" y1="77200" x2="83067" y2="74200"/>
                        <a14:foregroundMark x1="90415" y1="52800" x2="90415" y2="52800"/>
                        <a14:foregroundMark x1="90415" y1="49400" x2="94569" y2="55400"/>
                        <a14:foregroundMark x1="33546" y1="92600" x2="33546" y2="92600"/>
                        <a14:foregroundMark x1="32588" y1="92600" x2="36102" y2="92600"/>
                        <a14:foregroundMark x1="68850" y1="93400" x2="68850" y2="93400"/>
                        <a14:foregroundMark x1="72843" y1="93200" x2="72843" y2="93200"/>
                        <a14:foregroundMark x1="55431" y1="70000" x2="55431" y2="70000"/>
                        <a14:foregroundMark x1="52556" y1="60600" x2="52556" y2="60600"/>
                        <a14:foregroundMark x1="42652" y1="66600" x2="42652" y2="66600"/>
                        <a14:foregroundMark x1="55751" y1="64400" x2="55751" y2="64400"/>
                        <a14:foregroundMark x1="47923" y1="55000" x2="47923" y2="55000"/>
                        <a14:foregroundMark x1="53195" y1="46400" x2="53195" y2="46400"/>
                        <a14:foregroundMark x1="57508" y1="69600" x2="57508" y2="69600"/>
                        <a14:foregroundMark x1="43450" y1="70800" x2="43450" y2="70800"/>
                        <a14:foregroundMark x1="43770" y1="68000" x2="43770" y2="68000"/>
                        <a14:backgroundMark x1="56070" y1="30800" x2="52077" y2="1400"/>
                        <a14:backgroundMark x1="26837" y1="15600" x2="71246" y2="22600"/>
                        <a14:backgroundMark x1="71246" y1="22600" x2="82748" y2="22400"/>
                        <a14:backgroundMark x1="21246" y1="24000" x2="33706" y2="22600"/>
                        <a14:backgroundMark x1="33706" y1="22600" x2="38978" y2="22800"/>
                        <a14:backgroundMark x1="38978" y1="22800" x2="53514" y2="35000"/>
                        <a14:backgroundMark x1="53514" y1="35000" x2="73962" y2="27400"/>
                        <a14:backgroundMark x1="42971" y1="7600" x2="47923" y2="12200"/>
                        <a14:backgroundMark x1="48562" y1="68200" x2="55431" y2="92600"/>
                        <a14:backgroundMark x1="46326" y1="62000" x2="51278" y2="67600"/>
                        <a14:backgroundMark x1="47570" y1="53200" x2="47764" y2="51400"/>
                        <a14:backgroundMark x1="47375" y1="55000" x2="47570" y2="53200"/>
                        <a14:backgroundMark x1="46965" y1="58800" x2="47375" y2="55000"/>
                        <a14:backgroundMark x1="47764" y1="51400" x2="49361" y2="49000"/>
                        <a14:backgroundMark x1="41902" y1="66600" x2="43610" y2="64600"/>
                        <a14:backgroundMark x1="38658" y1="70400" x2="41902" y2="66600"/>
                        <a14:backgroundMark x1="57029" y1="68800" x2="57029" y2="68800"/>
                        <a14:backgroundMark x1="60224" y1="67600" x2="60224" y2="67600"/>
                        <a14:backgroundMark x1="60291" y1="69600" x2="61821" y2="71000"/>
                        <a14:backgroundMark x1="57668" y1="67200" x2="60291" y2="69600"/>
                        <a14:backgroundMark x1="61821" y1="71000" x2="62141" y2="71800"/>
                        <a14:backgroundMark x1="51655" y1="60600" x2="54792" y2="58800"/>
                        <a14:backgroundMark x1="50958" y1="61000" x2="51655" y2="60600"/>
                        <a14:backgroundMark x1="47923" y1="38600" x2="47125" y2="53200"/>
                        <a14:backgroundMark x1="47125" y1="53200" x2="47125" y2="38800"/>
                        <a14:backgroundMark x1="47125" y1="38800" x2="47444" y2="46400"/>
                        <a14:backgroundMark x1="47444" y1="46400" x2="48083" y2="40000"/>
                        <a14:backgroundMark x1="48083" y1="40000" x2="48083" y2="45600"/>
                        <a14:backgroundMark x1="47284" y1="38000" x2="46486" y2="37000"/>
                      </a14:backgroundRemoval>
                    </a14:imgEffect>
                  </a14:imgLayer>
                </a14:imgProps>
              </a:ext>
              <a:ext uri="{28A0092B-C50C-407E-A947-70E740481C1C}">
                <a14:useLocalDpi xmlns:a14="http://schemas.microsoft.com/office/drawing/2010/main" val="0"/>
              </a:ext>
            </a:extLst>
          </a:blip>
          <a:srcRect l="46893" t="31193"/>
          <a:stretch/>
        </p:blipFill>
        <p:spPr bwMode="auto">
          <a:xfrm>
            <a:off x="0" y="2594869"/>
            <a:ext cx="3287178" cy="34017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Free Vector | Cute boy barista in apron holding a coffee cup cartoon  character illustration">
            <a:extLst>
              <a:ext uri="{FF2B5EF4-FFF2-40B4-BE49-F238E27FC236}">
                <a16:creationId xmlns:a16="http://schemas.microsoft.com/office/drawing/2014/main" id="{50B130CC-6377-42D0-8AC0-1D7A0358809D}"/>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8800" b="93400" l="9585" r="94569">
                        <a14:foregroundMark x1="14856" y1="69000" x2="38498" y2="71200"/>
                        <a14:foregroundMark x1="18690" y1="77800" x2="36422" y2="74600"/>
                        <a14:foregroundMark x1="36422" y1="74600" x2="40256" y2="74600"/>
                        <a14:foregroundMark x1="28754" y1="79000" x2="28754" y2="79000"/>
                        <a14:foregroundMark x1="28754" y1="79400" x2="28754" y2="79400"/>
                        <a14:foregroundMark x1="24920" y1="93000" x2="26997" y2="89000"/>
                        <a14:foregroundMark x1="14856" y1="74600" x2="25240" y2="74600"/>
                        <a14:foregroundMark x1="25240" y1="74600" x2="30511" y2="73800"/>
                        <a14:foregroundMark x1="60064" y1="79000" x2="84185" y2="71600"/>
                        <a14:foregroundMark x1="79233" y1="77200" x2="83067" y2="74200"/>
                        <a14:foregroundMark x1="90415" y1="52800" x2="90415" y2="52800"/>
                        <a14:foregroundMark x1="90415" y1="49400" x2="94569" y2="55400"/>
                        <a14:foregroundMark x1="33546" y1="92600" x2="33546" y2="92600"/>
                        <a14:foregroundMark x1="32588" y1="92600" x2="36102" y2="92600"/>
                        <a14:foregroundMark x1="68850" y1="93400" x2="68850" y2="93400"/>
                        <a14:foregroundMark x1="72843" y1="93200" x2="72843" y2="93200"/>
                        <a14:foregroundMark x1="55431" y1="70000" x2="55431" y2="70000"/>
                        <a14:foregroundMark x1="52556" y1="60600" x2="52556" y2="60600"/>
                        <a14:foregroundMark x1="42652" y1="66600" x2="42652" y2="66600"/>
                        <a14:foregroundMark x1="55751" y1="64400" x2="55751" y2="64400"/>
                        <a14:foregroundMark x1="53195" y1="46400" x2="53195" y2="46400"/>
                        <a14:foregroundMark x1="57508" y1="69600" x2="57508" y2="69600"/>
                        <a14:foregroundMark x1="43450" y1="70800" x2="43450" y2="70800"/>
                        <a14:foregroundMark x1="43770" y1="68000" x2="43770" y2="68000"/>
                        <a14:backgroundMark x1="56070" y1="30800" x2="52077" y2="1400"/>
                        <a14:backgroundMark x1="26837" y1="15600" x2="71246" y2="22600"/>
                        <a14:backgroundMark x1="71246" y1="22600" x2="82748" y2="22400"/>
                        <a14:backgroundMark x1="21246" y1="24000" x2="33706" y2="22600"/>
                        <a14:backgroundMark x1="33706" y1="22600" x2="38978" y2="22800"/>
                        <a14:backgroundMark x1="38978" y1="22800" x2="53514" y2="35000"/>
                        <a14:backgroundMark x1="53514" y1="35000" x2="73962" y2="27400"/>
                        <a14:backgroundMark x1="42971" y1="7600" x2="47923" y2="12200"/>
                        <a14:backgroundMark x1="48562" y1="68200" x2="55431" y2="92600"/>
                        <a14:backgroundMark x1="46326" y1="62000" x2="51278" y2="67600"/>
                        <a14:backgroundMark x1="47570" y1="53200" x2="47764" y2="51400"/>
                        <a14:backgroundMark x1="47375" y1="55000" x2="47570" y2="53200"/>
                        <a14:backgroundMark x1="46965" y1="58800" x2="47375" y2="55000"/>
                        <a14:backgroundMark x1="47764" y1="51400" x2="49361" y2="49000"/>
                        <a14:backgroundMark x1="41902" y1="66600" x2="43610" y2="64600"/>
                        <a14:backgroundMark x1="38658" y1="70400" x2="41902" y2="66600"/>
                        <a14:backgroundMark x1="57029" y1="68800" x2="57029" y2="68800"/>
                        <a14:backgroundMark x1="60224" y1="67600" x2="60224" y2="67600"/>
                        <a14:backgroundMark x1="60291" y1="69600" x2="61821" y2="71000"/>
                        <a14:backgroundMark x1="57668" y1="67200" x2="60291" y2="69600"/>
                        <a14:backgroundMark x1="61821" y1="71000" x2="62141" y2="71800"/>
                        <a14:backgroundMark x1="51655" y1="60600" x2="54792" y2="58800"/>
                        <a14:backgroundMark x1="50958" y1="61000" x2="51655" y2="60600"/>
                        <a14:backgroundMark x1="47764" y1="54800" x2="47764" y2="54800"/>
                        <a14:backgroundMark x1="47764" y1="52800" x2="48083" y2="59400"/>
                        <a14:backgroundMark x1="48083" y1="59400" x2="48083" y2="51000"/>
                      </a14:backgroundRemoval>
                    </a14:imgEffect>
                  </a14:imgLayer>
                </a14:imgProps>
              </a:ext>
              <a:ext uri="{28A0092B-C50C-407E-A947-70E740481C1C}">
                <a14:useLocalDpi xmlns:a14="http://schemas.microsoft.com/office/drawing/2010/main" val="0"/>
              </a:ext>
            </a:extLst>
          </a:blip>
          <a:srcRect r="51468"/>
          <a:stretch/>
        </p:blipFill>
        <p:spPr bwMode="auto">
          <a:xfrm>
            <a:off x="9210343" y="1732347"/>
            <a:ext cx="2540000" cy="41802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027D03-4621-7C63-59E5-F2C013F02132}"/>
              </a:ext>
            </a:extLst>
          </p:cNvPr>
          <p:cNvPicPr>
            <a:picLocks noChangeAspect="1"/>
          </p:cNvPicPr>
          <p:nvPr/>
        </p:nvPicPr>
        <p:blipFill>
          <a:blip r:embed="rId9"/>
          <a:stretch>
            <a:fillRect/>
          </a:stretch>
        </p:blipFill>
        <p:spPr>
          <a:xfrm>
            <a:off x="182317" y="185832"/>
            <a:ext cx="2944623" cy="2219136"/>
          </a:xfrm>
          <a:prstGeom prst="rect">
            <a:avLst/>
          </a:prstGeom>
        </p:spPr>
      </p:pic>
      <p:pic>
        <p:nvPicPr>
          <p:cNvPr id="3" name="Picture 2">
            <a:extLst>
              <a:ext uri="{FF2B5EF4-FFF2-40B4-BE49-F238E27FC236}">
                <a16:creationId xmlns:a16="http://schemas.microsoft.com/office/drawing/2014/main" id="{9D025E19-71D2-7117-C472-CB3437DDD5FE}"/>
              </a:ext>
            </a:extLst>
          </p:cNvPr>
          <p:cNvPicPr>
            <a:picLocks noChangeAspect="1"/>
          </p:cNvPicPr>
          <p:nvPr/>
        </p:nvPicPr>
        <p:blipFill>
          <a:blip r:embed="rId10"/>
          <a:stretch>
            <a:fillRect/>
          </a:stretch>
        </p:blipFill>
        <p:spPr>
          <a:xfrm>
            <a:off x="1553673" y="1383294"/>
            <a:ext cx="8583912" cy="1457070"/>
          </a:xfrm>
          <a:prstGeom prst="rect">
            <a:avLst/>
          </a:prstGeom>
        </p:spPr>
      </p:pic>
      <p:pic>
        <p:nvPicPr>
          <p:cNvPr id="6" name="Picture 5">
            <a:extLst>
              <a:ext uri="{FF2B5EF4-FFF2-40B4-BE49-F238E27FC236}">
                <a16:creationId xmlns:a16="http://schemas.microsoft.com/office/drawing/2014/main" id="{1129F441-C2F7-DB26-E0F2-D595C9240D4B}"/>
              </a:ext>
            </a:extLst>
          </p:cNvPr>
          <p:cNvPicPr>
            <a:picLocks noChangeAspect="1"/>
          </p:cNvPicPr>
          <p:nvPr/>
        </p:nvPicPr>
        <p:blipFill>
          <a:blip r:embed="rId11"/>
          <a:stretch>
            <a:fillRect/>
          </a:stretch>
        </p:blipFill>
        <p:spPr>
          <a:xfrm>
            <a:off x="3737096" y="2972601"/>
            <a:ext cx="4304149" cy="160948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76B3BCC7-CC76-3AC9-A41D-FDDE72C94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4088" y="4404452"/>
            <a:ext cx="1280256" cy="1280256"/>
          </a:xfrm>
          <a:prstGeom prst="rect">
            <a:avLst/>
          </a:prstGeom>
        </p:spPr>
      </p:pic>
    </p:spTree>
    <p:extLst>
      <p:ext uri="{BB962C8B-B14F-4D97-AF65-F5344CB8AC3E}">
        <p14:creationId xmlns:p14="http://schemas.microsoft.com/office/powerpoint/2010/main" val="29724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artoon cafe background cafeteria interior Vector Image">
            <a:extLst>
              <a:ext uri="{FF2B5EF4-FFF2-40B4-BE49-F238E27FC236}">
                <a16:creationId xmlns:a16="http://schemas.microsoft.com/office/drawing/2014/main" id="{1EFC1C3B-88AF-4F84-B2A7-B740BBE7D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 Cute girl coffee shop logo hand drawn cartoon art illustration">
            <a:extLst>
              <a:ext uri="{FF2B5EF4-FFF2-40B4-BE49-F238E27FC236}">
                <a16:creationId xmlns:a16="http://schemas.microsoft.com/office/drawing/2014/main" id="{493CDEE5-093A-4115-8CFC-B5D9035767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95" b="90020" l="9585" r="89617">
                        <a14:foregroundMark x1="21406" y1="28743" x2="19649" y2="38922"/>
                        <a14:foregroundMark x1="19649" y1="38922" x2="22843" y2="51297"/>
                        <a14:foregroundMark x1="22843" y1="51297" x2="47125" y2="58882"/>
                        <a14:foregroundMark x1="32268" y1="30938" x2="43610" y2="40918"/>
                        <a14:foregroundMark x1="43610" y1="40918" x2="60703" y2="43713"/>
                        <a14:foregroundMark x1="60703" y1="43713" x2="63419" y2="42914"/>
                        <a14:foregroundMark x1="36741" y1="39721" x2="47284" y2="46906"/>
                        <a14:foregroundMark x1="61661" y1="19960" x2="71246" y2="34531"/>
                        <a14:foregroundMark x1="71246" y1="34531" x2="74441" y2="44112"/>
                        <a14:foregroundMark x1="74441" y1="44112" x2="75399" y2="61876"/>
                        <a14:foregroundMark x1="75399" y1="61876" x2="69968" y2="70858"/>
                        <a14:foregroundMark x1="69968" y1="70858" x2="54153" y2="76846"/>
                        <a14:foregroundMark x1="54153" y1="76846" x2="37700" y2="73453"/>
                        <a14:foregroundMark x1="37700" y1="73453" x2="37220" y2="73054"/>
                        <a14:foregroundMark x1="39457" y1="69461" x2="53035" y2="67265"/>
                        <a14:foregroundMark x1="67412" y1="43513" x2="68690" y2="62275"/>
                        <a14:foregroundMark x1="51917" y1="55489" x2="58147" y2="68663"/>
                        <a14:foregroundMark x1="68211" y1="32535" x2="70927" y2="46307"/>
                        <a14:foregroundMark x1="82588" y1="44511" x2="68530" y2="21956"/>
                        <a14:foregroundMark x1="68530" y1="21956" x2="61342" y2="14770"/>
                        <a14:foregroundMark x1="61342" y1="14770" x2="52875" y2="10579"/>
                        <a14:foregroundMark x1="52875" y1="10579" x2="48562" y2="10180"/>
                        <a14:foregroundMark x1="57188" y1="6986" x2="48403" y2="6387"/>
                        <a14:foregroundMark x1="48403" y1="6387" x2="39137" y2="10778"/>
                        <a14:foregroundMark x1="39137" y1="10778" x2="31470" y2="17964"/>
                        <a14:foregroundMark x1="31470" y1="17964" x2="25080" y2="29940"/>
                        <a14:foregroundMark x1="25080" y1="29940" x2="22524" y2="39521"/>
                        <a14:foregroundMark x1="22524" y1="39521" x2="22364" y2="50299"/>
                        <a14:foregroundMark x1="22364" y1="50299" x2="30032" y2="68663"/>
                        <a14:foregroundMark x1="22204" y1="73653" x2="22204" y2="73653"/>
                        <a14:foregroundMark x1="20927" y1="70459" x2="20927" y2="70459"/>
                        <a14:foregroundMark x1="18850" y1="67265" x2="18850" y2="67265"/>
                        <a14:foregroundMark x1="17093" y1="62275" x2="17093" y2="62275"/>
                        <a14:foregroundMark x1="15655" y1="56687" x2="15655" y2="56687"/>
                        <a14:foregroundMark x1="14696" y1="48902" x2="14696" y2="48902"/>
                        <a14:foregroundMark x1="14696" y1="40719" x2="14696" y2="40719"/>
                        <a14:foregroundMark x1="15815" y1="33134" x2="15815" y2="33134"/>
                        <a14:foregroundMark x1="18690" y1="26547" x2="18690" y2="26547"/>
                        <a14:foregroundMark x1="22204" y1="20160" x2="22204" y2="20160"/>
                        <a14:foregroundMark x1="27476" y1="13373" x2="27476" y2="13373"/>
                        <a14:foregroundMark x1="36741" y1="5788" x2="36741" y2="5788"/>
                        <a14:foregroundMark x1="34026" y1="6986" x2="34026" y2="6986"/>
                        <a14:foregroundMark x1="41534" y1="3593" x2="41534" y2="3593"/>
                        <a14:foregroundMark x1="47604" y1="2595" x2="47604" y2="2595"/>
                        <a14:foregroundMark x1="53834" y1="2595" x2="53834" y2="2595"/>
                        <a14:foregroundMark x1="62939" y1="5389" x2="62939" y2="5389"/>
                        <a14:foregroundMark x1="62939" y1="5389" x2="62939" y2="5389"/>
                        <a14:foregroundMark x1="69169" y1="9182" x2="69169" y2="9182"/>
                        <a14:foregroundMark x1="75240" y1="17166" x2="75240" y2="17166"/>
                        <a14:foregroundMark x1="76198" y1="17166" x2="76198" y2="17166"/>
                        <a14:foregroundMark x1="81949" y1="26547" x2="81949" y2="26547"/>
                        <a14:foregroundMark x1="84026" y1="37525" x2="84026" y2="37525"/>
                        <a14:foregroundMark x1="84984" y1="52495" x2="84984" y2="52495"/>
                        <a14:foregroundMark x1="80990" y1="66667" x2="80990" y2="66667"/>
                        <a14:foregroundMark x1="76518" y1="75250" x2="76518" y2="75250"/>
                        <a14:foregroundMark x1="77796" y1="73653" x2="77796" y2="73653"/>
                        <a14:foregroundMark x1="51597" y1="50299" x2="62620" y2="56687"/>
                        <a14:foregroundMark x1="50639" y1="54092" x2="63419" y2="59281"/>
                        <a14:foregroundMark x1="39297" y1="59481" x2="53674" y2="65070"/>
                        <a14:foregroundMark x1="51118" y1="60679" x2="54313" y2="70858"/>
                        <a14:foregroundMark x1="40735" y1="72455" x2="58147" y2="72455"/>
                        <a14:foregroundMark x1="61342" y1="72455" x2="70128" y2="72655"/>
                        <a14:foregroundMark x1="65495" y1="73054" x2="76038" y2="75250"/>
                        <a14:foregroundMark x1="27157" y1="75449" x2="45208" y2="74651"/>
                        <a14:foregroundMark x1="45208" y1="74651" x2="45527" y2="74651"/>
                        <a14:foregroundMark x1="23163" y1="74251" x2="29712" y2="80240"/>
                        <a14:foregroundMark x1="22684" y1="74651" x2="25719" y2="76447"/>
                        <a14:foregroundMark x1="20927" y1="81836" x2="49201" y2="81836"/>
                        <a14:foregroundMark x1="49201" y1="81836" x2="62141" y2="80838"/>
                        <a14:foregroundMark x1="23482" y1="89421" x2="36741" y2="89022"/>
                        <a14:foregroundMark x1="36741" y1="89022" x2="46486" y2="89022"/>
                        <a14:foregroundMark x1="46486" y1="89022" x2="55272" y2="88822"/>
                        <a14:foregroundMark x1="55272" y1="88822" x2="75399" y2="90020"/>
                        <a14:foregroundMark x1="73642" y1="80639" x2="66933" y2="84032"/>
                      </a14:backgroundRemoval>
                    </a14:imgEffect>
                  </a14:imgLayer>
                </a14:imgProps>
              </a:ext>
              <a:ext uri="{28A0092B-C50C-407E-A947-70E740481C1C}">
                <a14:useLocalDpi xmlns:a14="http://schemas.microsoft.com/office/drawing/2010/main" val="0"/>
              </a:ext>
            </a:extLst>
          </a:blip>
          <a:srcRect/>
          <a:stretch>
            <a:fillRect/>
          </a:stretch>
        </p:blipFill>
        <p:spPr bwMode="auto">
          <a:xfrm>
            <a:off x="2673446" y="172278"/>
            <a:ext cx="6618938" cy="5297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248405-0C76-656C-64CD-3C6966740042}"/>
              </a:ext>
            </a:extLst>
          </p:cNvPr>
          <p:cNvPicPr>
            <a:picLocks noChangeAspect="1"/>
          </p:cNvPicPr>
          <p:nvPr/>
        </p:nvPicPr>
        <p:blipFill>
          <a:blip r:embed="rId6"/>
          <a:stretch>
            <a:fillRect/>
          </a:stretch>
        </p:blipFill>
        <p:spPr>
          <a:xfrm>
            <a:off x="2981128" y="4072886"/>
            <a:ext cx="5816088" cy="2609314"/>
          </a:xfrm>
          <a:prstGeom prst="rect">
            <a:avLst/>
          </a:prstGeom>
        </p:spPr>
      </p:pic>
    </p:spTree>
    <p:extLst>
      <p:ext uri="{BB962C8B-B14F-4D97-AF65-F5344CB8AC3E}">
        <p14:creationId xmlns:p14="http://schemas.microsoft.com/office/powerpoint/2010/main" val="3277684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cafe background cafeteria interior Vector Image">
            <a:extLst>
              <a:ext uri="{FF2B5EF4-FFF2-40B4-BE49-F238E27FC236}">
                <a16:creationId xmlns:a16="http://schemas.microsoft.com/office/drawing/2014/main" id="{CDF94C34-FD91-4B8C-97C7-04FF11A8C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2" b="29083"/>
          <a:stretch/>
        </p:blipFill>
        <p:spPr bwMode="auto">
          <a:xfrm>
            <a:off x="0" y="0"/>
            <a:ext cx="121938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278295" y="265043"/>
            <a:ext cx="11384777" cy="6334540"/>
          </a:xfrm>
          <a:prstGeom prst="roundRect">
            <a:avLst>
              <a:gd name="adj" fmla="val 9972"/>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ED421D89-48C1-44EE-A359-6E8789E91590}"/>
              </a:ext>
            </a:extLst>
          </p:cNvPr>
          <p:cNvSpPr/>
          <p:nvPr/>
        </p:nvSpPr>
        <p:spPr>
          <a:xfrm>
            <a:off x="528927" y="19809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14" name="Text Placeholder 7">
            <a:extLst>
              <a:ext uri="{FF2B5EF4-FFF2-40B4-BE49-F238E27FC236}">
                <a16:creationId xmlns:a16="http://schemas.microsoft.com/office/drawing/2014/main" id="{852824DB-332A-485E-B6CF-7D0252036F04}"/>
              </a:ext>
            </a:extLst>
          </p:cNvPr>
          <p:cNvSpPr txBox="1">
            <a:spLocks/>
          </p:cNvSpPr>
          <p:nvPr/>
        </p:nvSpPr>
        <p:spPr>
          <a:xfrm>
            <a:off x="1584841" y="298648"/>
            <a:ext cx="9913786" cy="868730"/>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vi-VN" altLang="zh-CN" sz="4000" dirty="0">
                <a:solidFill>
                  <a:srgbClr val="C00000"/>
                </a:solidFill>
                <a:latin typeface="Calibri" panose="020F0502020204030204" pitchFamily="34" charset="0"/>
                <a:cs typeface="Calibri" panose="020F0502020204030204" pitchFamily="34" charset="0"/>
                <a:sym typeface="+mn-lt"/>
              </a:rPr>
              <a:t>Tính giá trị của biểu thức</a:t>
            </a:r>
            <a:endParaRPr lang="zh-CN" altLang="en-US" sz="4000" dirty="0">
              <a:solidFill>
                <a:srgbClr val="C00000"/>
              </a:solidFill>
              <a:latin typeface="Calibri" panose="020F0502020204030204" pitchFamily="34" charset="0"/>
              <a:cs typeface="Calibri" panose="020F0502020204030204" pitchFamily="34" charset="0"/>
              <a:sym typeface="+mn-lt"/>
            </a:endParaRPr>
          </a:p>
        </p:txBody>
      </p:sp>
      <p:sp>
        <p:nvSpPr>
          <p:cNvPr id="6" name="TextBox 5">
            <a:extLst>
              <a:ext uri="{FF2B5EF4-FFF2-40B4-BE49-F238E27FC236}">
                <a16:creationId xmlns:a16="http://schemas.microsoft.com/office/drawing/2014/main" id="{DC917879-D0FA-0A83-D4B0-6BC0D4E0E10B}"/>
              </a:ext>
            </a:extLst>
          </p:cNvPr>
          <p:cNvSpPr txBox="1"/>
          <p:nvPr/>
        </p:nvSpPr>
        <p:spPr>
          <a:xfrm>
            <a:off x="718457" y="1415143"/>
            <a:ext cx="7587343" cy="646331"/>
          </a:xfrm>
          <a:prstGeom prst="rect">
            <a:avLst/>
          </a:prstGeom>
          <a:noFill/>
        </p:spPr>
        <p:txBody>
          <a:bodyPr wrap="square" rtlCol="0">
            <a:spAutoFit/>
          </a:bodyPr>
          <a:lstStyle/>
          <a:p>
            <a:r>
              <a:rPr lang="pt-BR" sz="3600" b="1" i="0" dirty="0">
                <a:solidFill>
                  <a:srgbClr val="000000"/>
                </a:solidFill>
                <a:effectLst/>
                <a:latin typeface="Cambria" panose="02040503050406030204" pitchFamily="18" charset="0"/>
                <a:ea typeface="Cambria" panose="02040503050406030204" pitchFamily="18" charset="0"/>
              </a:rPr>
              <a:t>a) (131,4 – 80,8) : 2,3 + 21,64 × 2</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CCAEA5-960D-13C2-88EE-81BBF21FD496}"/>
              </a:ext>
            </a:extLst>
          </p:cNvPr>
          <p:cNvSpPr txBox="1"/>
          <p:nvPr/>
        </p:nvSpPr>
        <p:spPr>
          <a:xfrm>
            <a:off x="3668485" y="3853542"/>
            <a:ext cx="7587343" cy="646331"/>
          </a:xfrm>
          <a:prstGeom prst="rect">
            <a:avLst/>
          </a:prstGeom>
          <a:noFill/>
        </p:spPr>
        <p:txBody>
          <a:bodyPr wrap="square" rtlCol="0">
            <a:spAutoFit/>
          </a:bodyPr>
          <a:lstStyle/>
          <a:p>
            <a:r>
              <a:rPr lang="pl-PL" sz="3600" b="1" i="0" dirty="0">
                <a:solidFill>
                  <a:srgbClr val="000000"/>
                </a:solidFill>
                <a:effectLst/>
                <a:latin typeface="Cambria" panose="02040503050406030204" pitchFamily="18" charset="0"/>
                <a:ea typeface="Cambria" panose="02040503050406030204" pitchFamily="18" charset="0"/>
              </a:rPr>
              <a:t>b) 8,16 : (1,32 + 3,48) – 0,34 : 2</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0249EEC-6499-BB73-F8EE-7AE7B592F06A}"/>
              </a:ext>
            </a:extLst>
          </p:cNvPr>
          <p:cNvSpPr txBox="1"/>
          <p:nvPr/>
        </p:nvSpPr>
        <p:spPr>
          <a:xfrm>
            <a:off x="1143592" y="2068843"/>
            <a:ext cx="7543800" cy="1754326"/>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50,6  : 2,3  +  43,28</a:t>
            </a:r>
          </a:p>
          <a:p>
            <a:r>
              <a:rPr lang="en-US" sz="3600" b="1" dirty="0">
                <a:solidFill>
                  <a:srgbClr val="FF0000"/>
                </a:solidFill>
                <a:latin typeface="Cambria" panose="02040503050406030204" pitchFamily="18" charset="0"/>
                <a:ea typeface="Cambria" panose="02040503050406030204" pitchFamily="18" charset="0"/>
              </a:rPr>
              <a:t>= 22 + 43,28</a:t>
            </a:r>
          </a:p>
          <a:p>
            <a:r>
              <a:rPr lang="en-US" sz="3600" b="1" dirty="0">
                <a:solidFill>
                  <a:srgbClr val="FF0000"/>
                </a:solidFill>
                <a:latin typeface="Cambria" panose="02040503050406030204" pitchFamily="18" charset="0"/>
                <a:ea typeface="Cambria" panose="02040503050406030204" pitchFamily="18" charset="0"/>
              </a:rPr>
              <a:t>= 65,28</a:t>
            </a:r>
          </a:p>
        </p:txBody>
      </p:sp>
      <p:sp>
        <p:nvSpPr>
          <p:cNvPr id="9" name="TextBox 8">
            <a:extLst>
              <a:ext uri="{FF2B5EF4-FFF2-40B4-BE49-F238E27FC236}">
                <a16:creationId xmlns:a16="http://schemas.microsoft.com/office/drawing/2014/main" id="{0D21466F-FA23-EB57-A192-41685B96ED28}"/>
              </a:ext>
            </a:extLst>
          </p:cNvPr>
          <p:cNvSpPr txBox="1"/>
          <p:nvPr/>
        </p:nvSpPr>
        <p:spPr>
          <a:xfrm>
            <a:off x="3915650" y="4465185"/>
            <a:ext cx="7543800" cy="1754326"/>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8,16 : 4,8 – 0,17</a:t>
            </a:r>
          </a:p>
          <a:p>
            <a:r>
              <a:rPr lang="en-US" sz="3600" b="1" dirty="0">
                <a:solidFill>
                  <a:srgbClr val="FF0000"/>
                </a:solidFill>
                <a:latin typeface="Cambria" panose="02040503050406030204" pitchFamily="18" charset="0"/>
                <a:ea typeface="Cambria" panose="02040503050406030204" pitchFamily="18" charset="0"/>
              </a:rPr>
              <a:t>= 1,7 – 0,17</a:t>
            </a:r>
          </a:p>
          <a:p>
            <a:r>
              <a:rPr lang="en-US" sz="3600" b="1" dirty="0">
                <a:solidFill>
                  <a:srgbClr val="FF0000"/>
                </a:solidFill>
                <a:latin typeface="Cambria" panose="02040503050406030204" pitchFamily="18" charset="0"/>
                <a:ea typeface="Cambria" panose="02040503050406030204" pitchFamily="18" charset="0"/>
              </a:rPr>
              <a:t>= 1,53</a:t>
            </a:r>
          </a:p>
        </p:txBody>
      </p:sp>
    </p:spTree>
    <p:extLst>
      <p:ext uri="{BB962C8B-B14F-4D97-AF65-F5344CB8AC3E}">
        <p14:creationId xmlns:p14="http://schemas.microsoft.com/office/powerpoint/2010/main" val="1961631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up)">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up)">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wipe(up)">
                                      <p:cBhvr>
                                        <p:cTn id="31" dur="500"/>
                                        <p:tgtEl>
                                          <p:spTgt spid="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up)">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up)">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up)">
                                      <p:cBhvr>
                                        <p:cTn id="4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34190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426</Words>
  <Application>Microsoft Office PowerPoint</Application>
  <PresentationFormat>Widescreen</PresentationFormat>
  <Paragraphs>58</Paragraphs>
  <Slides>16</Slides>
  <Notes>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lastModifiedBy>COMPUTER</cp:lastModifiedBy>
  <cp:revision>67</cp:revision>
  <dcterms:created xsi:type="dcterms:W3CDTF">2022-06-25T03:27:47Z</dcterms:created>
  <dcterms:modified xsi:type="dcterms:W3CDTF">2025-11-02T03:17:20Z</dcterms:modified>
</cp:coreProperties>
</file>