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7"/>
  </p:notesMasterIdLst>
  <p:sldIdLst>
    <p:sldId id="332" r:id="rId4"/>
    <p:sldId id="355" r:id="rId5"/>
    <p:sldId id="265" r:id="rId6"/>
    <p:sldId id="267" r:id="rId7"/>
    <p:sldId id="264" r:id="rId8"/>
    <p:sldId id="256" r:id="rId9"/>
    <p:sldId id="337" r:id="rId10"/>
    <p:sldId id="4416" r:id="rId11"/>
    <p:sldId id="350" r:id="rId12"/>
    <p:sldId id="351" r:id="rId13"/>
    <p:sldId id="352" r:id="rId14"/>
    <p:sldId id="353" r:id="rId15"/>
    <p:sldId id="356" r:id="rId16"/>
    <p:sldId id="357" r:id="rId17"/>
    <p:sldId id="358" r:id="rId18"/>
    <p:sldId id="359" r:id="rId19"/>
    <p:sldId id="4412" r:id="rId20"/>
    <p:sldId id="4413" r:id="rId21"/>
    <p:sldId id="4414" r:id="rId22"/>
    <p:sldId id="4415" r:id="rId23"/>
    <p:sldId id="360" r:id="rId24"/>
    <p:sldId id="361" r:id="rId25"/>
    <p:sldId id="34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4A85"/>
    <a:srgbClr val="CFC7F1"/>
    <a:srgbClr val="CFE5E9"/>
    <a:srgbClr val="C7D8F1"/>
    <a:srgbClr val="BED4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45" autoAdjust="0"/>
    <p:restoredTop sz="94660"/>
  </p:normalViewPr>
  <p:slideViewPr>
    <p:cSldViewPr snapToGrid="0">
      <p:cViewPr varScale="1">
        <p:scale>
          <a:sx n="72" d="100"/>
          <a:sy n="72" d="100"/>
        </p:scale>
        <p:origin x="9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2DAF4D-3D06-40F8-8506-FF6443676B12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F27929-3314-4612-94B9-23DB0F198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831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 err="1"/>
              <a:t>Dẫn</a:t>
            </a:r>
            <a:r>
              <a:rPr lang="en-US" sz="1400" baseline="0" dirty="0"/>
              <a:t> </a:t>
            </a:r>
            <a:r>
              <a:rPr lang="en-US" sz="1400" baseline="0" dirty="0" err="1"/>
              <a:t>dắt</a:t>
            </a:r>
            <a:r>
              <a:rPr lang="en-US" sz="1400" baseline="0" dirty="0"/>
              <a:t>: </a:t>
            </a:r>
            <a:r>
              <a:rPr lang="en-US" sz="1400" baseline="0" dirty="0" err="1"/>
              <a:t>Các</a:t>
            </a:r>
            <a:r>
              <a:rPr lang="en-US" sz="1400" baseline="0" dirty="0"/>
              <a:t> con </a:t>
            </a:r>
            <a:r>
              <a:rPr lang="en-US" sz="1400" baseline="0" dirty="0" err="1"/>
              <a:t>vật</a:t>
            </a:r>
            <a:r>
              <a:rPr lang="en-US" sz="1400" baseline="0" dirty="0"/>
              <a:t> </a:t>
            </a:r>
            <a:r>
              <a:rPr lang="en-US" sz="1400" baseline="0" dirty="0" err="1"/>
              <a:t>đều</a:t>
            </a:r>
            <a:r>
              <a:rPr lang="en-US" sz="1400" baseline="0" dirty="0"/>
              <a:t> </a:t>
            </a:r>
            <a:r>
              <a:rPr lang="en-US" sz="1400" baseline="0" dirty="0" err="1"/>
              <a:t>rất</a:t>
            </a:r>
            <a:r>
              <a:rPr lang="en-US" sz="1400" baseline="0" dirty="0"/>
              <a:t> </a:t>
            </a:r>
            <a:r>
              <a:rPr lang="en-US" sz="1400" baseline="0" dirty="0" err="1"/>
              <a:t>đói</a:t>
            </a:r>
            <a:r>
              <a:rPr lang="en-US" sz="1400" baseline="0" dirty="0"/>
              <a:t> </a:t>
            </a:r>
            <a:r>
              <a:rPr lang="en-US" sz="1400" baseline="0" dirty="0" err="1"/>
              <a:t>bụng</a:t>
            </a:r>
            <a:r>
              <a:rPr lang="en-US" sz="1400" baseline="0" dirty="0"/>
              <a:t> </a:t>
            </a:r>
            <a:r>
              <a:rPr lang="en-US" sz="1400" baseline="0" dirty="0" err="1"/>
              <a:t>rồi</a:t>
            </a:r>
            <a:r>
              <a:rPr lang="en-US" sz="1400" baseline="0" dirty="0"/>
              <a:t>, </a:t>
            </a:r>
            <a:r>
              <a:rPr lang="en-US" sz="1400" baseline="0" dirty="0" err="1"/>
              <a:t>chúng</a:t>
            </a:r>
            <a:r>
              <a:rPr lang="en-US" sz="1400" baseline="0" dirty="0"/>
              <a:t> ta </a:t>
            </a:r>
            <a:r>
              <a:rPr lang="en-US" sz="1400" baseline="0" dirty="0" err="1"/>
              <a:t>hãy</a:t>
            </a:r>
            <a:r>
              <a:rPr lang="en-US" sz="1400" baseline="0" dirty="0"/>
              <a:t> </a:t>
            </a:r>
            <a:r>
              <a:rPr lang="en-US" sz="1400" baseline="0" dirty="0" err="1"/>
              <a:t>cùng</a:t>
            </a:r>
            <a:r>
              <a:rPr lang="en-US" sz="1400" baseline="0" dirty="0"/>
              <a:t> </a:t>
            </a:r>
            <a:r>
              <a:rPr lang="en-US" sz="1400" baseline="0" dirty="0" err="1"/>
              <a:t>đi</a:t>
            </a:r>
            <a:r>
              <a:rPr lang="en-US" sz="1400" baseline="0" dirty="0"/>
              <a:t> </a:t>
            </a:r>
            <a:r>
              <a:rPr lang="en-US" sz="1400" baseline="0" dirty="0" err="1"/>
              <a:t>tìm</a:t>
            </a:r>
            <a:r>
              <a:rPr lang="en-US" sz="1400" baseline="0" dirty="0"/>
              <a:t> </a:t>
            </a:r>
            <a:r>
              <a:rPr lang="en-US" sz="1400" baseline="0" dirty="0" err="1"/>
              <a:t>thức</a:t>
            </a:r>
            <a:r>
              <a:rPr lang="en-US" sz="1400" baseline="0" dirty="0"/>
              <a:t> </a:t>
            </a:r>
            <a:r>
              <a:rPr lang="en-US" sz="1400" baseline="0" dirty="0" err="1"/>
              <a:t>ăn</a:t>
            </a:r>
            <a:r>
              <a:rPr lang="en-US" sz="1400" baseline="0" dirty="0"/>
              <a:t> </a:t>
            </a:r>
            <a:r>
              <a:rPr lang="en-US" sz="1400" baseline="0" dirty="0" err="1"/>
              <a:t>về</a:t>
            </a:r>
            <a:r>
              <a:rPr lang="en-US" sz="1400" baseline="0" dirty="0"/>
              <a:t> </a:t>
            </a:r>
            <a:r>
              <a:rPr lang="en-US" sz="1400" baseline="0" dirty="0" err="1"/>
              <a:t>cho</a:t>
            </a:r>
            <a:r>
              <a:rPr lang="en-US" sz="1400" baseline="0" dirty="0"/>
              <a:t> </a:t>
            </a:r>
            <a:r>
              <a:rPr lang="en-US" sz="1400" baseline="0" dirty="0" err="1"/>
              <a:t>chúng</a:t>
            </a:r>
            <a:r>
              <a:rPr lang="en-US" sz="1400" baseline="0" dirty="0"/>
              <a:t> </a:t>
            </a:r>
            <a:r>
              <a:rPr lang="en-US" sz="1400" baseline="0" dirty="0" err="1"/>
              <a:t>nhé</a:t>
            </a:r>
            <a:r>
              <a:rPr lang="en-US" sz="1400" baseline="0" dirty="0"/>
              <a:t>!</a:t>
            </a:r>
          </a:p>
          <a:p>
            <a:endParaRPr lang="en-US" sz="1400" baseline="0" dirty="0"/>
          </a:p>
          <a:p>
            <a:endParaRPr lang="en-US" sz="1400" baseline="0" dirty="0"/>
          </a:p>
          <a:p>
            <a:r>
              <a:rPr lang="en-US" sz="1400" dirty="0"/>
              <a:t>Click </a:t>
            </a:r>
            <a:r>
              <a:rPr lang="en-US" sz="1400" dirty="0" err="1"/>
              <a:t>vào</a:t>
            </a:r>
            <a:r>
              <a:rPr lang="en-US" sz="1400" baseline="0" dirty="0"/>
              <a:t> con </a:t>
            </a:r>
            <a:r>
              <a:rPr lang="en-US" sz="1400" baseline="0" dirty="0" err="1"/>
              <a:t>vật</a:t>
            </a:r>
            <a:r>
              <a:rPr lang="en-US" sz="1400" baseline="0" dirty="0"/>
              <a:t> </a:t>
            </a:r>
            <a:r>
              <a:rPr lang="en-US" sz="1400" baseline="0" dirty="0" err="1"/>
              <a:t>để</a:t>
            </a:r>
            <a:r>
              <a:rPr lang="en-US" sz="1400" baseline="0" dirty="0"/>
              <a:t> </a:t>
            </a:r>
            <a:r>
              <a:rPr lang="en-US" sz="1400" baseline="0" dirty="0" err="1"/>
              <a:t>đến</a:t>
            </a:r>
            <a:r>
              <a:rPr lang="en-US" sz="1400" baseline="0" dirty="0"/>
              <a:t> </a:t>
            </a:r>
            <a:r>
              <a:rPr lang="en-US" sz="1400" baseline="0" dirty="0" err="1"/>
              <a:t>câu</a:t>
            </a:r>
            <a:r>
              <a:rPr lang="en-US" sz="1400" baseline="0" dirty="0"/>
              <a:t> </a:t>
            </a:r>
            <a:r>
              <a:rPr lang="en-US" sz="1400" baseline="0" dirty="0" err="1"/>
              <a:t>hỏi</a:t>
            </a:r>
            <a:endParaRPr lang="en-US" sz="1400" baseline="0" dirty="0"/>
          </a:p>
          <a:p>
            <a:r>
              <a:rPr lang="en-US" sz="1400" baseline="0" dirty="0" err="1"/>
              <a:t>Tại</a:t>
            </a:r>
            <a:r>
              <a:rPr lang="en-US" sz="1400" baseline="0" dirty="0"/>
              <a:t> slide </a:t>
            </a:r>
            <a:r>
              <a:rPr lang="en-US" sz="1400" baseline="0" dirty="0" err="1"/>
              <a:t>câu</a:t>
            </a:r>
            <a:r>
              <a:rPr lang="en-US" sz="1400" baseline="0" dirty="0"/>
              <a:t> </a:t>
            </a:r>
            <a:r>
              <a:rPr lang="en-US" sz="1400" baseline="0" dirty="0" err="1"/>
              <a:t>hỏi</a:t>
            </a:r>
            <a:r>
              <a:rPr lang="en-US" sz="1400" baseline="0" dirty="0"/>
              <a:t>, click </a:t>
            </a:r>
            <a:r>
              <a:rPr lang="en-US" sz="1400" baseline="0" dirty="0" err="1"/>
              <a:t>vào</a:t>
            </a:r>
            <a:r>
              <a:rPr lang="en-US" sz="1400" baseline="0" dirty="0"/>
              <a:t> con </a:t>
            </a:r>
            <a:r>
              <a:rPr lang="en-US" sz="1400" baseline="0" dirty="0" err="1"/>
              <a:t>vật</a:t>
            </a:r>
            <a:r>
              <a:rPr lang="en-US" sz="1400" baseline="0" dirty="0"/>
              <a:t> </a:t>
            </a:r>
            <a:r>
              <a:rPr lang="en-US" sz="1400" baseline="0" dirty="0" err="1"/>
              <a:t>để</a:t>
            </a:r>
            <a:r>
              <a:rPr lang="en-US" sz="1400" baseline="0" dirty="0"/>
              <a:t> quay </a:t>
            </a:r>
            <a:r>
              <a:rPr lang="en-US" sz="1400" baseline="0" dirty="0" err="1"/>
              <a:t>về</a:t>
            </a:r>
            <a:r>
              <a:rPr lang="en-US" sz="1400" baseline="0" dirty="0"/>
              <a:t> slide </a:t>
            </a:r>
            <a:r>
              <a:rPr lang="en-US" sz="1400" baseline="0" dirty="0" err="1"/>
              <a:t>này</a:t>
            </a:r>
            <a:r>
              <a:rPr lang="en-US" sz="1400" baseline="0" dirty="0"/>
              <a:t>.</a:t>
            </a:r>
          </a:p>
          <a:p>
            <a:r>
              <a:rPr lang="en-US" sz="1400" dirty="0"/>
              <a:t>Click </a:t>
            </a:r>
            <a:r>
              <a:rPr lang="en-US" sz="1400" dirty="0" err="1"/>
              <a:t>vào</a:t>
            </a:r>
            <a:r>
              <a:rPr lang="en-US" sz="1400" baseline="0" dirty="0"/>
              <a:t> </a:t>
            </a:r>
            <a:r>
              <a:rPr lang="en-US" sz="1400" baseline="0" dirty="0" err="1"/>
              <a:t>Mặt</a:t>
            </a:r>
            <a:r>
              <a:rPr lang="en-US" sz="1400" baseline="0" dirty="0"/>
              <a:t> </a:t>
            </a:r>
            <a:r>
              <a:rPr lang="en-US" sz="1400" baseline="0" dirty="0" err="1"/>
              <a:t>trời</a:t>
            </a:r>
            <a:r>
              <a:rPr lang="en-US" sz="1400" baseline="0" dirty="0"/>
              <a:t> </a:t>
            </a:r>
            <a:r>
              <a:rPr lang="en-US" sz="1400" baseline="0" dirty="0" err="1"/>
              <a:t>để</a:t>
            </a:r>
            <a:r>
              <a:rPr lang="en-US" sz="1400" baseline="0" dirty="0"/>
              <a:t> </a:t>
            </a:r>
            <a:r>
              <a:rPr lang="en-US" sz="1400" baseline="0" dirty="0" err="1"/>
              <a:t>đến</a:t>
            </a:r>
            <a:r>
              <a:rPr lang="en-US" sz="1400" baseline="0" dirty="0"/>
              <a:t> </a:t>
            </a:r>
            <a:r>
              <a:rPr lang="en-US" sz="1400" baseline="0" dirty="0" err="1"/>
              <a:t>bài</a:t>
            </a:r>
            <a:r>
              <a:rPr lang="en-US" sz="1400" baseline="0" dirty="0"/>
              <a:t> </a:t>
            </a:r>
            <a:r>
              <a:rPr lang="en-US" sz="1400" baseline="0" dirty="0" err="1"/>
              <a:t>học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861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CF2EF5-CD19-42D0-8248-5145890AC109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66FCF6-C607-4775-B889-21D9ED12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33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CF2EF5-CD19-42D0-8248-5145890AC109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66FCF6-C607-4775-B889-21D9ED12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30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CF2EF5-CD19-42D0-8248-5145890AC109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66FCF6-C607-4775-B889-21D9ED12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67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897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EEC785-8258-4085-BCB6-9C307FB26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9088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3038A-4CBB-491F-B853-DE94AEF2DC9B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535F4-3818-4A58-A1EA-DA03D3E16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53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3038A-4CBB-491F-B853-DE94AEF2DC9B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535F4-3818-4A58-A1EA-DA03D3E16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53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3038A-4CBB-491F-B853-DE94AEF2DC9B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535F4-3818-4A58-A1EA-DA03D3E16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89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3038A-4CBB-491F-B853-DE94AEF2DC9B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535F4-3818-4A58-A1EA-DA03D3E16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3342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3038A-4CBB-491F-B853-DE94AEF2DC9B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535F4-3818-4A58-A1EA-DA03D3E16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7236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3038A-4CBB-491F-B853-DE94AEF2DC9B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535F4-3818-4A58-A1EA-DA03D3E16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368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CF2EF5-CD19-42D0-8248-5145890AC109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66FCF6-C607-4775-B889-21D9ED12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75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3038A-4CBB-491F-B853-DE94AEF2DC9B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535F4-3818-4A58-A1EA-DA03D3E16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378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3038A-4CBB-491F-B853-DE94AEF2DC9B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535F4-3818-4A58-A1EA-DA03D3E16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7341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3038A-4CBB-491F-B853-DE94AEF2DC9B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535F4-3818-4A58-A1EA-DA03D3E16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22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3038A-4CBB-491F-B853-DE94AEF2DC9B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535F4-3818-4A58-A1EA-DA03D3E16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7885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3038A-4CBB-491F-B853-DE94AEF2DC9B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535F4-3818-4A58-A1EA-DA03D3E16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837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52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795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430474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61471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4"/>
          <p:cNvGrpSpPr/>
          <p:nvPr/>
        </p:nvGrpSpPr>
        <p:grpSpPr>
          <a:xfrm>
            <a:off x="0" y="5993836"/>
            <a:ext cx="12192000" cy="768387"/>
            <a:chOff x="0" y="4571577"/>
            <a:chExt cx="9144000" cy="576290"/>
          </a:xfrm>
        </p:grpSpPr>
        <p:sp>
          <p:nvSpPr>
            <p:cNvPr id="89" name="Google Shape;89;p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>
            <a:off x="0" y="6087100"/>
            <a:ext cx="12192000" cy="1183117"/>
            <a:chOff x="0" y="4412925"/>
            <a:chExt cx="9144000" cy="887338"/>
          </a:xfrm>
        </p:grpSpPr>
        <p:sp>
          <p:nvSpPr>
            <p:cNvPr id="102" name="Google Shape;102;p4"/>
            <p:cNvSpPr/>
            <p:nvPr/>
          </p:nvSpPr>
          <p:spPr>
            <a:xfrm>
              <a:off x="0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91148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 flipH="1">
              <a:off x="183811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85105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730274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 flipH="1">
              <a:off x="8215662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 flipH="1">
              <a:off x="727794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635131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 flipH="1">
              <a:off x="5404324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 flipH="1">
              <a:off x="4459155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4797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CF2EF5-CD19-42D0-8248-5145890AC109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66FCF6-C607-4775-B889-21D9ED12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CF2EF5-CD19-42D0-8248-5145890AC109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66FCF6-C607-4775-B889-21D9ED12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44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CF2EF5-CD19-42D0-8248-5145890AC109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66FCF6-C607-4775-B889-21D9ED12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75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CF2EF5-CD19-42D0-8248-5145890AC109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66FCF6-C607-4775-B889-21D9ED12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1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CF2EF5-CD19-42D0-8248-5145890AC109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66FCF6-C607-4775-B889-21D9ED12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67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CF2EF5-CD19-42D0-8248-5145890AC109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66FCF6-C607-4775-B889-21D9ED12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70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CF2EF5-CD19-42D0-8248-5145890AC109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66FCF6-C607-4775-B889-21D9ED12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24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E6ED8A9-067F-0D5C-60DC-EE5AE2136FE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0287" y="0"/>
            <a:ext cx="1685726" cy="168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51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749FF92-DFF8-4E1C-5560-571E6EE695A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0287" y="0"/>
            <a:ext cx="1685726" cy="168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602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3038A-4CBB-491F-B853-DE94AEF2DC9B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535F4-3818-4A58-A1EA-DA03D3E16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421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5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2.png"/><Relationship Id="rId12" Type="http://schemas.openxmlformats.org/officeDocument/2006/relationships/slide" Target="slide4.xml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slide" Target="slide6.xml"/><Relationship Id="rId11" Type="http://schemas.openxmlformats.org/officeDocument/2006/relationships/image" Target="../media/image14.png"/><Relationship Id="rId5" Type="http://schemas.openxmlformats.org/officeDocument/2006/relationships/image" Target="../media/image11.jpg"/><Relationship Id="rId15" Type="http://schemas.microsoft.com/office/2007/relationships/hdphoto" Target="../media/hdphoto1.wdp"/><Relationship Id="rId10" Type="http://schemas.openxmlformats.org/officeDocument/2006/relationships/slide" Target="slide3.xml"/><Relationship Id="rId19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93D4C3-2C27-514A-89E8-2045D2BF5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25" y="1447967"/>
            <a:ext cx="5410033" cy="54100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79E84D-7265-6149-B5CE-5A8662D4F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1447967"/>
            <a:ext cx="57277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7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439218"/>
            <a:ext cx="11350906" cy="5979563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08EDED-5112-496C-A8A1-93E2DBB60700}"/>
              </a:ext>
            </a:extLst>
          </p:cNvPr>
          <p:cNvSpPr txBox="1"/>
          <p:nvPr/>
        </p:nvSpPr>
        <p:spPr>
          <a:xfrm>
            <a:off x="1219200" y="847725"/>
            <a:ext cx="5124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EF0565-48CA-134A-93A9-652AD9D181E2}"/>
              </a:ext>
            </a:extLst>
          </p:cNvPr>
          <p:cNvSpPr txBox="1"/>
          <p:nvPr/>
        </p:nvSpPr>
        <p:spPr>
          <a:xfrm>
            <a:off x="1828800" y="1571625"/>
            <a:ext cx="800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4,3</a:t>
            </a:r>
          </a:p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3,6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B18C2B-CE36-181F-E1EF-305C74C312A7}"/>
              </a:ext>
            </a:extLst>
          </p:cNvPr>
          <p:cNvCxnSpPr/>
          <p:nvPr/>
        </p:nvCxnSpPr>
        <p:spPr>
          <a:xfrm>
            <a:off x="1685925" y="2486025"/>
            <a:ext cx="8763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5510745-CA01-18C7-1EBB-B293DD6BB10F}"/>
              </a:ext>
            </a:extLst>
          </p:cNvPr>
          <p:cNvSpPr txBox="1"/>
          <p:nvPr/>
        </p:nvSpPr>
        <p:spPr>
          <a:xfrm>
            <a:off x="1524000" y="1771650"/>
            <a:ext cx="390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33AA48-8161-04C0-774E-0A7D8F41F446}"/>
              </a:ext>
            </a:extLst>
          </p:cNvPr>
          <p:cNvSpPr txBox="1"/>
          <p:nvPr/>
        </p:nvSpPr>
        <p:spPr>
          <a:xfrm>
            <a:off x="1619250" y="2495550"/>
            <a:ext cx="1028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258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EE2FE6-4581-8811-DE8F-AE3CE0B74A3C}"/>
              </a:ext>
            </a:extLst>
          </p:cNvPr>
          <p:cNvSpPr txBox="1"/>
          <p:nvPr/>
        </p:nvSpPr>
        <p:spPr>
          <a:xfrm>
            <a:off x="1428750" y="2914650"/>
            <a:ext cx="1028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129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5BB7BEF-69F6-4F5D-7571-612A756F10E2}"/>
              </a:ext>
            </a:extLst>
          </p:cNvPr>
          <p:cNvCxnSpPr>
            <a:cxnSpLocks/>
          </p:cNvCxnSpPr>
          <p:nvPr/>
        </p:nvCxnSpPr>
        <p:spPr>
          <a:xfrm>
            <a:off x="1428750" y="3381375"/>
            <a:ext cx="112395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2EF8303-62F1-817E-6442-E2F8EF108DEC}"/>
              </a:ext>
            </a:extLst>
          </p:cNvPr>
          <p:cNvSpPr txBox="1"/>
          <p:nvPr/>
        </p:nvSpPr>
        <p:spPr>
          <a:xfrm>
            <a:off x="1400174" y="3381375"/>
            <a:ext cx="1228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15,48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8FBC45A-3FE3-3236-5034-59F7FBD3D0FB}"/>
              </a:ext>
            </a:extLst>
          </p:cNvPr>
          <p:cNvSpPr txBox="1"/>
          <p:nvPr/>
        </p:nvSpPr>
        <p:spPr>
          <a:xfrm>
            <a:off x="3124201" y="1552575"/>
            <a:ext cx="86201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A830660-7F8C-321E-13E2-19A7283697D2}"/>
              </a:ext>
            </a:extLst>
          </p:cNvPr>
          <p:cNvSpPr txBox="1"/>
          <p:nvPr/>
        </p:nvSpPr>
        <p:spPr>
          <a:xfrm>
            <a:off x="3124201" y="2757160"/>
            <a:ext cx="8620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Đếm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tách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sang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3494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6" grpId="0"/>
      <p:bldP spid="17" grpId="0"/>
      <p:bldP spid="19" grpId="0"/>
      <p:bldP spid="22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439218"/>
            <a:ext cx="11350906" cy="5979563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D903B0-0FBB-5AC7-B6B9-BCA73B008800}"/>
              </a:ext>
            </a:extLst>
          </p:cNvPr>
          <p:cNvSpPr txBox="1"/>
          <p:nvPr/>
        </p:nvSpPr>
        <p:spPr>
          <a:xfrm>
            <a:off x="857250" y="895350"/>
            <a:ext cx="603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b) 6,8 x 0,52 = 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526F22-E255-AF37-7127-91377370CA73}"/>
              </a:ext>
            </a:extLst>
          </p:cNvPr>
          <p:cNvSpPr txBox="1"/>
          <p:nvPr/>
        </p:nvSpPr>
        <p:spPr>
          <a:xfrm>
            <a:off x="904875" y="1552575"/>
            <a:ext cx="5124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3B291F-8A49-1C76-E67F-C29F181CE489}"/>
              </a:ext>
            </a:extLst>
          </p:cNvPr>
          <p:cNvSpPr txBox="1"/>
          <p:nvPr/>
        </p:nvSpPr>
        <p:spPr>
          <a:xfrm>
            <a:off x="1762125" y="2095500"/>
            <a:ext cx="962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 6,8</a:t>
            </a:r>
          </a:p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0,52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3B3850C-1961-D8F5-B24B-6AB458A598D0}"/>
              </a:ext>
            </a:extLst>
          </p:cNvPr>
          <p:cNvCxnSpPr/>
          <p:nvPr/>
        </p:nvCxnSpPr>
        <p:spPr>
          <a:xfrm>
            <a:off x="1781175" y="3009900"/>
            <a:ext cx="8763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37E40D1-4D07-7530-EEA7-E2DD1884942D}"/>
              </a:ext>
            </a:extLst>
          </p:cNvPr>
          <p:cNvSpPr txBox="1"/>
          <p:nvPr/>
        </p:nvSpPr>
        <p:spPr>
          <a:xfrm>
            <a:off x="1400175" y="2286000"/>
            <a:ext cx="390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EDA9B2-3897-D31D-0335-CDA52CAC2376}"/>
              </a:ext>
            </a:extLst>
          </p:cNvPr>
          <p:cNvSpPr txBox="1"/>
          <p:nvPr/>
        </p:nvSpPr>
        <p:spPr>
          <a:xfrm>
            <a:off x="1809750" y="3009900"/>
            <a:ext cx="1028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136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81C445-3EFC-128A-372A-6BAF83E6A60A}"/>
              </a:ext>
            </a:extLst>
          </p:cNvPr>
          <p:cNvSpPr txBox="1"/>
          <p:nvPr/>
        </p:nvSpPr>
        <p:spPr>
          <a:xfrm>
            <a:off x="1524000" y="3438525"/>
            <a:ext cx="1028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340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FA876B-F61E-5083-1268-4C9A18C0EAB1}"/>
              </a:ext>
            </a:extLst>
          </p:cNvPr>
          <p:cNvCxnSpPr>
            <a:cxnSpLocks/>
          </p:cNvCxnSpPr>
          <p:nvPr/>
        </p:nvCxnSpPr>
        <p:spPr>
          <a:xfrm>
            <a:off x="1524000" y="3905250"/>
            <a:ext cx="112395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FEF4164-3A26-3449-B57A-C892BC839D09}"/>
              </a:ext>
            </a:extLst>
          </p:cNvPr>
          <p:cNvSpPr txBox="1"/>
          <p:nvPr/>
        </p:nvSpPr>
        <p:spPr>
          <a:xfrm>
            <a:off x="1495424" y="3905250"/>
            <a:ext cx="1228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3,536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B32596-F504-44D3-B1B0-24EBE83F3EC5}"/>
              </a:ext>
            </a:extLst>
          </p:cNvPr>
          <p:cNvSpPr txBox="1"/>
          <p:nvPr/>
        </p:nvSpPr>
        <p:spPr>
          <a:xfrm>
            <a:off x="3238500" y="2133600"/>
            <a:ext cx="82962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Muốn nhân một số thập phân với một số thập phân ta làm như sau: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Đặt tính và thực hiện phép nhân như nhân hai số tự nhiên.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 Đếm được tất cả ba chữ số ở phần thập phân của hai thừa số, ta dùng dấu phẩy tách ở tích ra ba chữ số kể từ phải sang trái.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141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2" grpId="0"/>
      <p:bldP spid="17" grpId="0"/>
      <p:bldP spid="18" grpId="0"/>
      <p:bldP spid="20" grpId="0"/>
      <p:bldP spid="21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439218"/>
            <a:ext cx="11350906" cy="5979563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EC81A6A9-08B1-77B8-9BE6-F0A1CCBC0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1048" y="2989055"/>
            <a:ext cx="514350" cy="300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1" tIns="34286" rIns="68571" bIns="3428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15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 Box 18">
            <a:extLst>
              <a:ext uri="{FF2B5EF4-FFF2-40B4-BE49-F238E27FC236}">
                <a16:creationId xmlns:a16="http://schemas.microsoft.com/office/drawing/2014/main" id="{8D24ADD2-7E08-4A85-2ABA-4AC64324A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0" y="880650"/>
            <a:ext cx="8755557" cy="117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6" rIns="68571" bIns="3428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alt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tắc</a:t>
            </a:r>
            <a:r>
              <a:rPr lang="en-US" alt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alt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alt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alt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alt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alt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alt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alt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alt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alt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alt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alt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9" name="Text Box 18">
            <a:extLst>
              <a:ext uri="{FF2B5EF4-FFF2-40B4-BE49-F238E27FC236}">
                <a16:creationId xmlns:a16="http://schemas.microsoft.com/office/drawing/2014/main" id="{C0F02821-632B-CE2A-E7A0-A09F36F17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900" y="2276001"/>
            <a:ext cx="7099085" cy="327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6" rIns="68571" bIns="3428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vi-VN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tính và thực hiện phép nhân như </a:t>
            </a:r>
            <a:r>
              <a:rPr lang="vi-VN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vi-VN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số tự nhiên.</a:t>
            </a:r>
          </a:p>
          <a:p>
            <a:pPr marL="457200" indent="-4572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vi-VN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Đếm</a:t>
            </a:r>
            <a:r>
              <a:rPr lang="vi-VN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trong phần thập phân của cả hai thừa số có bao nhiêu chữ số thì dùng dấu phẩy </a:t>
            </a:r>
            <a:r>
              <a:rPr lang="vi-VN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tách</a:t>
            </a:r>
            <a:r>
              <a:rPr lang="vi-VN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tích ra bấy nhiêu chữ số kể từ phải sang trái.</a:t>
            </a:r>
          </a:p>
        </p:txBody>
      </p:sp>
      <p:pic>
        <p:nvPicPr>
          <p:cNvPr id="12" name="Picture 11" descr="Les petits explorateurs | Safari kids, Cartoon illustration, Boy cartoon  characters">
            <a:extLst>
              <a:ext uri="{FF2B5EF4-FFF2-40B4-BE49-F238E27FC236}">
                <a16:creationId xmlns:a16="http://schemas.microsoft.com/office/drawing/2014/main" id="{7AEDCF65-9054-2DCC-6E1D-395750654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65" b="92647" l="6452" r="93728">
                        <a14:foregroundMark x1="17204" y1="7059" x2="25269" y2="85000"/>
                        <a14:foregroundMark x1="6452" y1="24706" x2="6452" y2="24706"/>
                        <a14:foregroundMark x1="28136" y1="45294" x2="30108" y2="52059"/>
                        <a14:foregroundMark x1="74552" y1="16765" x2="75269" y2="26765"/>
                        <a14:foregroundMark x1="71326" y1="17059" x2="70609" y2="25588"/>
                        <a14:foregroundMark x1="75806" y1="7059" x2="81183" y2="6765"/>
                        <a14:foregroundMark x1="88172" y1="34118" x2="90860" y2="45882"/>
                        <a14:foregroundMark x1="77419" y1="87353" x2="77419" y2="92941"/>
                        <a14:foregroundMark x1="93728" y1="43235" x2="93728" y2="43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93"/>
          <a:stretch/>
        </p:blipFill>
        <p:spPr bwMode="auto">
          <a:xfrm>
            <a:off x="8505892" y="3676522"/>
            <a:ext cx="1909670" cy="24288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8525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3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369877A-384C-BB40-B8E3-0BFC334D9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25" y="1447967"/>
            <a:ext cx="5410033" cy="54100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FFD9A5-458D-3C2A-270C-1DC520F3C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306" y="1357301"/>
            <a:ext cx="5730737" cy="465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5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61950"/>
            <a:ext cx="11350906" cy="6056831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B4DC419-E036-20D5-39E1-C00D433BB852}"/>
              </a:ext>
            </a:extLst>
          </p:cNvPr>
          <p:cNvSpPr/>
          <p:nvPr/>
        </p:nvSpPr>
        <p:spPr>
          <a:xfrm>
            <a:off x="602273" y="781985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729EAC-03FD-2574-3F08-F22761165406}"/>
              </a:ext>
            </a:extLst>
          </p:cNvPr>
          <p:cNvSpPr txBox="1"/>
          <p:nvPr/>
        </p:nvSpPr>
        <p:spPr>
          <a:xfrm>
            <a:off x="1182643" y="719715"/>
            <a:ext cx="415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CA0618F-B715-6AA3-FD6D-395F9ABAA06F}"/>
              </a:ext>
            </a:extLst>
          </p:cNvPr>
          <p:cNvSpPr/>
          <p:nvPr/>
        </p:nvSpPr>
        <p:spPr>
          <a:xfrm>
            <a:off x="1104901" y="1628775"/>
            <a:ext cx="1943100" cy="809625"/>
          </a:xfrm>
          <a:prstGeom prst="roundRect">
            <a:avLst>
              <a:gd name="adj" fmla="val 27255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7,5 x 3,4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C67C5A-9A32-60BF-8435-89F86C481721}"/>
              </a:ext>
            </a:extLst>
          </p:cNvPr>
          <p:cNvSpPr/>
          <p:nvPr/>
        </p:nvSpPr>
        <p:spPr>
          <a:xfrm>
            <a:off x="3571875" y="1609725"/>
            <a:ext cx="2200275" cy="809625"/>
          </a:xfrm>
          <a:prstGeom prst="roundRect">
            <a:avLst>
              <a:gd name="adj" fmla="val 27255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21,9 x 5,1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E2ACCCB-EF7B-DBE7-D702-FE6D844E539E}"/>
              </a:ext>
            </a:extLst>
          </p:cNvPr>
          <p:cNvSpPr/>
          <p:nvPr/>
        </p:nvSpPr>
        <p:spPr>
          <a:xfrm>
            <a:off x="6305550" y="1619250"/>
            <a:ext cx="2247899" cy="809625"/>
          </a:xfrm>
          <a:prstGeom prst="roundRect">
            <a:avLst>
              <a:gd name="adj" fmla="val 27255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8,41 x 2,5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303844-ED5D-5C70-568A-C5A5FBEA3219}"/>
              </a:ext>
            </a:extLst>
          </p:cNvPr>
          <p:cNvSpPr/>
          <p:nvPr/>
        </p:nvSpPr>
        <p:spPr>
          <a:xfrm>
            <a:off x="9020176" y="1619250"/>
            <a:ext cx="2486024" cy="809625"/>
          </a:xfrm>
          <a:prstGeom prst="roundRect">
            <a:avLst>
              <a:gd name="adj" fmla="val 27255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3,08 x 0,73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AC7CCC-E473-8933-C6F6-96A3C39EAD6E}"/>
              </a:ext>
            </a:extLst>
          </p:cNvPr>
          <p:cNvSpPr txBox="1"/>
          <p:nvPr/>
        </p:nvSpPr>
        <p:spPr>
          <a:xfrm>
            <a:off x="1590674" y="2686050"/>
            <a:ext cx="1419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7,5</a:t>
            </a:r>
          </a:p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3,4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75932E-4CA2-76AA-39A2-60EB53725052}"/>
              </a:ext>
            </a:extLst>
          </p:cNvPr>
          <p:cNvCxnSpPr>
            <a:cxnSpLocks/>
          </p:cNvCxnSpPr>
          <p:nvPr/>
        </p:nvCxnSpPr>
        <p:spPr>
          <a:xfrm>
            <a:off x="1352550" y="3895725"/>
            <a:ext cx="135255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FA0DD2F-5515-852C-92DC-F45C259FB164}"/>
              </a:ext>
            </a:extLst>
          </p:cNvPr>
          <p:cNvSpPr txBox="1"/>
          <p:nvPr/>
        </p:nvSpPr>
        <p:spPr>
          <a:xfrm>
            <a:off x="1285876" y="2886075"/>
            <a:ext cx="45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j-lt"/>
                <a:ea typeface="Cambria" panose="02040503050406030204" pitchFamily="18" charset="0"/>
              </a:rPr>
              <a:t>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5AB7BA-9274-200E-0D41-6324AFC3A54F}"/>
              </a:ext>
            </a:extLst>
          </p:cNvPr>
          <p:cNvSpPr txBox="1"/>
          <p:nvPr/>
        </p:nvSpPr>
        <p:spPr>
          <a:xfrm>
            <a:off x="4238624" y="2695575"/>
            <a:ext cx="1419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21,9</a:t>
            </a:r>
          </a:p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  5,1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0D120B5-1FFB-EC1C-67D8-7CD1A4318FD5}"/>
              </a:ext>
            </a:extLst>
          </p:cNvPr>
          <p:cNvCxnSpPr>
            <a:cxnSpLocks/>
          </p:cNvCxnSpPr>
          <p:nvPr/>
        </p:nvCxnSpPr>
        <p:spPr>
          <a:xfrm>
            <a:off x="4086225" y="3905250"/>
            <a:ext cx="135255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06DE348-2326-2730-5222-45DF8B1CE7FE}"/>
              </a:ext>
            </a:extLst>
          </p:cNvPr>
          <p:cNvSpPr txBox="1"/>
          <p:nvPr/>
        </p:nvSpPr>
        <p:spPr>
          <a:xfrm>
            <a:off x="3933826" y="2895600"/>
            <a:ext cx="45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j-lt"/>
                <a:ea typeface="Cambria" panose="02040503050406030204" pitchFamily="18" charset="0"/>
              </a:rPr>
              <a:t>x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213D650-FD08-4E80-F964-B98278963B32}"/>
              </a:ext>
            </a:extLst>
          </p:cNvPr>
          <p:cNvSpPr txBox="1"/>
          <p:nvPr/>
        </p:nvSpPr>
        <p:spPr>
          <a:xfrm>
            <a:off x="7200899" y="2695575"/>
            <a:ext cx="1419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8,41</a:t>
            </a:r>
          </a:p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 2,5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74F04E9-0EF2-E53E-5F2E-FE272C801415}"/>
              </a:ext>
            </a:extLst>
          </p:cNvPr>
          <p:cNvCxnSpPr>
            <a:cxnSpLocks/>
          </p:cNvCxnSpPr>
          <p:nvPr/>
        </p:nvCxnSpPr>
        <p:spPr>
          <a:xfrm>
            <a:off x="6962775" y="3905250"/>
            <a:ext cx="135255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03EBE86-329E-8E46-5528-B490AA513EB5}"/>
              </a:ext>
            </a:extLst>
          </p:cNvPr>
          <p:cNvSpPr txBox="1"/>
          <p:nvPr/>
        </p:nvSpPr>
        <p:spPr>
          <a:xfrm>
            <a:off x="6896101" y="2895600"/>
            <a:ext cx="45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j-lt"/>
                <a:ea typeface="Cambria" panose="02040503050406030204" pitchFamily="18" charset="0"/>
              </a:rPr>
              <a:t>x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33173B3-1D0B-F26D-5609-8D1F3E7CC0EC}"/>
              </a:ext>
            </a:extLst>
          </p:cNvPr>
          <p:cNvSpPr txBox="1"/>
          <p:nvPr/>
        </p:nvSpPr>
        <p:spPr>
          <a:xfrm>
            <a:off x="9848849" y="2705100"/>
            <a:ext cx="1419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3,08</a:t>
            </a:r>
          </a:p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0,73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5D9A881-991E-C9CF-1A9B-1C063BCEBC18}"/>
              </a:ext>
            </a:extLst>
          </p:cNvPr>
          <p:cNvCxnSpPr>
            <a:cxnSpLocks/>
          </p:cNvCxnSpPr>
          <p:nvPr/>
        </p:nvCxnSpPr>
        <p:spPr>
          <a:xfrm>
            <a:off x="9696450" y="3914775"/>
            <a:ext cx="135255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C17B34D3-1304-FA26-4134-0C7C9A58B50F}"/>
              </a:ext>
            </a:extLst>
          </p:cNvPr>
          <p:cNvSpPr txBox="1"/>
          <p:nvPr/>
        </p:nvSpPr>
        <p:spPr>
          <a:xfrm>
            <a:off x="9544051" y="2905125"/>
            <a:ext cx="45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j-lt"/>
                <a:ea typeface="Cambria" panose="02040503050406030204" pitchFamily="18" charset="0"/>
              </a:rPr>
              <a:t>x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9E0574F-B1F1-F218-E4E7-E3BA2993E907}"/>
              </a:ext>
            </a:extLst>
          </p:cNvPr>
          <p:cNvSpPr txBox="1"/>
          <p:nvPr/>
        </p:nvSpPr>
        <p:spPr>
          <a:xfrm>
            <a:off x="1466849" y="3867150"/>
            <a:ext cx="1419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300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E6364E1-8139-5CAB-C022-F3B484CC3C1C}"/>
              </a:ext>
            </a:extLst>
          </p:cNvPr>
          <p:cNvSpPr txBox="1"/>
          <p:nvPr/>
        </p:nvSpPr>
        <p:spPr>
          <a:xfrm>
            <a:off x="1171574" y="4371975"/>
            <a:ext cx="1419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225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9C0AC7A-097E-46D3-9239-2EEB877FA3E2}"/>
              </a:ext>
            </a:extLst>
          </p:cNvPr>
          <p:cNvCxnSpPr>
            <a:cxnSpLocks/>
          </p:cNvCxnSpPr>
          <p:nvPr/>
        </p:nvCxnSpPr>
        <p:spPr>
          <a:xfrm>
            <a:off x="1143000" y="5010150"/>
            <a:ext cx="135255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3E83DA31-D4AE-4F00-2161-EDDD52A91A64}"/>
              </a:ext>
            </a:extLst>
          </p:cNvPr>
          <p:cNvSpPr txBox="1"/>
          <p:nvPr/>
        </p:nvSpPr>
        <p:spPr>
          <a:xfrm>
            <a:off x="1123951" y="4981575"/>
            <a:ext cx="1552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25,50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A94555C-6590-D97C-E05C-E4C5C0A2E43D}"/>
              </a:ext>
            </a:extLst>
          </p:cNvPr>
          <p:cNvSpPr txBox="1"/>
          <p:nvPr/>
        </p:nvSpPr>
        <p:spPr>
          <a:xfrm>
            <a:off x="4343399" y="3895725"/>
            <a:ext cx="1419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219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1ACBCFB-313E-0639-6162-8A099084A2C2}"/>
              </a:ext>
            </a:extLst>
          </p:cNvPr>
          <p:cNvSpPr txBox="1"/>
          <p:nvPr/>
        </p:nvSpPr>
        <p:spPr>
          <a:xfrm>
            <a:off x="4067174" y="4371975"/>
            <a:ext cx="1419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1095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2268B3E-9BAF-F317-0552-A20EE5E25304}"/>
              </a:ext>
            </a:extLst>
          </p:cNvPr>
          <p:cNvCxnSpPr>
            <a:cxnSpLocks/>
          </p:cNvCxnSpPr>
          <p:nvPr/>
        </p:nvCxnSpPr>
        <p:spPr>
          <a:xfrm>
            <a:off x="4038600" y="5010150"/>
            <a:ext cx="135255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6C8404FB-79CF-3E49-91E6-E31C705ABCB7}"/>
              </a:ext>
            </a:extLst>
          </p:cNvPr>
          <p:cNvSpPr txBox="1"/>
          <p:nvPr/>
        </p:nvSpPr>
        <p:spPr>
          <a:xfrm>
            <a:off x="3781425" y="4981575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111,69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C3358D0-E97E-D11E-DB27-332522835A05}"/>
              </a:ext>
            </a:extLst>
          </p:cNvPr>
          <p:cNvSpPr txBox="1"/>
          <p:nvPr/>
        </p:nvSpPr>
        <p:spPr>
          <a:xfrm>
            <a:off x="7019926" y="3819525"/>
            <a:ext cx="1647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4205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9AF1EC4-75D1-C723-A980-6BDC5A6BB58A}"/>
              </a:ext>
            </a:extLst>
          </p:cNvPr>
          <p:cNvSpPr txBox="1"/>
          <p:nvPr/>
        </p:nvSpPr>
        <p:spPr>
          <a:xfrm>
            <a:off x="6791325" y="4295775"/>
            <a:ext cx="1600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1682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A7897D9-1DC1-7A3F-22FC-DF61776A5B4C}"/>
              </a:ext>
            </a:extLst>
          </p:cNvPr>
          <p:cNvCxnSpPr>
            <a:cxnSpLocks/>
          </p:cNvCxnSpPr>
          <p:nvPr/>
        </p:nvCxnSpPr>
        <p:spPr>
          <a:xfrm>
            <a:off x="6838950" y="4933950"/>
            <a:ext cx="145732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6AD17396-8B57-EE85-9EF6-013C07508548}"/>
              </a:ext>
            </a:extLst>
          </p:cNvPr>
          <p:cNvSpPr txBox="1"/>
          <p:nvPr/>
        </p:nvSpPr>
        <p:spPr>
          <a:xfrm>
            <a:off x="6648450" y="4914900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21,025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837DADE-F5A5-11C9-AF69-FFEAAB95DA73}"/>
              </a:ext>
            </a:extLst>
          </p:cNvPr>
          <p:cNvSpPr txBox="1"/>
          <p:nvPr/>
        </p:nvSpPr>
        <p:spPr>
          <a:xfrm>
            <a:off x="9963149" y="3895725"/>
            <a:ext cx="136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924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AC41451-0935-E782-2EC1-6ECF4CF12CF3}"/>
              </a:ext>
            </a:extLst>
          </p:cNvPr>
          <p:cNvSpPr txBox="1"/>
          <p:nvPr/>
        </p:nvSpPr>
        <p:spPr>
          <a:xfrm>
            <a:off x="9467850" y="4371975"/>
            <a:ext cx="158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2156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AF6542B-2E70-1594-6A97-C0C0C9461F71}"/>
              </a:ext>
            </a:extLst>
          </p:cNvPr>
          <p:cNvCxnSpPr>
            <a:cxnSpLocks/>
          </p:cNvCxnSpPr>
          <p:nvPr/>
        </p:nvCxnSpPr>
        <p:spPr>
          <a:xfrm>
            <a:off x="9496425" y="5010150"/>
            <a:ext cx="145732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81342E51-A468-405C-A380-179F6BF6B999}"/>
              </a:ext>
            </a:extLst>
          </p:cNvPr>
          <p:cNvSpPr txBox="1"/>
          <p:nvPr/>
        </p:nvSpPr>
        <p:spPr>
          <a:xfrm>
            <a:off x="9315450" y="4991100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2,2484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7315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  <p:bldP spid="12" grpId="0"/>
      <p:bldP spid="14" grpId="0"/>
      <p:bldP spid="22" grpId="0"/>
      <p:bldP spid="27" grpId="0"/>
      <p:bldP spid="28" grpId="0"/>
      <p:bldP spid="32" grpId="0"/>
      <p:bldP spid="33" grpId="0"/>
      <p:bldP spid="36" grpId="0"/>
      <p:bldP spid="37" grpId="0"/>
      <p:bldP spid="38" grpId="0"/>
      <p:bldP spid="40" grpId="0"/>
      <p:bldP spid="48" grpId="0"/>
      <p:bldP spid="49" grpId="0"/>
      <p:bldP spid="51" grpId="0"/>
      <p:bldP spid="52" grpId="0"/>
      <p:bldP spid="53" grpId="0"/>
      <p:bldP spid="55" grpId="0"/>
      <p:bldP spid="58" grpId="0"/>
      <p:bldP spid="59" grpId="0"/>
      <p:bldP spid="6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142875"/>
            <a:ext cx="11350906" cy="6553200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B4DC419-E036-20D5-39E1-C00D433BB852}"/>
              </a:ext>
            </a:extLst>
          </p:cNvPr>
          <p:cNvSpPr/>
          <p:nvPr/>
        </p:nvSpPr>
        <p:spPr>
          <a:xfrm>
            <a:off x="602273" y="56291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729EAC-03FD-2574-3F08-F22761165406}"/>
              </a:ext>
            </a:extLst>
          </p:cNvPr>
          <p:cNvSpPr txBox="1"/>
          <p:nvPr/>
        </p:nvSpPr>
        <p:spPr>
          <a:xfrm>
            <a:off x="1173118" y="443490"/>
            <a:ext cx="104664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64 × 57 = 3 648.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3BCB9BD-0970-0B3B-C25F-4E1F8C22D7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568267"/>
              </p:ext>
            </p:extLst>
          </p:nvPr>
        </p:nvGraphicFramePr>
        <p:xfrm>
          <a:off x="1628776" y="1559083"/>
          <a:ext cx="9477375" cy="907891"/>
        </p:xfrm>
        <a:graphic>
          <a:graphicData uri="http://schemas.openxmlformats.org/drawingml/2006/table">
            <a:tbl>
              <a:tblPr/>
              <a:tblGrid>
                <a:gridCol w="3159125">
                  <a:extLst>
                    <a:ext uri="{9D8B030D-6E8A-4147-A177-3AD203B41FA5}">
                      <a16:colId xmlns:a16="http://schemas.microsoft.com/office/drawing/2014/main" val="2806340262"/>
                    </a:ext>
                  </a:extLst>
                </a:gridCol>
                <a:gridCol w="3159125">
                  <a:extLst>
                    <a:ext uri="{9D8B030D-6E8A-4147-A177-3AD203B41FA5}">
                      <a16:colId xmlns:a16="http://schemas.microsoft.com/office/drawing/2014/main" val="4278104137"/>
                    </a:ext>
                  </a:extLst>
                </a:gridCol>
                <a:gridCol w="3159125">
                  <a:extLst>
                    <a:ext uri="{9D8B030D-6E8A-4147-A177-3AD203B41FA5}">
                      <a16:colId xmlns:a16="http://schemas.microsoft.com/office/drawing/2014/main" val="3272418497"/>
                    </a:ext>
                  </a:extLst>
                </a:gridCol>
              </a:tblGrid>
              <a:tr h="907891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a) 6,4 × 0,57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b) 6,4 × 5,7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c) 0,64 × 0,57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505772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351CC38-06C9-E6EA-5611-DEE8DB7B1C81}"/>
              </a:ext>
            </a:extLst>
          </p:cNvPr>
          <p:cNvSpPr txBox="1"/>
          <p:nvPr/>
        </p:nvSpPr>
        <p:spPr>
          <a:xfrm>
            <a:off x="590550" y="2133600"/>
            <a:ext cx="11087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quả phép nhân ở câu a nhỏ hơn kết quả của phép nhân đã cho 1 000 lần, ta dùng dấu phẩy tách ra ở tích của phép nhân đã cho 3 chữ số kể từ phải sang trái: 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0DB8FE-F8FD-540D-DAA7-968B54F68296}"/>
              </a:ext>
            </a:extLst>
          </p:cNvPr>
          <p:cNvSpPr txBox="1"/>
          <p:nvPr/>
        </p:nvSpPr>
        <p:spPr>
          <a:xfrm>
            <a:off x="533400" y="3038475"/>
            <a:ext cx="11087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6,4 × 0,57 = 3,648.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7E6040-A638-7636-DD2A-3FA86774FFB8}"/>
              </a:ext>
            </a:extLst>
          </p:cNvPr>
          <p:cNvSpPr txBox="1"/>
          <p:nvPr/>
        </p:nvSpPr>
        <p:spPr>
          <a:xfrm>
            <a:off x="533400" y="3524250"/>
            <a:ext cx="11087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quả phép nhân ở câu b nhỏ hơn kết quả của phép nhân đã cho 100 lần, ta dùng dấu phẩy tách ra ở tích của phép nhân đã cho 2 chữ số kể từ phải sang trái: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8F095E-0323-1AFD-B11F-C1B38A144194}"/>
              </a:ext>
            </a:extLst>
          </p:cNvPr>
          <p:cNvSpPr txBox="1"/>
          <p:nvPr/>
        </p:nvSpPr>
        <p:spPr>
          <a:xfrm>
            <a:off x="476250" y="4429125"/>
            <a:ext cx="11087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6,4 × 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= 36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48.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BB380B-54A8-47D0-C997-B1420F8D6F95}"/>
              </a:ext>
            </a:extLst>
          </p:cNvPr>
          <p:cNvSpPr txBox="1"/>
          <p:nvPr/>
        </p:nvSpPr>
        <p:spPr>
          <a:xfrm>
            <a:off x="561975" y="4829175"/>
            <a:ext cx="11087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quả phép nhân ở câu c nhỏ hơn kết quả của phép nhân đã cho 10 000 lần, ta dùng dấu phẩy tách ra ở tích của phép nhân đã cho 4 chữ số kể từ phải sang trái và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 chữ số 0 vào phần nguyên: 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0554BD-0332-6E7C-4B0C-AB8FA0E105A1}"/>
              </a:ext>
            </a:extLst>
          </p:cNvPr>
          <p:cNvSpPr txBox="1"/>
          <p:nvPr/>
        </p:nvSpPr>
        <p:spPr>
          <a:xfrm>
            <a:off x="742950" y="5895975"/>
            <a:ext cx="11087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0,64 × 0,57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0,3648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4416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61950"/>
            <a:ext cx="11350906" cy="6056831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B4DC419-E036-20D5-39E1-C00D433BB852}"/>
              </a:ext>
            </a:extLst>
          </p:cNvPr>
          <p:cNvSpPr/>
          <p:nvPr/>
        </p:nvSpPr>
        <p:spPr>
          <a:xfrm>
            <a:off x="602273" y="781985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729EAC-03FD-2574-3F08-F22761165406}"/>
              </a:ext>
            </a:extLst>
          </p:cNvPr>
          <p:cNvSpPr txBox="1"/>
          <p:nvPr/>
        </p:nvSpPr>
        <p:spPr>
          <a:xfrm>
            <a:off x="1182643" y="719715"/>
            <a:ext cx="106759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ô tô đi trên đường cao tốc, mỗi giờ đi được 84,5 km. Hỏi trong 1,2 giờ ô tô đó đi được bao nhiêu ki-lô-mét?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F543D2-53D3-4915-D984-387409BB3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1809750"/>
            <a:ext cx="5414962" cy="24636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ACC6D3-2073-539A-C2BA-C7D6B7B28983}"/>
              </a:ext>
            </a:extLst>
          </p:cNvPr>
          <p:cNvSpPr txBox="1"/>
          <p:nvPr/>
        </p:nvSpPr>
        <p:spPr>
          <a:xfrm>
            <a:off x="2381578" y="4328662"/>
            <a:ext cx="78771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giải: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1,2 giờ ô tô đó đi được số ki-lô-mét là: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84,5 × 1,2 = 101,4 (km)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101,4 km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116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61950"/>
            <a:ext cx="11350906" cy="6056831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B4DC419-E036-20D5-39E1-C00D433BB852}"/>
              </a:ext>
            </a:extLst>
          </p:cNvPr>
          <p:cNvSpPr/>
          <p:nvPr/>
        </p:nvSpPr>
        <p:spPr>
          <a:xfrm>
            <a:off x="602273" y="781985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729EAC-03FD-2574-3F08-F22761165406}"/>
              </a:ext>
            </a:extLst>
          </p:cNvPr>
          <p:cNvSpPr txBox="1"/>
          <p:nvPr/>
        </p:nvSpPr>
        <p:spPr>
          <a:xfrm>
            <a:off x="1182643" y="719715"/>
            <a:ext cx="1067598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(Trang 75)</a:t>
            </a:r>
          </a:p>
          <a:p>
            <a:pPr marL="514350" lvl="0" indent="-514350">
              <a:buAutoNum type="alphaLcParenR"/>
              <a:defRPr/>
            </a:pP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endParaRPr lang="en-US" sz="32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8,6 </a:t>
            </a:r>
            <a:r>
              <a:rPr lang="vi-VN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0,7                   2,14 </a:t>
            </a:r>
            <a:r>
              <a:rPr lang="vi-VN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15                           5,2 </a:t>
            </a:r>
            <a:r>
              <a:rPr lang="vi-VN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0,43</a:t>
            </a:r>
          </a:p>
          <a:p>
            <a:pPr lvl="0">
              <a:defRPr/>
            </a:pPr>
            <a:endParaRPr lang="en-US" sz="32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Cho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3,6 </a:t>
            </a:r>
            <a:r>
              <a:rPr lang="vi-VN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2,4 = 8,64.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lvl="0">
              <a:defRPr/>
            </a:pP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3,6 </a:t>
            </a:r>
            <a:r>
              <a:rPr lang="vi-VN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24                  36 </a:t>
            </a:r>
            <a:r>
              <a:rPr lang="vi-VN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0,24                     0,36 </a:t>
            </a:r>
            <a:r>
              <a:rPr lang="vi-VN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2,4</a:t>
            </a:r>
            <a:endParaRPr lang="en-US" sz="32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2029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61950"/>
            <a:ext cx="11350906" cy="6056831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B4DC419-E036-20D5-39E1-C00D433BB852}"/>
              </a:ext>
            </a:extLst>
          </p:cNvPr>
          <p:cNvSpPr/>
          <p:nvPr/>
        </p:nvSpPr>
        <p:spPr>
          <a:xfrm>
            <a:off x="602273" y="781985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729EAC-03FD-2574-3F08-F22761165406}"/>
              </a:ext>
            </a:extLst>
          </p:cNvPr>
          <p:cNvSpPr txBox="1"/>
          <p:nvPr/>
        </p:nvSpPr>
        <p:spPr>
          <a:xfrm>
            <a:off x="1182643" y="719715"/>
            <a:ext cx="106759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(Trang 75)</a:t>
            </a:r>
          </a:p>
          <a:p>
            <a:pPr marL="514350" lvl="0" indent="-514350">
              <a:buAutoNum type="alphaLcParenR"/>
              <a:defRPr/>
            </a:pP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endParaRPr lang="en-US" sz="32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8,6 </a:t>
            </a:r>
            <a:r>
              <a:rPr lang="vi-VN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0,7                   2,14 </a:t>
            </a:r>
            <a:r>
              <a:rPr lang="vi-VN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15                           5,2 </a:t>
            </a:r>
            <a:r>
              <a:rPr lang="vi-VN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0,43</a:t>
            </a:r>
          </a:p>
          <a:p>
            <a:pPr lvl="0">
              <a:defRPr/>
            </a:pPr>
            <a:endParaRPr lang="en-US" sz="32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endParaRPr lang="en-US" sz="32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269E74-C304-3BD4-8993-E8981BD00FE5}"/>
              </a:ext>
            </a:extLst>
          </p:cNvPr>
          <p:cNvSpPr txBox="1"/>
          <p:nvPr/>
        </p:nvSpPr>
        <p:spPr>
          <a:xfrm>
            <a:off x="1592216" y="2383412"/>
            <a:ext cx="1419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8,6</a:t>
            </a:r>
          </a:p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0,7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7BB4C7-C7AA-BFCE-9EAB-E77111E5EB94}"/>
              </a:ext>
            </a:extLst>
          </p:cNvPr>
          <p:cNvCxnSpPr>
            <a:cxnSpLocks/>
          </p:cNvCxnSpPr>
          <p:nvPr/>
        </p:nvCxnSpPr>
        <p:spPr>
          <a:xfrm>
            <a:off x="1354092" y="3593087"/>
            <a:ext cx="135255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AED4A9E-46BB-A2F3-A1D0-B168AC26ACFA}"/>
              </a:ext>
            </a:extLst>
          </p:cNvPr>
          <p:cNvSpPr txBox="1"/>
          <p:nvPr/>
        </p:nvSpPr>
        <p:spPr>
          <a:xfrm>
            <a:off x="1287418" y="2583437"/>
            <a:ext cx="45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j-lt"/>
                <a:ea typeface="Cambria" panose="02040503050406030204" pitchFamily="18" charset="0"/>
              </a:rPr>
              <a:t>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8DCBA9-A8C5-462F-2A3B-45B7AD7A3626}"/>
              </a:ext>
            </a:extLst>
          </p:cNvPr>
          <p:cNvSpPr txBox="1"/>
          <p:nvPr/>
        </p:nvSpPr>
        <p:spPr>
          <a:xfrm>
            <a:off x="5100684" y="2392937"/>
            <a:ext cx="1419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2,14</a:t>
            </a:r>
          </a:p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   15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57E61E-2087-236E-F814-364420694791}"/>
              </a:ext>
            </a:extLst>
          </p:cNvPr>
          <p:cNvCxnSpPr>
            <a:cxnSpLocks/>
          </p:cNvCxnSpPr>
          <p:nvPr/>
        </p:nvCxnSpPr>
        <p:spPr>
          <a:xfrm>
            <a:off x="4948285" y="3602612"/>
            <a:ext cx="135255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E32DAAC-8BC8-A26B-6A9C-8CEB420DE3C1}"/>
              </a:ext>
            </a:extLst>
          </p:cNvPr>
          <p:cNvSpPr txBox="1"/>
          <p:nvPr/>
        </p:nvSpPr>
        <p:spPr>
          <a:xfrm>
            <a:off x="4795886" y="2592962"/>
            <a:ext cx="45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j-lt"/>
                <a:ea typeface="Cambria" panose="02040503050406030204" pitchFamily="18" charset="0"/>
              </a:rPr>
              <a:t>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60ED37-B78C-42AD-43A2-1877A650B54B}"/>
              </a:ext>
            </a:extLst>
          </p:cNvPr>
          <p:cNvSpPr txBox="1"/>
          <p:nvPr/>
        </p:nvSpPr>
        <p:spPr>
          <a:xfrm>
            <a:off x="9520237" y="2458818"/>
            <a:ext cx="1419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5,2</a:t>
            </a:r>
          </a:p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0,43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274A00-4A2F-C64C-671A-B77AB88902FE}"/>
              </a:ext>
            </a:extLst>
          </p:cNvPr>
          <p:cNvCxnSpPr>
            <a:cxnSpLocks/>
          </p:cNvCxnSpPr>
          <p:nvPr/>
        </p:nvCxnSpPr>
        <p:spPr>
          <a:xfrm>
            <a:off x="9282113" y="3668493"/>
            <a:ext cx="135255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E15F849-11C4-E4D8-C98E-7BDAA38087A5}"/>
              </a:ext>
            </a:extLst>
          </p:cNvPr>
          <p:cNvSpPr txBox="1"/>
          <p:nvPr/>
        </p:nvSpPr>
        <p:spPr>
          <a:xfrm>
            <a:off x="9215439" y="2658843"/>
            <a:ext cx="45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j-lt"/>
                <a:ea typeface="Cambria" panose="02040503050406030204" pitchFamily="18" charset="0"/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EC0180-486D-BE85-AC51-7225A5D36D76}"/>
              </a:ext>
            </a:extLst>
          </p:cNvPr>
          <p:cNvSpPr txBox="1"/>
          <p:nvPr/>
        </p:nvSpPr>
        <p:spPr>
          <a:xfrm>
            <a:off x="1468391" y="3564512"/>
            <a:ext cx="1419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602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B23BE9-6BD0-8D24-6783-F9C5F3D949E7}"/>
              </a:ext>
            </a:extLst>
          </p:cNvPr>
          <p:cNvSpPr txBox="1"/>
          <p:nvPr/>
        </p:nvSpPr>
        <p:spPr>
          <a:xfrm>
            <a:off x="1706495" y="3593086"/>
            <a:ext cx="1057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E2C6F4-38F0-C25A-7994-C7758C70E01A}"/>
              </a:ext>
            </a:extLst>
          </p:cNvPr>
          <p:cNvSpPr txBox="1"/>
          <p:nvPr/>
        </p:nvSpPr>
        <p:spPr>
          <a:xfrm>
            <a:off x="4936998" y="3593086"/>
            <a:ext cx="1419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1070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44029F-506A-C590-3A85-B62201FE9DFE}"/>
              </a:ext>
            </a:extLst>
          </p:cNvPr>
          <p:cNvSpPr txBox="1"/>
          <p:nvPr/>
        </p:nvSpPr>
        <p:spPr>
          <a:xfrm>
            <a:off x="4914947" y="4136012"/>
            <a:ext cx="1419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214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5E417DE-74AA-A20E-1E16-4D429A3D37EC}"/>
              </a:ext>
            </a:extLst>
          </p:cNvPr>
          <p:cNvCxnSpPr>
            <a:cxnSpLocks/>
          </p:cNvCxnSpPr>
          <p:nvPr/>
        </p:nvCxnSpPr>
        <p:spPr>
          <a:xfrm>
            <a:off x="4900660" y="4707512"/>
            <a:ext cx="135255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C14D1A5-BF82-44E5-C8DB-1A99D01EBCD4}"/>
              </a:ext>
            </a:extLst>
          </p:cNvPr>
          <p:cNvSpPr txBox="1"/>
          <p:nvPr/>
        </p:nvSpPr>
        <p:spPr>
          <a:xfrm>
            <a:off x="4643485" y="4678937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 32,10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00E31F-B7E5-58AF-7EC2-C486182B6688}"/>
              </a:ext>
            </a:extLst>
          </p:cNvPr>
          <p:cNvSpPr txBox="1"/>
          <p:nvPr/>
        </p:nvSpPr>
        <p:spPr>
          <a:xfrm>
            <a:off x="9593334" y="3583741"/>
            <a:ext cx="1647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156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DD388E-881B-545D-14AA-941D59F3771E}"/>
              </a:ext>
            </a:extLst>
          </p:cNvPr>
          <p:cNvSpPr txBox="1"/>
          <p:nvPr/>
        </p:nvSpPr>
        <p:spPr>
          <a:xfrm>
            <a:off x="9314301" y="4076363"/>
            <a:ext cx="1600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208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6B447E4-6523-40AE-07C5-574F93B7B712}"/>
              </a:ext>
            </a:extLst>
          </p:cNvPr>
          <p:cNvCxnSpPr>
            <a:cxnSpLocks/>
          </p:cNvCxnSpPr>
          <p:nvPr/>
        </p:nvCxnSpPr>
        <p:spPr>
          <a:xfrm>
            <a:off x="9158288" y="4697193"/>
            <a:ext cx="145732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11A7B0B-A47E-AA8E-2BC4-3267E0E9337D}"/>
              </a:ext>
            </a:extLst>
          </p:cNvPr>
          <p:cNvSpPr txBox="1"/>
          <p:nvPr/>
        </p:nvSpPr>
        <p:spPr>
          <a:xfrm>
            <a:off x="9249120" y="4691226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2,236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794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6" grpId="0"/>
      <p:bldP spid="7" grpId="0"/>
      <p:bldP spid="9" grpId="0"/>
      <p:bldP spid="10" grpId="0"/>
      <p:bldP spid="12" grpId="0"/>
      <p:bldP spid="13" grpId="0"/>
      <p:bldP spid="16" grpId="0"/>
      <p:bldP spid="17" grpId="0"/>
      <p:bldP spid="18" grpId="0"/>
      <p:bldP spid="20" grpId="0"/>
      <p:bldP spid="21" grpId="0"/>
      <p:bldP spid="22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61950"/>
            <a:ext cx="11350906" cy="6056831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B4DC419-E036-20D5-39E1-C00D433BB852}"/>
              </a:ext>
            </a:extLst>
          </p:cNvPr>
          <p:cNvSpPr/>
          <p:nvPr/>
        </p:nvSpPr>
        <p:spPr>
          <a:xfrm>
            <a:off x="602273" y="781985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729EAC-03FD-2574-3F08-F22761165406}"/>
              </a:ext>
            </a:extLst>
          </p:cNvPr>
          <p:cNvSpPr txBox="1"/>
          <p:nvPr/>
        </p:nvSpPr>
        <p:spPr>
          <a:xfrm>
            <a:off x="1182643" y="719715"/>
            <a:ext cx="106759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(Trang 75)</a:t>
            </a:r>
          </a:p>
          <a:p>
            <a:pPr lvl="0">
              <a:defRPr/>
            </a:pP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Cho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3,6 </a:t>
            </a:r>
            <a:r>
              <a:rPr lang="vi-VN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2,4 = 8,64.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lvl="0">
              <a:defRPr/>
            </a:pP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3,6 </a:t>
            </a:r>
            <a:r>
              <a:rPr lang="vi-VN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24                  36 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0,24                     0,36 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2,4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5FAE35-AF3A-AE40-375A-AADA6E58ACB9}"/>
              </a:ext>
            </a:extLst>
          </p:cNvPr>
          <p:cNvSpPr txBox="1"/>
          <p:nvPr/>
        </p:nvSpPr>
        <p:spPr>
          <a:xfrm>
            <a:off x="566014" y="2520148"/>
            <a:ext cx="11087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quả phép nhân ở câu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 kết quả của phép nhân đã cho 10 lần, ta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dịch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dấu phẩy ở tích của phép nhân đã cho 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sag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8FC7AE-96A5-823D-1B19-AB7147719345}"/>
              </a:ext>
            </a:extLst>
          </p:cNvPr>
          <p:cNvSpPr txBox="1"/>
          <p:nvPr/>
        </p:nvSpPr>
        <p:spPr>
          <a:xfrm>
            <a:off x="143301" y="3327098"/>
            <a:ext cx="11087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× 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86,4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92FD6D-D5C8-B350-D1CA-0D88572977D6}"/>
              </a:ext>
            </a:extLst>
          </p:cNvPr>
          <p:cNvSpPr txBox="1"/>
          <p:nvPr/>
        </p:nvSpPr>
        <p:spPr>
          <a:xfrm>
            <a:off x="480289" y="3828713"/>
            <a:ext cx="11087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tăng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5FE5F8-8FA3-55F5-4D28-75109A9B2E53}"/>
              </a:ext>
            </a:extLst>
          </p:cNvPr>
          <p:cNvSpPr txBox="1"/>
          <p:nvPr/>
        </p:nvSpPr>
        <p:spPr>
          <a:xfrm>
            <a:off x="143301" y="4335255"/>
            <a:ext cx="11087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× 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0,24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8,64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54DACF-1058-6D98-A68D-C82DD044A7FA}"/>
              </a:ext>
            </a:extLst>
          </p:cNvPr>
          <p:cNvSpPr txBox="1"/>
          <p:nvPr/>
        </p:nvSpPr>
        <p:spPr>
          <a:xfrm>
            <a:off x="420547" y="4909178"/>
            <a:ext cx="11087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F831DC-2692-0403-201E-456BDBD1859F}"/>
              </a:ext>
            </a:extLst>
          </p:cNvPr>
          <p:cNvSpPr txBox="1"/>
          <p:nvPr/>
        </p:nvSpPr>
        <p:spPr>
          <a:xfrm>
            <a:off x="143301" y="5400561"/>
            <a:ext cx="11087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3,6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× 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2,4 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0,864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3303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04" y="0"/>
            <a:ext cx="12201404" cy="7585788"/>
          </a:xfrm>
          <a:prstGeom prst="rect">
            <a:avLst/>
          </a:prstGeom>
        </p:spPr>
      </p:pic>
      <p:pic>
        <p:nvPicPr>
          <p:cNvPr id="2056" name="Picture 8" descr="Cartoon Sun Clip Art at Clker.com - vector clip art online, royalty free &amp;amp;  public domai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340" y="-180975"/>
            <a:ext cx="1979903" cy="168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133" y="2589461"/>
            <a:ext cx="1244685" cy="1416175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170" y="3272364"/>
            <a:ext cx="2185657" cy="1889256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830" y="5196309"/>
            <a:ext cx="1206664" cy="120666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103156" y="457156"/>
            <a:ext cx="6039789" cy="762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Karate" panose="02040603050506020204" pitchFamily="18" charset="0"/>
                <a:ea typeface="Arial-Rounded" pitchFamily="34" charset="0"/>
                <a:cs typeface="Arial-Rounded" pitchFamily="34" charset="0"/>
              </a:rPr>
              <a:t>TÌM THỨC ĂN CHO CÁC LOÀI VẬT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189521" y="3269637"/>
            <a:ext cx="2438400" cy="1447800"/>
            <a:chOff x="9490346" y="3712128"/>
            <a:chExt cx="2438400" cy="1447800"/>
          </a:xfrm>
        </p:grpSpPr>
        <p:sp>
          <p:nvSpPr>
            <p:cNvPr id="23" name="Cloud Callout 22"/>
            <p:cNvSpPr/>
            <p:nvPr/>
          </p:nvSpPr>
          <p:spPr>
            <a:xfrm>
              <a:off x="9490346" y="3712128"/>
              <a:ext cx="2438400" cy="1447800"/>
            </a:xfrm>
            <a:prstGeom prst="cloudCallout">
              <a:avLst>
                <a:gd name="adj1" fmla="val -15300"/>
                <a:gd name="adj2" fmla="val 84243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26" name="Picture 2" descr="Healthy Food Turtle Stock Illustrations – 309 Healthy Food Turtle Stock  Illustrations, Vectors &amp;amp; Clipart - Dreamstime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0000" l="4563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5719" y="3787930"/>
              <a:ext cx="1143000" cy="1207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9326998" y="1745648"/>
            <a:ext cx="2438400" cy="1447800"/>
            <a:chOff x="4183539" y="1787694"/>
            <a:chExt cx="2438400" cy="1447800"/>
          </a:xfrm>
        </p:grpSpPr>
        <p:sp>
          <p:nvSpPr>
            <p:cNvPr id="26" name="Cloud Callout 25"/>
            <p:cNvSpPr/>
            <p:nvPr/>
          </p:nvSpPr>
          <p:spPr>
            <a:xfrm>
              <a:off x="4183539" y="1787694"/>
              <a:ext cx="2438400" cy="1447800"/>
            </a:xfrm>
            <a:prstGeom prst="cloudCallout">
              <a:avLst>
                <a:gd name="adj1" fmla="val -41120"/>
                <a:gd name="adj2" fmla="val 7388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28" name="Picture 4" descr="Pork meat clipart 5 » Clipart Station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250" b="100000" l="0" r="982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5230" y="1974244"/>
              <a:ext cx="1226820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1497275" y="408549"/>
            <a:ext cx="2438400" cy="1447800"/>
            <a:chOff x="1482194" y="408549"/>
            <a:chExt cx="2438400" cy="1447800"/>
          </a:xfrm>
        </p:grpSpPr>
        <p:sp>
          <p:nvSpPr>
            <p:cNvPr id="30" name="Cloud Callout 29"/>
            <p:cNvSpPr/>
            <p:nvPr/>
          </p:nvSpPr>
          <p:spPr>
            <a:xfrm>
              <a:off x="1482194" y="408549"/>
              <a:ext cx="2438400" cy="1447800"/>
            </a:xfrm>
            <a:prstGeom prst="cloudCallout">
              <a:avLst>
                <a:gd name="adj1" fmla="val 683"/>
                <a:gd name="adj2" fmla="val 9459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32" name="Picture 8" descr="Free Chestnut Cliparts, Download Free Chestnut Cliparts png images, Free  ClipArts on Clipart Library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3204" y="729805"/>
              <a:ext cx="1096379" cy="880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59481" y="865056"/>
            <a:ext cx="609600" cy="609600"/>
          </a:xfrm>
          <a:prstGeom prst="rect">
            <a:avLst/>
          </a:prstGeom>
        </p:spPr>
      </p:pic>
      <p:pic>
        <p:nvPicPr>
          <p:cNvPr id="34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68386" y="2378413"/>
            <a:ext cx="609600" cy="609600"/>
          </a:xfrm>
          <a:prstGeom prst="rect">
            <a:avLst/>
          </a:prstGeom>
        </p:spPr>
      </p:pic>
      <p:pic>
        <p:nvPicPr>
          <p:cNvPr id="35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06122" y="42369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12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1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61950"/>
            <a:ext cx="11350906" cy="6056831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B4DC419-E036-20D5-39E1-C00D433BB852}"/>
              </a:ext>
            </a:extLst>
          </p:cNvPr>
          <p:cNvSpPr/>
          <p:nvPr/>
        </p:nvSpPr>
        <p:spPr>
          <a:xfrm>
            <a:off x="602273" y="781985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solidFill>
                  <a:prstClr val="white"/>
                </a:solidFill>
                <a:latin typeface="Arial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729EAC-03FD-2574-3F08-F22761165406}"/>
              </a:ext>
            </a:extLst>
          </p:cNvPr>
          <p:cNvSpPr txBox="1"/>
          <p:nvPr/>
        </p:nvSpPr>
        <p:spPr>
          <a:xfrm>
            <a:off x="1182643" y="719715"/>
            <a:ext cx="1067598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(Trang 75)</a:t>
            </a:r>
          </a:p>
          <a:p>
            <a:pPr marL="514350" lvl="0" indent="-514350">
              <a:buAutoNum type="alphaLcParenR"/>
              <a:defRPr/>
            </a:pP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&gt;, &lt;, =</a:t>
            </a:r>
          </a:p>
          <a:p>
            <a:pPr lvl="0">
              <a:defRPr/>
            </a:pP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3,5  </a:t>
            </a:r>
            <a:r>
              <a:rPr lang="vi-VN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7,4             7,4  </a:t>
            </a:r>
            <a:r>
              <a:rPr lang="vi-VN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3,5</a:t>
            </a:r>
          </a:p>
          <a:p>
            <a:pPr lvl="0">
              <a:defRPr/>
            </a:pPr>
            <a:endParaRPr lang="en-US" sz="32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(5,3  </a:t>
            </a:r>
            <a:r>
              <a:rPr lang="vi-VN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1,5) </a:t>
            </a:r>
            <a:r>
              <a:rPr lang="vi-VN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2            5,3  </a:t>
            </a:r>
            <a:r>
              <a:rPr lang="vi-VN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(1,5  </a:t>
            </a:r>
            <a:r>
              <a:rPr lang="vi-VN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2)  </a:t>
            </a:r>
          </a:p>
          <a:p>
            <a:pPr lvl="0">
              <a:defRPr/>
            </a:pPr>
            <a:endParaRPr lang="en-US" sz="32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thuận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lvl="0">
              <a:defRPr/>
            </a:pP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6,84 </a:t>
            </a:r>
            <a:r>
              <a:rPr lang="vi-VN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0,2 </a:t>
            </a:r>
            <a:r>
              <a:rPr lang="vi-VN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5                            2,5 </a:t>
            </a:r>
            <a:r>
              <a:rPr lang="vi-VN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8,6 </a:t>
            </a:r>
            <a:r>
              <a:rPr lang="vi-VN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FC680D-60B7-6B7D-66EB-5E5755DCA544}"/>
              </a:ext>
            </a:extLst>
          </p:cNvPr>
          <p:cNvSpPr/>
          <p:nvPr/>
        </p:nvSpPr>
        <p:spPr>
          <a:xfrm>
            <a:off x="3105808" y="1765736"/>
            <a:ext cx="772511" cy="4887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4338145-AD45-72EF-5DFB-FCFDCE469A2B}"/>
              </a:ext>
            </a:extLst>
          </p:cNvPr>
          <p:cNvSpPr/>
          <p:nvPr/>
        </p:nvSpPr>
        <p:spPr>
          <a:xfrm>
            <a:off x="4188373" y="2737506"/>
            <a:ext cx="772511" cy="4887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D70020E-B244-648D-DA79-DC25E40C46C1}"/>
              </a:ext>
            </a:extLst>
          </p:cNvPr>
          <p:cNvSpPr/>
          <p:nvPr/>
        </p:nvSpPr>
        <p:spPr>
          <a:xfrm>
            <a:off x="3105808" y="1765736"/>
            <a:ext cx="772511" cy="4887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60EF51B-46F2-140E-39C6-1A1F2194EE33}"/>
              </a:ext>
            </a:extLst>
          </p:cNvPr>
          <p:cNvSpPr/>
          <p:nvPr/>
        </p:nvSpPr>
        <p:spPr>
          <a:xfrm>
            <a:off x="4188375" y="2735650"/>
            <a:ext cx="772511" cy="4887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2CEDC4-ADF2-FB4F-02D7-5D38B8422AA0}"/>
              </a:ext>
            </a:extLst>
          </p:cNvPr>
          <p:cNvSpPr txBox="1"/>
          <p:nvPr/>
        </p:nvSpPr>
        <p:spPr>
          <a:xfrm>
            <a:off x="1182643" y="4730386"/>
            <a:ext cx="3578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6,84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(0,2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5676AC-D13B-3604-0A03-E9BA4A3DA752}"/>
              </a:ext>
            </a:extLst>
          </p:cNvPr>
          <p:cNvSpPr txBox="1"/>
          <p:nvPr/>
        </p:nvSpPr>
        <p:spPr>
          <a:xfrm>
            <a:off x="1182642" y="5321255"/>
            <a:ext cx="3578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6,84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938D87-7BAC-14B4-F2DB-738FA9A75BEB}"/>
              </a:ext>
            </a:extLst>
          </p:cNvPr>
          <p:cNvSpPr txBox="1"/>
          <p:nvPr/>
        </p:nvSpPr>
        <p:spPr>
          <a:xfrm>
            <a:off x="1190065" y="5845897"/>
            <a:ext cx="3578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6,84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B08F0A-281C-189C-4985-A8ED9DA14F94}"/>
              </a:ext>
            </a:extLst>
          </p:cNvPr>
          <p:cNvSpPr txBox="1"/>
          <p:nvPr/>
        </p:nvSpPr>
        <p:spPr>
          <a:xfrm>
            <a:off x="6269650" y="4707894"/>
            <a:ext cx="3578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(2,5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4)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8,6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19B061-142C-0A66-9CDF-40EAF8354D1D}"/>
              </a:ext>
            </a:extLst>
          </p:cNvPr>
          <p:cNvSpPr txBox="1"/>
          <p:nvPr/>
        </p:nvSpPr>
        <p:spPr>
          <a:xfrm>
            <a:off x="6269649" y="5298763"/>
            <a:ext cx="3578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    10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8,6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A11ADF-5DA8-925D-965D-7C86207E2FB7}"/>
              </a:ext>
            </a:extLst>
          </p:cNvPr>
          <p:cNvSpPr txBox="1"/>
          <p:nvPr/>
        </p:nvSpPr>
        <p:spPr>
          <a:xfrm>
            <a:off x="6277072" y="5823405"/>
            <a:ext cx="3578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       86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9051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369877A-384C-BB40-B8E3-0BFC334D9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25" y="1447967"/>
            <a:ext cx="5410033" cy="5410033"/>
          </a:xfrm>
          <a:prstGeom prst="rect">
            <a:avLst/>
          </a:prstGeom>
        </p:spPr>
      </p:pic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FE937407-A080-46E4-F84A-F050138C6D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48" y="1066298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0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61950"/>
            <a:ext cx="11350906" cy="6056831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754988-9265-BF73-B6E3-9C748DEC68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67" b="94792" l="10000" r="90000">
                        <a14:foregroundMark x1="19556" y1="6458" x2="19556" y2="6458"/>
                        <a14:foregroundMark x1="19556" y1="4167" x2="19556" y2="4167"/>
                        <a14:foregroundMark x1="80667" y1="10000" x2="80667" y2="10000"/>
                        <a14:foregroundMark x1="81333" y1="93750" x2="81333" y2="93750"/>
                        <a14:foregroundMark x1="19333" y1="94792" x2="19333" y2="94792"/>
                        <a14:backgroundMark x1="6000" y1="38750" x2="6000" y2="38750"/>
                      </a14:backgroundRemoval>
                    </a14:imgEffect>
                  </a14:imgLayer>
                </a14:imgProps>
              </a:ext>
            </a:extLst>
          </a:blip>
          <a:srcRect l="15403" t="2102" r="14818"/>
          <a:stretch/>
        </p:blipFill>
        <p:spPr>
          <a:xfrm>
            <a:off x="1552575" y="2602560"/>
            <a:ext cx="10220325" cy="3274365"/>
          </a:xfrm>
          <a:prstGeom prst="rect">
            <a:avLst/>
          </a:prstGeom>
        </p:spPr>
      </p:pic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C6375B84-39AF-22D5-EF9D-A3B2DBD0EC89}"/>
              </a:ext>
            </a:extLst>
          </p:cNvPr>
          <p:cNvSpPr/>
          <p:nvPr/>
        </p:nvSpPr>
        <p:spPr>
          <a:xfrm>
            <a:off x="3051294" y="673170"/>
            <a:ext cx="6921381" cy="1674016"/>
          </a:xfrm>
          <a:prstGeom prst="horizontalScroll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C9857C-D1B1-159E-0FFD-33305D18006D}"/>
              </a:ext>
            </a:extLst>
          </p:cNvPr>
          <p:cNvSpPr txBox="1"/>
          <p:nvPr/>
        </p:nvSpPr>
        <p:spPr>
          <a:xfrm>
            <a:off x="2905125" y="951607"/>
            <a:ext cx="71529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96C5C0-2C58-D2F8-C33E-EEEAAC9EE7BF}"/>
              </a:ext>
            </a:extLst>
          </p:cNvPr>
          <p:cNvSpPr txBox="1"/>
          <p:nvPr/>
        </p:nvSpPr>
        <p:spPr>
          <a:xfrm>
            <a:off x="2466975" y="2602012"/>
            <a:ext cx="8181975" cy="3022189"/>
          </a:xfrm>
          <a:prstGeom prst="horizontalScroll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sz="2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tách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bấy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sang 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0062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  <p:bldP spid="6" grpId="1"/>
      <p:bldP spid="7" grpId="0"/>
      <p:bldP spid="7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">
            <a:extLst>
              <a:ext uri="{FF2B5EF4-FFF2-40B4-BE49-F238E27FC236}">
                <a16:creationId xmlns:a16="http://schemas.microsoft.com/office/drawing/2014/main" id="{A818849F-0FBF-EC4E-A567-5B213AF4261F}"/>
              </a:ext>
            </a:extLst>
          </p:cNvPr>
          <p:cNvGrpSpPr/>
          <p:nvPr/>
        </p:nvGrpSpPr>
        <p:grpSpPr>
          <a:xfrm rot="21448616">
            <a:off x="2031044" y="1757563"/>
            <a:ext cx="8106685" cy="3898987"/>
            <a:chOff x="0" y="0"/>
            <a:chExt cx="2381467" cy="667536"/>
          </a:xfrm>
          <a:solidFill>
            <a:srgbClr val="97C1FB"/>
          </a:solidFill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D58A484-EC19-DF4E-9CC8-3557CE2FA64C}"/>
                </a:ext>
              </a:extLst>
            </p:cNvPr>
            <p:cNvSpPr/>
            <p:nvPr/>
          </p:nvSpPr>
          <p:spPr>
            <a:xfrm>
              <a:off x="43542" y="20331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FC1F62B0-5F23-2447-87D5-7B079C1F0E79}"/>
                </a:ext>
              </a:extLst>
            </p:cNvPr>
            <p:cNvSpPr/>
            <p:nvPr/>
          </p:nvSpPr>
          <p:spPr>
            <a:xfrm>
              <a:off x="6350" y="6350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rgbClr val="C7D8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733FEA2A-DB37-D54A-961C-42457D362EE0}"/>
                </a:ext>
              </a:extLst>
            </p:cNvPr>
            <p:cNvSpPr/>
            <p:nvPr/>
          </p:nvSpPr>
          <p:spPr>
            <a:xfrm>
              <a:off x="0" y="0"/>
              <a:ext cx="2350625" cy="659905"/>
            </a:xfrm>
            <a:custGeom>
              <a:avLst/>
              <a:gdLst/>
              <a:ahLst/>
              <a:cxnLst/>
              <a:rect l="l" t="t" r="r" b="b"/>
              <a:pathLst>
                <a:path w="2350625" h="659905">
                  <a:moveTo>
                    <a:pt x="2350625" y="659905"/>
                  </a:moveTo>
                  <a:lnTo>
                    <a:pt x="0" y="659905"/>
                  </a:lnTo>
                  <a:lnTo>
                    <a:pt x="0" y="0"/>
                  </a:lnTo>
                  <a:lnTo>
                    <a:pt x="2350625" y="0"/>
                  </a:lnTo>
                  <a:lnTo>
                    <a:pt x="2350625" y="659905"/>
                  </a:lnTo>
                  <a:close/>
                  <a:moveTo>
                    <a:pt x="12700" y="647205"/>
                  </a:moveTo>
                  <a:lnTo>
                    <a:pt x="2337925" y="647205"/>
                  </a:lnTo>
                  <a:lnTo>
                    <a:pt x="2337925" y="12700"/>
                  </a:lnTo>
                  <a:lnTo>
                    <a:pt x="12700" y="12700"/>
                  </a:lnTo>
                  <a:lnTo>
                    <a:pt x="1270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AutoShape 2" descr="Phim Hoạt Hình Dễ Thương Học Sinh Trung Học Cơ Sở Học Sinh Trung Học Bằng  Tay Các Yếu Tố Nhân Vật | Công cụ đồ họa PSD Tải xuống miễn phí -">
            <a:extLst>
              <a:ext uri="{FF2B5EF4-FFF2-40B4-BE49-F238E27FC236}">
                <a16:creationId xmlns:a16="http://schemas.microsoft.com/office/drawing/2014/main" id="{9F5F1769-3586-7A43-B274-8A6492EFDF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F8029A-EDE6-8741-BDFF-7BBE88A35E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3967" y="2540114"/>
            <a:ext cx="4387477" cy="4387477"/>
          </a:xfrm>
          <a:prstGeom prst="rect">
            <a:avLst/>
          </a:prstGeom>
        </p:spPr>
      </p:pic>
      <p:sp>
        <p:nvSpPr>
          <p:cNvPr id="29" name="Freeform 4">
            <a:extLst>
              <a:ext uri="{FF2B5EF4-FFF2-40B4-BE49-F238E27FC236}">
                <a16:creationId xmlns:a16="http://schemas.microsoft.com/office/drawing/2014/main" id="{53F3306F-40F3-2E4A-8F2C-B2914B5D0E5C}"/>
              </a:ext>
            </a:extLst>
          </p:cNvPr>
          <p:cNvSpPr/>
          <p:nvPr/>
        </p:nvSpPr>
        <p:spPr>
          <a:xfrm>
            <a:off x="9495783" y="3809178"/>
            <a:ext cx="2696217" cy="3008332"/>
          </a:xfrm>
          <a:custGeom>
            <a:avLst/>
            <a:gdLst/>
            <a:ahLst/>
            <a:cxnLst/>
            <a:rect l="l" t="t" r="r" b="b"/>
            <a:pathLst>
              <a:path w="2696217" h="3008332">
                <a:moveTo>
                  <a:pt x="0" y="0"/>
                </a:moveTo>
                <a:lnTo>
                  <a:pt x="2696217" y="0"/>
                </a:lnTo>
                <a:lnTo>
                  <a:pt x="2696217" y="3008332"/>
                </a:lnTo>
                <a:lnTo>
                  <a:pt x="0" y="30083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19BF68-DEE1-E24C-B7F6-CA6545C7E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200" y="2671102"/>
            <a:ext cx="79756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0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186" y="5296429"/>
            <a:ext cx="1893847" cy="13623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29204" y="1077363"/>
            <a:ext cx="475963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4,6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31968" y="2554691"/>
            <a:ext cx="9124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4,6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68593" y="3135829"/>
            <a:ext cx="10182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95760" y="2781886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736906" y="3726020"/>
            <a:ext cx="97777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392869" y="3678076"/>
            <a:ext cx="14350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23 0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53905" y="4141519"/>
            <a:ext cx="10182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46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5214796" y="4739905"/>
            <a:ext cx="1665838" cy="411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340002" y="4683766"/>
            <a:ext cx="14414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69,0</a:t>
            </a:r>
          </a:p>
        </p:txBody>
      </p:sp>
    </p:spTree>
    <p:extLst>
      <p:ext uri="{BB962C8B-B14F-4D97-AF65-F5344CB8AC3E}">
        <p14:creationId xmlns:p14="http://schemas.microsoft.com/office/powerpoint/2010/main" val="69213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13" grpId="0"/>
      <p:bldP spid="15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327" y="5231395"/>
            <a:ext cx="1875576" cy="18755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29204" y="1077363"/>
            <a:ext cx="475963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3,18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31968" y="2554691"/>
            <a:ext cx="1258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3,18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65125" y="3114995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95760" y="2781886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5561600" y="3710980"/>
            <a:ext cx="1614508" cy="1212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803698" y="3675299"/>
            <a:ext cx="1258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9,54</a:t>
            </a:r>
          </a:p>
        </p:txBody>
      </p:sp>
    </p:spTree>
    <p:extLst>
      <p:ext uri="{BB962C8B-B14F-4D97-AF65-F5344CB8AC3E}">
        <p14:creationId xmlns:p14="http://schemas.microsoft.com/office/powerpoint/2010/main" val="381117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312" y="5406963"/>
            <a:ext cx="1244685" cy="14161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35544" y="2804542"/>
            <a:ext cx="873187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42238" y="1652745"/>
            <a:ext cx="85095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01802" y="2776415"/>
            <a:ext cx="85095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32243" y="3467971"/>
            <a:ext cx="78662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tách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bấy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sang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4" name="Picture 8" descr="Free Chestnut Cliparts, Download Free Chestnut Cliparts png images, Free  ClipArts on Clipart Libra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9446">
            <a:off x="1986726" y="2857394"/>
            <a:ext cx="505517" cy="40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Free Chestnut Cliparts, Download Free Chestnut Cliparts png images, Free  ClipArts on Clipart Libra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9446">
            <a:off x="1986725" y="3552172"/>
            <a:ext cx="505517" cy="40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19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">
            <a:extLst>
              <a:ext uri="{FF2B5EF4-FFF2-40B4-BE49-F238E27FC236}">
                <a16:creationId xmlns:a16="http://schemas.microsoft.com/office/drawing/2014/main" id="{A818849F-0FBF-EC4E-A567-5B213AF4261F}"/>
              </a:ext>
            </a:extLst>
          </p:cNvPr>
          <p:cNvGrpSpPr/>
          <p:nvPr/>
        </p:nvGrpSpPr>
        <p:grpSpPr>
          <a:xfrm rot="21448616">
            <a:off x="2031044" y="1757563"/>
            <a:ext cx="8106685" cy="3898987"/>
            <a:chOff x="0" y="0"/>
            <a:chExt cx="2381467" cy="667536"/>
          </a:xfrm>
          <a:solidFill>
            <a:srgbClr val="97C1FB"/>
          </a:solidFill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D58A484-EC19-DF4E-9CC8-3557CE2FA64C}"/>
                </a:ext>
              </a:extLst>
            </p:cNvPr>
            <p:cNvSpPr/>
            <p:nvPr/>
          </p:nvSpPr>
          <p:spPr>
            <a:xfrm>
              <a:off x="43542" y="20331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FC1F62B0-5F23-2447-87D5-7B079C1F0E79}"/>
                </a:ext>
              </a:extLst>
            </p:cNvPr>
            <p:cNvSpPr/>
            <p:nvPr/>
          </p:nvSpPr>
          <p:spPr>
            <a:xfrm>
              <a:off x="6350" y="6350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rgbClr val="C7D8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733FEA2A-DB37-D54A-961C-42457D362EE0}"/>
                </a:ext>
              </a:extLst>
            </p:cNvPr>
            <p:cNvSpPr/>
            <p:nvPr/>
          </p:nvSpPr>
          <p:spPr>
            <a:xfrm>
              <a:off x="0" y="0"/>
              <a:ext cx="2350625" cy="659905"/>
            </a:xfrm>
            <a:custGeom>
              <a:avLst/>
              <a:gdLst/>
              <a:ahLst/>
              <a:cxnLst/>
              <a:rect l="l" t="t" r="r" b="b"/>
              <a:pathLst>
                <a:path w="2350625" h="659905">
                  <a:moveTo>
                    <a:pt x="2350625" y="659905"/>
                  </a:moveTo>
                  <a:lnTo>
                    <a:pt x="0" y="659905"/>
                  </a:lnTo>
                  <a:lnTo>
                    <a:pt x="0" y="0"/>
                  </a:lnTo>
                  <a:lnTo>
                    <a:pt x="2350625" y="0"/>
                  </a:lnTo>
                  <a:lnTo>
                    <a:pt x="2350625" y="659905"/>
                  </a:lnTo>
                  <a:close/>
                  <a:moveTo>
                    <a:pt x="12700" y="647205"/>
                  </a:moveTo>
                  <a:lnTo>
                    <a:pt x="2337925" y="647205"/>
                  </a:lnTo>
                  <a:lnTo>
                    <a:pt x="2337925" y="12700"/>
                  </a:lnTo>
                  <a:lnTo>
                    <a:pt x="12700" y="12700"/>
                  </a:lnTo>
                  <a:lnTo>
                    <a:pt x="1270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AutoShape 2" descr="Phim Hoạt Hình Dễ Thương Học Sinh Trung Học Cơ Sở Học Sinh Trung Học Bằng  Tay Các Yếu Tố Nhân Vật | Công cụ đồ họa PSD Tải xuống miễn phí -">
            <a:extLst>
              <a:ext uri="{FF2B5EF4-FFF2-40B4-BE49-F238E27FC236}">
                <a16:creationId xmlns:a16="http://schemas.microsoft.com/office/drawing/2014/main" id="{9F5F1769-3586-7A43-B274-8A6492EFDF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F8029A-EDE6-8741-BDFF-7BBE88A35E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790" y="2574908"/>
            <a:ext cx="4387477" cy="4387477"/>
          </a:xfrm>
          <a:prstGeom prst="rect">
            <a:avLst/>
          </a:prstGeom>
        </p:spPr>
      </p:pic>
      <p:sp>
        <p:nvSpPr>
          <p:cNvPr id="29" name="Freeform 4">
            <a:extLst>
              <a:ext uri="{FF2B5EF4-FFF2-40B4-BE49-F238E27FC236}">
                <a16:creationId xmlns:a16="http://schemas.microsoft.com/office/drawing/2014/main" id="{53F3306F-40F3-2E4A-8F2C-B2914B5D0E5C}"/>
              </a:ext>
            </a:extLst>
          </p:cNvPr>
          <p:cNvSpPr/>
          <p:nvPr/>
        </p:nvSpPr>
        <p:spPr>
          <a:xfrm>
            <a:off x="9495783" y="3809178"/>
            <a:ext cx="2696217" cy="3008332"/>
          </a:xfrm>
          <a:custGeom>
            <a:avLst/>
            <a:gdLst/>
            <a:ahLst/>
            <a:cxnLst/>
            <a:rect l="l" t="t" r="r" b="b"/>
            <a:pathLst>
              <a:path w="2696217" h="3008332">
                <a:moveTo>
                  <a:pt x="0" y="0"/>
                </a:moveTo>
                <a:lnTo>
                  <a:pt x="2696217" y="0"/>
                </a:lnTo>
                <a:lnTo>
                  <a:pt x="2696217" y="3008332"/>
                </a:lnTo>
                <a:lnTo>
                  <a:pt x="0" y="30083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851244-6A10-19B0-4ABF-4DFBB7296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18930">
            <a:off x="4182470" y="1918667"/>
            <a:ext cx="3407959" cy="1115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E4AEE3-C7F0-0EF5-1003-CBEF225747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64292">
            <a:off x="2357281" y="2712978"/>
            <a:ext cx="8010838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4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369877A-384C-BB40-B8E3-0BFC334D9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25" y="1447967"/>
            <a:ext cx="5410033" cy="54100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57D6D9-C3D0-B4C0-912E-019CCC643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056" y="1385876"/>
            <a:ext cx="5730737" cy="465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3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3FB96-2CD8-E9FE-B576-85D12B44C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Bài 21 Nhân số TP cho một số TP">
            <a:hlinkClick r:id="" action="ppaction://media"/>
            <a:extLst>
              <a:ext uri="{FF2B5EF4-FFF2-40B4-BE49-F238E27FC236}">
                <a16:creationId xmlns:a16="http://schemas.microsoft.com/office/drawing/2014/main" id="{109E478A-57F1-3680-29EF-FB287E0718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9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61950"/>
            <a:ext cx="11350906" cy="6056831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7F4535C-EA18-57CB-1C32-C0409F91A0C0}"/>
              </a:ext>
            </a:extLst>
          </p:cNvPr>
          <p:cNvSpPr/>
          <p:nvPr/>
        </p:nvSpPr>
        <p:spPr>
          <a:xfrm>
            <a:off x="4171949" y="590550"/>
            <a:ext cx="3028951" cy="5238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4,3 x 3,6 = ? (m</a:t>
            </a:r>
            <a:r>
              <a:rPr lang="en-US" altLang="vi-VN" sz="2800" b="1" baseline="30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2F7A31-61D2-E4CE-27FC-997524DBF42C}"/>
              </a:ext>
            </a:extLst>
          </p:cNvPr>
          <p:cNvSpPr txBox="1"/>
          <p:nvPr/>
        </p:nvSpPr>
        <p:spPr>
          <a:xfrm>
            <a:off x="819150" y="1447800"/>
            <a:ext cx="4086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 4,3 m = 43 dm;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FD6B88-8297-2613-6C84-F6595D2FFEA7}"/>
              </a:ext>
            </a:extLst>
          </p:cNvPr>
          <p:cNvSpPr txBox="1"/>
          <p:nvPr/>
        </p:nvSpPr>
        <p:spPr>
          <a:xfrm>
            <a:off x="1819275" y="2057400"/>
            <a:ext cx="3057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3,6 m = 36 dm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1CB74A-894A-F58D-C02E-0D76430094C1}"/>
              </a:ext>
            </a:extLst>
          </p:cNvPr>
          <p:cNvSpPr txBox="1"/>
          <p:nvPr/>
        </p:nvSpPr>
        <p:spPr>
          <a:xfrm>
            <a:off x="5286375" y="1457325"/>
            <a:ext cx="800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43</a:t>
            </a:r>
          </a:p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36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D789B34-FDCC-3EED-D044-CDCEC3A8CFCB}"/>
              </a:ext>
            </a:extLst>
          </p:cNvPr>
          <p:cNvCxnSpPr/>
          <p:nvPr/>
        </p:nvCxnSpPr>
        <p:spPr>
          <a:xfrm>
            <a:off x="5143500" y="2371725"/>
            <a:ext cx="8763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9FA3F39-E32B-FEA9-E453-CBF7B0B2052F}"/>
              </a:ext>
            </a:extLst>
          </p:cNvPr>
          <p:cNvSpPr txBox="1"/>
          <p:nvPr/>
        </p:nvSpPr>
        <p:spPr>
          <a:xfrm>
            <a:off x="4981575" y="1657350"/>
            <a:ext cx="80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FF44EB-34B7-E973-94FE-002DEB325060}"/>
              </a:ext>
            </a:extLst>
          </p:cNvPr>
          <p:cNvSpPr txBox="1"/>
          <p:nvPr/>
        </p:nvSpPr>
        <p:spPr>
          <a:xfrm>
            <a:off x="5076825" y="2381250"/>
            <a:ext cx="1028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258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9D0DDE-0D68-298C-E71E-FFA4749E31EE}"/>
              </a:ext>
            </a:extLst>
          </p:cNvPr>
          <p:cNvSpPr txBox="1"/>
          <p:nvPr/>
        </p:nvSpPr>
        <p:spPr>
          <a:xfrm>
            <a:off x="4886325" y="2800350"/>
            <a:ext cx="1028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129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1FC2133-3241-35B1-1BCC-2DBDA43D2F49}"/>
              </a:ext>
            </a:extLst>
          </p:cNvPr>
          <p:cNvCxnSpPr>
            <a:cxnSpLocks/>
          </p:cNvCxnSpPr>
          <p:nvPr/>
        </p:nvCxnSpPr>
        <p:spPr>
          <a:xfrm>
            <a:off x="4886325" y="3267075"/>
            <a:ext cx="112395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AD41990-02D6-86A5-1973-8D8F4B47427A}"/>
              </a:ext>
            </a:extLst>
          </p:cNvPr>
          <p:cNvSpPr txBox="1"/>
          <p:nvPr/>
        </p:nvSpPr>
        <p:spPr>
          <a:xfrm>
            <a:off x="4829174" y="3267075"/>
            <a:ext cx="1228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1548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304B95-82EC-1541-DBC5-D99CA9E2AE63}"/>
              </a:ext>
            </a:extLst>
          </p:cNvPr>
          <p:cNvSpPr txBox="1"/>
          <p:nvPr/>
        </p:nvSpPr>
        <p:spPr>
          <a:xfrm>
            <a:off x="5695949" y="3276600"/>
            <a:ext cx="1228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(dm</a:t>
            </a:r>
            <a:r>
              <a:rPr lang="en-US" altLang="vi-VN" sz="2800" b="1" baseline="30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CC8294-1F3D-77B1-EA49-2873E377872C}"/>
              </a:ext>
            </a:extLst>
          </p:cNvPr>
          <p:cNvSpPr txBox="1"/>
          <p:nvPr/>
        </p:nvSpPr>
        <p:spPr>
          <a:xfrm>
            <a:off x="3095625" y="3981450"/>
            <a:ext cx="4943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4,3 x 3,6 = 15,48 (m</a:t>
            </a:r>
            <a:r>
              <a:rPr lang="en-US" altLang="vi-VN" sz="2800" b="1" baseline="30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F5E635E-A721-ACB5-9C18-3BD131121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5019" y="1531092"/>
            <a:ext cx="3493311" cy="3395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4388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6" grpId="0"/>
      <p:bldP spid="17" grpId="0"/>
      <p:bldP spid="20" grpId="0"/>
      <p:bldP spid="21" grpId="0"/>
      <p:bldP spid="24" grpId="0"/>
      <p:bldP spid="26" grpId="0"/>
      <p:bldP spid="29" grpId="0"/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99CCFF"/>
      </a:lt2>
      <a:accent1>
        <a:srgbClr val="00B050"/>
      </a:accent1>
      <a:accent2>
        <a:srgbClr val="79FFB6"/>
      </a:accent2>
      <a:accent3>
        <a:srgbClr val="79FFB6"/>
      </a:accent3>
      <a:accent4>
        <a:srgbClr val="79FFB6"/>
      </a:accent4>
      <a:accent5>
        <a:srgbClr val="79FFB6"/>
      </a:accent5>
      <a:accent6>
        <a:srgbClr val="00B05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1949</TotalTime>
  <Words>1103</Words>
  <Application>Microsoft Office PowerPoint</Application>
  <PresentationFormat>Widescreen</PresentationFormat>
  <Paragraphs>171</Paragraphs>
  <Slides>23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Calibri</vt:lpstr>
      <vt:lpstr>Calibri Light</vt:lpstr>
      <vt:lpstr>Cambria</vt:lpstr>
      <vt:lpstr>Roboto Condensed Light</vt:lpstr>
      <vt:lpstr>Times New Roman</vt:lpstr>
      <vt:lpstr>UTM Karate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Admin</cp:lastModifiedBy>
  <cp:revision>52</cp:revision>
  <dcterms:created xsi:type="dcterms:W3CDTF">2023-08-30T07:36:48Z</dcterms:created>
  <dcterms:modified xsi:type="dcterms:W3CDTF">2025-10-27T16:23:02Z</dcterms:modified>
</cp:coreProperties>
</file>