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61" r:id="rId3"/>
    <p:sldId id="263" r:id="rId4"/>
    <p:sldId id="262" r:id="rId5"/>
    <p:sldId id="264" r:id="rId6"/>
    <p:sldId id="265" r:id="rId7"/>
    <p:sldId id="266" r:id="rId8"/>
    <p:sldId id="267" r:id="rId9"/>
    <p:sldId id="268" r:id="rId10"/>
    <p:sldId id="269" r:id="rId11"/>
    <p:sldId id="270" r:id="rId12"/>
    <p:sldId id="271"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74" d="100"/>
          <a:sy n="74" d="100"/>
        </p:scale>
        <p:origin x="3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xmlns=""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xmlns=""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xmlns=""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xmlns=""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xmlns=""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xmlns=""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xmlns=""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xmlns=""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xmlns=""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xmlns=""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xmlns=""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xmlns=""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xmlns=""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xmlns=""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xmlns=""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xmlns=""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xmlns=""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xmlns=""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xmlns=""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xmlns=""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xmlns=""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xmlns=""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xmlns=""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xmlns=""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xmlns=""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xmlns=""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xmlns=""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xmlns=""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xmlns=""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xmlns=""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xmlns=""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xmlns=""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xmlns=""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xmlns=""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xmlns=""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xmlns=""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xmlns=""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xmlns=""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xmlns=""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xmlns=""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xmlns=""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xmlns=""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xmlns=""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xmlns=""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xmlns=""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xmlns=""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xmlns=""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xmlns=""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xmlns=""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30.jpeg"/><Relationship Id="rId5" Type="http://schemas.microsoft.com/office/2007/relationships/hdphoto" Target="../media/hdphoto14.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jpeg"/><Relationship Id="rId5" Type="http://schemas.microsoft.com/office/2007/relationships/hdphoto" Target="../media/hdphoto16.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 Id="rId9"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9.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6.jpeg"/><Relationship Id="rId5" Type="http://schemas.microsoft.com/office/2007/relationships/hdphoto" Target="../media/hdphoto12.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8.jpeg"/><Relationship Id="rId5" Type="http://schemas.microsoft.com/office/2007/relationships/hdphoto" Target="../media/hdphoto13.wdp"/><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F293CC7-4AA3-4263-86BF-82B2BF7B45D0}"/>
              </a:ext>
            </a:extLst>
          </p:cNvPr>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p>
        </p:txBody>
      </p:sp>
      <p:sp>
        <p:nvSpPr>
          <p:cNvPr id="3" name="TextBox 2">
            <a:extLst>
              <a:ext uri="{FF2B5EF4-FFF2-40B4-BE49-F238E27FC236}">
                <a16:creationId xmlns:a16="http://schemas.microsoft.com/office/drawing/2014/main" xmlns="" id="{2E5910A4-4648-45A7-A1E5-287DDCC00F12}"/>
              </a:ext>
            </a:extLst>
          </p:cNvPr>
          <p:cNvSpPr txBox="1"/>
          <p:nvPr/>
        </p:nvSpPr>
        <p:spPr>
          <a:xfrm>
            <a:off x="58057" y="2046515"/>
            <a:ext cx="4789714" cy="2123658"/>
          </a:xfrm>
          <a:prstGeom prst="rect">
            <a:avLst/>
          </a:prstGeom>
          <a:noFill/>
        </p:spPr>
        <p:txBody>
          <a:bodyPr wrap="square" rtlCol="0">
            <a:spAutoFit/>
          </a:bodyPr>
          <a:lstStyle/>
          <a:p>
            <a:pPr algn="ctr"/>
            <a:r>
              <a:rPr lang="vi-VN" sz="6600" dirty="0">
                <a:solidFill>
                  <a:srgbClr val="002060"/>
                </a:solidFill>
                <a:latin typeface="+mj-lt"/>
              </a:rPr>
              <a:t>QUÝ TRỌNG THỜI GIAN</a:t>
            </a:r>
          </a:p>
        </p:txBody>
      </p:sp>
    </p:spTree>
    <p:extLst>
      <p:ext uri="{BB962C8B-B14F-4D97-AF65-F5344CB8AC3E}">
        <p14:creationId xmlns:p14="http://schemas.microsoft.com/office/powerpoint/2010/main" val="1426881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2D3627A-411B-4140-901A-73F2E213C983}"/>
              </a:ext>
            </a:extLst>
          </p:cNvPr>
          <p:cNvGrpSpPr/>
          <p:nvPr/>
        </p:nvGrpSpPr>
        <p:grpSpPr>
          <a:xfrm>
            <a:off x="534534" y="435862"/>
            <a:ext cx="3136714" cy="1288726"/>
            <a:chOff x="500062" y="2851475"/>
            <a:chExt cx="2816950" cy="1288726"/>
          </a:xfrm>
        </p:grpSpPr>
        <p:pic>
          <p:nvPicPr>
            <p:cNvPr id="4" name="Picture 3">
              <a:extLst>
                <a:ext uri="{FF2B5EF4-FFF2-40B4-BE49-F238E27FC236}">
                  <a16:creationId xmlns:a16="http://schemas.microsoft.com/office/drawing/2014/main" xmlns=""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xmlns=""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xmlns=""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xmlns=""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xmlns=""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xmlns=""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xmlns=""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xmlns=""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xmlns=""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xmlns="" id="{ADF9D5B3-D703-4BD2-8C60-CF14AD848C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xmlns="" id="{6BFD432F-E89C-45D2-A907-8B5B1431DE4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28A1BE0-E469-4869-8417-DE9B9EC6F2B4}"/>
              </a:ext>
            </a:extLst>
          </p:cNvPr>
          <p:cNvGrpSpPr/>
          <p:nvPr/>
        </p:nvGrpSpPr>
        <p:grpSpPr>
          <a:xfrm>
            <a:off x="537987" y="406680"/>
            <a:ext cx="2952187" cy="1274454"/>
            <a:chOff x="479771" y="4186500"/>
            <a:chExt cx="2677424" cy="1274454"/>
          </a:xfrm>
        </p:grpSpPr>
        <p:pic>
          <p:nvPicPr>
            <p:cNvPr id="3" name="Picture 2">
              <a:extLst>
                <a:ext uri="{FF2B5EF4-FFF2-40B4-BE49-F238E27FC236}">
                  <a16:creationId xmlns:a16="http://schemas.microsoft.com/office/drawing/2014/main" xmlns=""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xmlns=""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xmlns=""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rPr>
              <a:t>Lập và thực hiện thời gian biểu cho hoạt động trong một tuần theo mẫu sau:</a:t>
            </a:r>
          </a:p>
        </p:txBody>
      </p:sp>
      <p:pic>
        <p:nvPicPr>
          <p:cNvPr id="6" name="Picture 5">
            <a:extLst>
              <a:ext uri="{FF2B5EF4-FFF2-40B4-BE49-F238E27FC236}">
                <a16:creationId xmlns:a16="http://schemas.microsoft.com/office/drawing/2014/main" xmlns="" id="{43D53566-7C6B-40D9-8F3F-665E2FA3CC8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xmlns="" id="{FC4BBC8F-B49D-48DC-9079-C25A627286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xmlns="" id="{682AD726-8E98-4F61-8AFC-E3D87AC9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xmlns="" id="{D184A708-FDDF-44B3-9D1D-27129B274B5D}"/>
                </a:ext>
              </a:extLst>
            </p:cNvPr>
            <p:cNvSpPr txBox="1"/>
            <p:nvPr/>
          </p:nvSpPr>
          <p:spPr>
            <a:xfrm rot="20953649">
              <a:off x="1382084" y="2600933"/>
              <a:ext cx="2635658" cy="523220"/>
            </a:xfrm>
            <a:prstGeom prst="rect">
              <a:avLst/>
            </a:prstGeom>
            <a:noFill/>
          </p:spPr>
          <p:txBody>
            <a:bodyPr wrap="none" rtlCol="0">
              <a:spAutoFit/>
            </a:bodyPr>
            <a:lstStyle/>
            <a:p>
              <a:r>
                <a:rPr lang="vi-VN" sz="2800" b="1">
                  <a:ln>
                    <a:solidFill>
                      <a:srgbClr val="0070C0"/>
                    </a:solidFill>
                  </a:ln>
                  <a:solidFill>
                    <a:schemeClr val="accent2"/>
                  </a:solidFill>
                  <a:latin typeface="+mj-lt"/>
                </a:rPr>
                <a:t>THỜI GIAN BIỂU</a:t>
              </a:r>
              <a:endParaRPr lang="vi-VN" sz="2800" b="1" dirty="0">
                <a:ln>
                  <a:solidFill>
                    <a:srgbClr val="0070C0"/>
                  </a:solidFill>
                </a:ln>
                <a:solidFill>
                  <a:schemeClr val="accent2"/>
                </a:solidFill>
                <a:latin typeface="+mj-lt"/>
              </a:endParaRPr>
            </a:p>
          </p:txBody>
        </p:sp>
      </p:gr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1BD35EA-6052-4071-8464-AA0C672497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15771" y="2060621"/>
            <a:ext cx="9426002" cy="3656476"/>
          </a:xfrm>
          <a:prstGeom prst="rect">
            <a:avLst/>
          </a:prstGeom>
        </p:spPr>
      </p:pic>
      <p:pic>
        <p:nvPicPr>
          <p:cNvPr id="4" name="Picture 2" descr="Cute children playing at pencil house Premium Vector">
            <a:extLst>
              <a:ext uri="{FF2B5EF4-FFF2-40B4-BE49-F238E27FC236}">
                <a16:creationId xmlns:a16="http://schemas.microsoft.com/office/drawing/2014/main" xmlns="" id="{22EA5111-4BB0-451D-B093-72EC1A40CB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xmlns=""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a16="http://schemas.microsoft.com/office/drawing/2014/main" xmlns=""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xmlns=""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grpSp>
        <p:nvGrpSpPr>
          <p:cNvPr id="13" name="Group 12">
            <a:extLst>
              <a:ext uri="{FF2B5EF4-FFF2-40B4-BE49-F238E27FC236}">
                <a16:creationId xmlns:a16="http://schemas.microsoft.com/office/drawing/2014/main" xmlns=""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xmlns=""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quả lắc</a:t>
              </a:r>
              <a:br>
                <a:rPr lang="vi-VN" sz="2400" dirty="0">
                  <a:solidFill>
                    <a:srgbClr val="222222"/>
                  </a:solidFill>
                </a:rPr>
              </a:br>
              <a:r>
                <a:rPr lang="vi-VN" sz="2400" dirty="0">
                  <a:solidFill>
                    <a:srgbClr val="222222"/>
                  </a:solidFill>
                </a:rPr>
                <a:t>Tích tắc đêm ngày</a:t>
              </a:r>
              <a:br>
                <a:rPr lang="vi-VN" sz="2400" dirty="0">
                  <a:solidFill>
                    <a:srgbClr val="222222"/>
                  </a:solidFill>
                </a:rPr>
              </a:br>
              <a:r>
                <a:rPr lang="vi-VN" sz="2400" dirty="0">
                  <a:solidFill>
                    <a:srgbClr val="222222"/>
                  </a:solidFill>
                </a:rPr>
                <a:t>Không ngừng phút giây.</a:t>
              </a:r>
            </a:p>
            <a:p>
              <a:endParaRPr lang="vi-VN" sz="16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Học, chơi, ăn, ngủ</a:t>
              </a:r>
              <a:br>
                <a:rPr lang="vi-VN" sz="2400" dirty="0">
                  <a:solidFill>
                    <a:srgbClr val="222222"/>
                  </a:solidFill>
                </a:rPr>
              </a:br>
              <a:r>
                <a:rPr lang="vi-VN" sz="2400" dirty="0">
                  <a:solidFill>
                    <a:srgbClr val="222222"/>
                  </a:solidFill>
                </a:rPr>
                <a:t>Có giờ có giấc.</a:t>
              </a:r>
            </a:p>
            <a:p>
              <a:endParaRPr lang="vi-VN" sz="14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Từng phút từng giờ</a:t>
              </a:r>
              <a:br>
                <a:rPr lang="vi-VN" sz="2400" dirty="0">
                  <a:solidFill>
                    <a:srgbClr val="222222"/>
                  </a:solidFill>
                </a:rPr>
              </a:br>
              <a:r>
                <a:rPr lang="vi-VN" sz="2400" dirty="0">
                  <a:solidFill>
                    <a:srgbClr val="222222"/>
                  </a:solidFill>
                </a:rPr>
                <a:t>Quý hơn vàng bạc.</a:t>
              </a:r>
            </a:p>
            <a:p>
              <a:pPr algn="r"/>
              <a:endParaRPr lang="vi-VN" sz="1000" i="1" dirty="0">
                <a:solidFill>
                  <a:srgbClr val="222222"/>
                </a:solidFill>
              </a:endParaRPr>
            </a:p>
            <a:p>
              <a:pPr algn="r"/>
              <a:r>
                <a:rPr lang="vi-VN" sz="2400" i="1" dirty="0">
                  <a:solidFill>
                    <a:srgbClr val="222222"/>
                  </a:solidFill>
                </a:rPr>
                <a:t>Tác giả: Đinh Xuân Tửu</a:t>
              </a:r>
              <a:endParaRPr lang="vi-VN" sz="2400" b="0" i="0" dirty="0">
                <a:solidFill>
                  <a:srgbClr val="222222"/>
                </a:solidFill>
                <a:effectLst/>
              </a:endParaRPr>
            </a:p>
          </p:txBody>
        </p:sp>
        <p:sp>
          <p:nvSpPr>
            <p:cNvPr id="12" name="Rectangle: Rounded Corners 11">
              <a:extLst>
                <a:ext uri="{FF2B5EF4-FFF2-40B4-BE49-F238E27FC236}">
                  <a16:creationId xmlns:a16="http://schemas.microsoft.com/office/drawing/2014/main" xmlns=""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xmln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xmlns="" id="{FAEA7FC4-D621-4497-85F5-AC3F607BFD6A}"/>
              </a:ext>
            </a:extLst>
          </p:cNvPr>
          <p:cNvSpPr txBox="1"/>
          <p:nvPr/>
        </p:nvSpPr>
        <p:spPr>
          <a:xfrm>
            <a:off x="1085229" y="1420515"/>
            <a:ext cx="5099473"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ĐỒNG HỒ QUẢ LẮC</a:t>
            </a: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FCC409D7-DEED-4CFC-8307-14A64DE36C48}"/>
              </a:ext>
            </a:extLst>
          </p:cNvPr>
          <p:cNvGrpSpPr/>
          <p:nvPr/>
        </p:nvGrpSpPr>
        <p:grpSpPr>
          <a:xfrm>
            <a:off x="533516" y="449701"/>
            <a:ext cx="3252873" cy="1489289"/>
            <a:chOff x="569798" y="1124402"/>
            <a:chExt cx="2816950" cy="1489289"/>
          </a:xfrm>
        </p:grpSpPr>
        <p:pic>
          <p:nvPicPr>
            <p:cNvPr id="3" name="Picture 2">
              <a:extLst>
                <a:ext uri="{FF2B5EF4-FFF2-40B4-BE49-F238E27FC236}">
                  <a16:creationId xmlns:a16="http://schemas.microsoft.com/office/drawing/2014/main" xmlns=""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xmlns=""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xmlns=""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7" name="TextBox 6">
            <a:extLst>
              <a:ext uri="{FF2B5EF4-FFF2-40B4-BE49-F238E27FC236}">
                <a16:creationId xmlns:a16="http://schemas.microsoft.com/office/drawing/2014/main" xmlns=""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rPr>
              <a:t>Kể chuyện theo tranh và trả lời câu hỏi:</a:t>
            </a:r>
          </a:p>
        </p:txBody>
      </p:sp>
      <p:grpSp>
        <p:nvGrpSpPr>
          <p:cNvPr id="22" name="Group 21">
            <a:extLst>
              <a:ext uri="{FF2B5EF4-FFF2-40B4-BE49-F238E27FC236}">
                <a16:creationId xmlns:a16="http://schemas.microsoft.com/office/drawing/2014/main" xmlns=""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xmlns=""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xmlns="" id="{9A44C120-836E-4914-8AA9-E2FFE2B02399}"/>
                </a:ext>
              </a:extLst>
            </p:cNvPr>
            <p:cNvSpPr txBox="1"/>
            <p:nvPr/>
          </p:nvSpPr>
          <p:spPr>
            <a:xfrm>
              <a:off x="6469554" y="421538"/>
              <a:ext cx="3435556" cy="523220"/>
            </a:xfrm>
            <a:prstGeom prst="rect">
              <a:avLst/>
            </a:prstGeom>
            <a:solidFill>
              <a:schemeClr val="accent2"/>
            </a:solidFill>
          </p:spPr>
          <p:txBody>
            <a:bodyPr wrap="none" rtlCol="0">
              <a:spAutoFit/>
            </a:bodyPr>
            <a:lstStyle/>
            <a:p>
              <a:r>
                <a:rPr lang="vi-VN" sz="2800" b="1" dirty="0">
                  <a:solidFill>
                    <a:srgbClr val="F8526B"/>
                  </a:solidFill>
                </a:rPr>
                <a:t>Bức tranh dang dở</a:t>
              </a:r>
            </a:p>
          </p:txBody>
        </p:sp>
        <p:sp>
          <p:nvSpPr>
            <p:cNvPr id="18" name="TextBox 17">
              <a:extLst>
                <a:ext uri="{FF2B5EF4-FFF2-40B4-BE49-F238E27FC236}">
                  <a16:creationId xmlns:a16="http://schemas.microsoft.com/office/drawing/2014/main" xmlns=""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rPr>
                <a:t>Lan và Hà hào hứng tham gia cuộc thi vẽ tranh do nhà trường tổ chức.</a:t>
              </a:r>
            </a:p>
          </p:txBody>
        </p:sp>
        <p:sp>
          <p:nvSpPr>
            <p:cNvPr id="19" name="TextBox 18">
              <a:extLst>
                <a:ext uri="{FF2B5EF4-FFF2-40B4-BE49-F238E27FC236}">
                  <a16:creationId xmlns:a16="http://schemas.microsoft.com/office/drawing/2014/main" xmlns=""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xmlns=""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rPr>
                <a:t>Còn Hà vẫn mải chơi, chưa bắt đầu vẽ tranh.</a:t>
              </a:r>
            </a:p>
          </p:txBody>
        </p:sp>
        <p:sp>
          <p:nvSpPr>
            <p:cNvPr id="21" name="TextBox 20">
              <a:extLst>
                <a:ext uri="{FF2B5EF4-FFF2-40B4-BE49-F238E27FC236}">
                  <a16:creationId xmlns:a16="http://schemas.microsoft.com/office/drawing/2014/main" xmlns=""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rPr>
                <a:t>Thời hạn nộp tranh đã đến. Lan vui vẻ sang rủ Hà đi nộp tranh.</a:t>
              </a:r>
            </a:p>
          </p:txBody>
        </p:sp>
      </p:grpSp>
      <p:pic>
        <p:nvPicPr>
          <p:cNvPr id="23" name="Picture 2">
            <a:extLst>
              <a:ext uri="{FF2B5EF4-FFF2-40B4-BE49-F238E27FC236}">
                <a16:creationId xmlns:a16="http://schemas.microsoft.com/office/drawing/2014/main" xmlns=""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xmlns=""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rPr>
              <a:t>- Vì sao Lan kịp hoàn thành bức tranh còn Hà bỏ lỡ cơ hội tham gia cuộc thi?</a:t>
            </a:r>
          </a:p>
        </p:txBody>
      </p:sp>
      <p:sp>
        <p:nvSpPr>
          <p:cNvPr id="25" name="TextBox 24">
            <a:extLst>
              <a:ext uri="{FF2B5EF4-FFF2-40B4-BE49-F238E27FC236}">
                <a16:creationId xmlns:a16="http://schemas.microsoft.com/office/drawing/2014/main" xmlns=""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a:extLst>
              <a:ext uri="{FF2B5EF4-FFF2-40B4-BE49-F238E27FC236}">
                <a16:creationId xmlns:a16="http://schemas.microsoft.com/office/drawing/2014/main" xmlns=""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rPr>
              <a:t>- Theo em, vì sao cần quý trọng thời gian?</a:t>
            </a:r>
          </a:p>
        </p:txBody>
      </p:sp>
      <p:sp>
        <p:nvSpPr>
          <p:cNvPr id="28" name="Scroll: Horizontal 27">
            <a:extLst>
              <a:ext uri="{FF2B5EF4-FFF2-40B4-BE49-F238E27FC236}">
                <a16:creationId xmlns:a16="http://schemas.microsoft.com/office/drawing/2014/main" xmlns=""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giúp chúng ta hoàn thành công việc với kết quả tốt nhất.</a:t>
            </a:r>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55C7B4DE-16BA-471D-BD83-73B91AE9279B}"/>
              </a:ext>
            </a:extLst>
          </p:cNvPr>
          <p:cNvGrpSpPr/>
          <p:nvPr/>
        </p:nvGrpSpPr>
        <p:grpSpPr>
          <a:xfrm>
            <a:off x="569824" y="420298"/>
            <a:ext cx="3184853" cy="1489289"/>
            <a:chOff x="569798" y="1124402"/>
            <a:chExt cx="2816950" cy="1489289"/>
          </a:xfrm>
        </p:grpSpPr>
        <p:pic>
          <p:nvPicPr>
            <p:cNvPr id="18" name="Picture 17">
              <a:extLst>
                <a:ext uri="{FF2B5EF4-FFF2-40B4-BE49-F238E27FC236}">
                  <a16:creationId xmlns:a16="http://schemas.microsoft.com/office/drawing/2014/main" xmlns=""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xmlns="" id="{49043584-068E-4448-AD9A-87AF15DFF335}"/>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xmlns=""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xmlns=""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rPr>
              <a:t>Quan sát tranh và trả lời câu hỏi:</a:t>
            </a:r>
          </a:p>
        </p:txBody>
      </p:sp>
      <p:pic>
        <p:nvPicPr>
          <p:cNvPr id="22" name="Picture 2">
            <a:extLst>
              <a:ext uri="{FF2B5EF4-FFF2-40B4-BE49-F238E27FC236}">
                <a16:creationId xmlns:a16="http://schemas.microsoft.com/office/drawing/2014/main" xmlns=""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xmlns=""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rPr>
              <a:t>Nêu nhận xét của em về việc sử dụng thời gian của các bạn trong tranh.</a:t>
            </a:r>
          </a:p>
        </p:txBody>
      </p:sp>
      <p:sp>
        <p:nvSpPr>
          <p:cNvPr id="24" name="TextBox 23">
            <a:extLst>
              <a:ext uri="{FF2B5EF4-FFF2-40B4-BE49-F238E27FC236}">
                <a16:creationId xmlns:a16="http://schemas.microsoft.com/office/drawing/2014/main" xmlns=""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Hải luôn thực hiện các việc trong ngày theo thời gian biểu.</a:t>
            </a:r>
          </a:p>
        </p:txBody>
      </p:sp>
      <p:sp>
        <p:nvSpPr>
          <p:cNvPr id="25" name="TextBox 24">
            <a:extLst>
              <a:ext uri="{FF2B5EF4-FFF2-40B4-BE49-F238E27FC236}">
                <a16:creationId xmlns:a16="http://schemas.microsoft.com/office/drawing/2014/main" xmlns=""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Liên luôn chuẩn bị sách vở từ tối hôm trước.</a:t>
            </a:r>
          </a:p>
        </p:txBody>
      </p:sp>
      <p:grpSp>
        <p:nvGrpSpPr>
          <p:cNvPr id="30" name="Group 29">
            <a:extLst>
              <a:ext uri="{FF2B5EF4-FFF2-40B4-BE49-F238E27FC236}">
                <a16:creationId xmlns:a16="http://schemas.microsoft.com/office/drawing/2014/main" xmlns=""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xmlns=""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xmlns=""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xmlns=""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rPr>
              <a:t>Huy thường đặt ra kế hoạch học tập và phấn đấu hoàn thành.</a:t>
            </a:r>
          </a:p>
        </p:txBody>
      </p:sp>
      <p:sp>
        <p:nvSpPr>
          <p:cNvPr id="29" name="TextBox 28">
            <a:extLst>
              <a:ext uri="{FF2B5EF4-FFF2-40B4-BE49-F238E27FC236}">
                <a16:creationId xmlns:a16="http://schemas.microsoft.com/office/drawing/2014/main" xmlns=""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rPr>
              <a:t>Trường luôn hoàn thành xong mọi việc rồi mới đi chơi.</a:t>
            </a:r>
          </a:p>
        </p:txBody>
      </p:sp>
      <p:sp>
        <p:nvSpPr>
          <p:cNvPr id="31" name="Scroll: Horizontal 30">
            <a:extLst>
              <a:ext uri="{FF2B5EF4-FFF2-40B4-BE49-F238E27FC236}">
                <a16:creationId xmlns:a16="http://schemas.microsoft.com/office/drawing/2014/main" xmlns=""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là biết sử dụng thời gian một cách tiết kiệm và hợp lí.</a:t>
            </a: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0E6472D-54EF-4287-864C-0208D6E93C5C}"/>
              </a:ext>
            </a:extLst>
          </p:cNvPr>
          <p:cNvGrpSpPr/>
          <p:nvPr/>
        </p:nvGrpSpPr>
        <p:grpSpPr>
          <a:xfrm>
            <a:off x="665162" y="435862"/>
            <a:ext cx="2992438" cy="1288726"/>
            <a:chOff x="500062" y="2851475"/>
            <a:chExt cx="2816950" cy="1288726"/>
          </a:xfrm>
        </p:grpSpPr>
        <p:pic>
          <p:nvPicPr>
            <p:cNvPr id="3" name="Picture 2">
              <a:extLst>
                <a:ext uri="{FF2B5EF4-FFF2-40B4-BE49-F238E27FC236}">
                  <a16:creationId xmlns:a16="http://schemas.microsoft.com/office/drawing/2014/main" xmlns=""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xmlns=""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xmlns=""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xmlns=""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pic>
        <p:nvPicPr>
          <p:cNvPr id="7" name="Picture 6">
            <a:extLst>
              <a:ext uri="{FF2B5EF4-FFF2-40B4-BE49-F238E27FC236}">
                <a16:creationId xmlns:a16="http://schemas.microsoft.com/office/drawing/2014/main" xmlns="" id="{5E34DD05-9CD4-4826-B3C3-CA5D9DF169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a16="http://schemas.microsoft.com/office/drawing/2014/main" xmlns=""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Ngọc luôn ghi nhớ những việc cần làm.</a:t>
            </a:r>
          </a:p>
        </p:txBody>
      </p:sp>
      <p:sp>
        <p:nvSpPr>
          <p:cNvPr id="9" name="TextBox 8">
            <a:extLst>
              <a:ext uri="{FF2B5EF4-FFF2-40B4-BE49-F238E27FC236}">
                <a16:creationId xmlns:a16="http://schemas.microsoft.com/office/drawing/2014/main" xmlns=""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Trang dành hết thời gian rảnh rỗi để xem ti vi.</a:t>
            </a:r>
          </a:p>
        </p:txBody>
      </p:sp>
      <p:pic>
        <p:nvPicPr>
          <p:cNvPr id="10" name="Picture 2" descr="Tick and cross cartoon Royalty Free Vector Image">
            <a:extLst>
              <a:ext uri="{FF2B5EF4-FFF2-40B4-BE49-F238E27FC236}">
                <a16:creationId xmlns:a16="http://schemas.microsoft.com/office/drawing/2014/main" xmlns=""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xmlns=""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B80CF453-7A03-4EAF-BFB5-0A93D71931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a16="http://schemas.microsoft.com/office/drawing/2014/main" xmlns="" id="{90E6472D-54EF-4287-864C-0208D6E93C5C}"/>
              </a:ext>
            </a:extLst>
          </p:cNvPr>
          <p:cNvGrpSpPr/>
          <p:nvPr/>
        </p:nvGrpSpPr>
        <p:grpSpPr>
          <a:xfrm>
            <a:off x="665162" y="435862"/>
            <a:ext cx="3108348" cy="1288726"/>
            <a:chOff x="500062" y="2851475"/>
            <a:chExt cx="2816950" cy="1288726"/>
          </a:xfrm>
        </p:grpSpPr>
        <p:pic>
          <p:nvPicPr>
            <p:cNvPr id="3" name="Picture 2">
              <a:extLst>
                <a:ext uri="{FF2B5EF4-FFF2-40B4-BE49-F238E27FC236}">
                  <a16:creationId xmlns:a16="http://schemas.microsoft.com/office/drawing/2014/main" xmlns=""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xmlns=""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xmlns=""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xmlns=""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sp>
        <p:nvSpPr>
          <p:cNvPr id="8" name="TextBox 7">
            <a:extLst>
              <a:ext uri="{FF2B5EF4-FFF2-40B4-BE49-F238E27FC236}">
                <a16:creationId xmlns:a16="http://schemas.microsoft.com/office/drawing/2014/main" xmlns=""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Tiến thường chơi đồ chơi trong giờ học.</a:t>
            </a:r>
          </a:p>
        </p:txBody>
      </p:sp>
      <p:sp>
        <p:nvSpPr>
          <p:cNvPr id="9" name="TextBox 8">
            <a:extLst>
              <a:ext uri="{FF2B5EF4-FFF2-40B4-BE49-F238E27FC236}">
                <a16:creationId xmlns:a16="http://schemas.microsoft.com/office/drawing/2014/main" xmlns=""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Hùng luôn đặt báo thức để dậy đúng giờ.</a:t>
            </a:r>
          </a:p>
        </p:txBody>
      </p:sp>
      <p:pic>
        <p:nvPicPr>
          <p:cNvPr id="10" name="Picture 2" descr="Tick and cross cartoon Royalty Free Vector Image">
            <a:extLst>
              <a:ext uri="{FF2B5EF4-FFF2-40B4-BE49-F238E27FC236}">
                <a16:creationId xmlns:a16="http://schemas.microsoft.com/office/drawing/2014/main" xmlns=""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xmlns=""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2D3627A-411B-4140-901A-73F2E213C983}"/>
              </a:ext>
            </a:extLst>
          </p:cNvPr>
          <p:cNvGrpSpPr/>
          <p:nvPr/>
        </p:nvGrpSpPr>
        <p:grpSpPr>
          <a:xfrm>
            <a:off x="534534" y="435862"/>
            <a:ext cx="3097308" cy="1288726"/>
            <a:chOff x="500062" y="2851475"/>
            <a:chExt cx="2816950" cy="1288726"/>
          </a:xfrm>
        </p:grpSpPr>
        <p:pic>
          <p:nvPicPr>
            <p:cNvPr id="4" name="Picture 3">
              <a:extLst>
                <a:ext uri="{FF2B5EF4-FFF2-40B4-BE49-F238E27FC236}">
                  <a16:creationId xmlns:a16="http://schemas.microsoft.com/office/drawing/2014/main" xmlns=""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xmlns=""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xmlns=""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xmlns=""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p>
        </p:txBody>
      </p:sp>
      <p:grpSp>
        <p:nvGrpSpPr>
          <p:cNvPr id="11" name="Group 10">
            <a:extLst>
              <a:ext uri="{FF2B5EF4-FFF2-40B4-BE49-F238E27FC236}">
                <a16:creationId xmlns:a16="http://schemas.microsoft.com/office/drawing/2014/main" xmlns=""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xmlns="" id="{CFB0F7FF-BBCF-45EA-9F1C-88EA448E7CCD}"/>
                </a:ext>
              </a:extLst>
            </p:cNvPr>
            <p:cNvPicPr>
              <a:picLocks noChangeAspect="1"/>
            </p:cNvPicPr>
            <p:nvPr/>
          </p:nvPicPr>
          <p:blipFill rotWithShape="1">
            <a:blip r:embed="rId4">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xmlns=""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xmlns=""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sp>
            <p:nvSpPr>
              <p:cNvPr id="9" name="TextBox 8">
                <a:extLst>
                  <a:ext uri="{FF2B5EF4-FFF2-40B4-BE49-F238E27FC236}">
                    <a16:creationId xmlns:a16="http://schemas.microsoft.com/office/drawing/2014/main" xmlns=""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rPr>
                  <a:t>Tùng thường xuyên đi ngủ muộn.</a:t>
                </a:r>
              </a:p>
            </p:txBody>
          </p:sp>
        </p:grpSp>
      </p:grpSp>
      <p:sp>
        <p:nvSpPr>
          <p:cNvPr id="13" name="TextBox 12">
            <a:extLst>
              <a:ext uri="{FF2B5EF4-FFF2-40B4-BE49-F238E27FC236}">
                <a16:creationId xmlns:a16="http://schemas.microsoft.com/office/drawing/2014/main" xmlns=""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Ảnh hưởng đến sức khỏe.</a:t>
            </a:r>
          </a:p>
        </p:txBody>
      </p:sp>
      <p:sp>
        <p:nvSpPr>
          <p:cNvPr id="14" name="TextBox 13">
            <a:extLst>
              <a:ext uri="{FF2B5EF4-FFF2-40B4-BE49-F238E27FC236}">
                <a16:creationId xmlns:a16="http://schemas.microsoft.com/office/drawing/2014/main" xmlns=""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rPr>
              <a:t>Ít</a:t>
            </a:r>
            <a:r>
              <a:rPr kumimoji="0" lang="vi-VN" sz="2800" b="0" i="0" u="none" strike="noStrike" kern="0" cap="none" spc="0" normalizeH="0" baseline="0" noProof="0" dirty="0">
                <a:ln>
                  <a:noFill/>
                </a:ln>
                <a:solidFill>
                  <a:srgbClr val="FF0000"/>
                </a:solidFill>
                <a:effectLst/>
                <a:uLnTx/>
                <a:uFillTx/>
              </a:rPr>
              <a:t> thời gian nghỉ ngơi.</a:t>
            </a:r>
          </a:p>
        </p:txBody>
      </p:sp>
      <p:sp>
        <p:nvSpPr>
          <p:cNvPr id="15" name="TextBox 14">
            <a:extLst>
              <a:ext uri="{FF2B5EF4-FFF2-40B4-BE49-F238E27FC236}">
                <a16:creationId xmlns:a16="http://schemas.microsoft.com/office/drawing/2014/main" xmlns=""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xmlns="" id="{1300EC3A-A85A-4BDE-908C-CF383FD6556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xmlns=""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xmlns="" id="{E5532FDE-AB14-4CAF-BED4-E6A0D032EBF9}"/>
                </a:ext>
              </a:extLst>
            </p:cNvPr>
            <p:cNvPicPr>
              <a:picLocks noChangeAspect="1"/>
            </p:cNvPicPr>
            <p:nvPr/>
          </p:nvPicPr>
          <p:blipFill rotWithShape="1">
            <a:blip r:embed="rId4">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xmlns=""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p>
          </p:txBody>
        </p:sp>
        <p:sp>
          <p:nvSpPr>
            <p:cNvPr id="19" name="TextBox 18">
              <a:extLst>
                <a:ext uri="{FF2B5EF4-FFF2-40B4-BE49-F238E27FC236}">
                  <a16:creationId xmlns:a16="http://schemas.microsoft.com/office/drawing/2014/main" xmlns=""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xmlns="" id="{D40AB892-5F28-4150-93E3-000363D4C3EB}"/>
              </a:ext>
            </a:extLst>
          </p:cNvPr>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Làm được nhiều việc.</a:t>
            </a:r>
          </a:p>
        </p:txBody>
      </p:sp>
      <p:sp>
        <p:nvSpPr>
          <p:cNvPr id="23" name="TextBox 22">
            <a:extLst>
              <a:ext uri="{FF2B5EF4-FFF2-40B4-BE49-F238E27FC236}">
                <a16:creationId xmlns:a16="http://schemas.microsoft.com/office/drawing/2014/main" xmlns=""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Công việc hiệu quả.</a:t>
            </a:r>
          </a:p>
        </p:txBody>
      </p:sp>
      <p:sp>
        <p:nvSpPr>
          <p:cNvPr id="24" name="TextBox 23">
            <a:extLst>
              <a:ext uri="{FF2B5EF4-FFF2-40B4-BE49-F238E27FC236}">
                <a16:creationId xmlns:a16="http://schemas.microsoft.com/office/drawing/2014/main" xmlns=""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Sức khỏe tốt.</a:t>
            </a:r>
          </a:p>
        </p:txBody>
      </p:sp>
    </p:spTree>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2D3627A-411B-4140-901A-73F2E213C983}"/>
              </a:ext>
            </a:extLst>
          </p:cNvPr>
          <p:cNvGrpSpPr/>
          <p:nvPr/>
        </p:nvGrpSpPr>
        <p:grpSpPr>
          <a:xfrm>
            <a:off x="534534" y="435862"/>
            <a:ext cx="3136714" cy="1288726"/>
            <a:chOff x="500062" y="2851475"/>
            <a:chExt cx="2816950" cy="1288726"/>
          </a:xfrm>
        </p:grpSpPr>
        <p:pic>
          <p:nvPicPr>
            <p:cNvPr id="4" name="Picture 3">
              <a:extLst>
                <a:ext uri="{FF2B5EF4-FFF2-40B4-BE49-F238E27FC236}">
                  <a16:creationId xmlns:a16="http://schemas.microsoft.com/office/drawing/2014/main" xmlns=""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xmlns=""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xmlns=""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xmlns=""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pic>
        <p:nvPicPr>
          <p:cNvPr id="12" name="Picture 11">
            <a:extLst>
              <a:ext uri="{FF2B5EF4-FFF2-40B4-BE49-F238E27FC236}">
                <a16:creationId xmlns:a16="http://schemas.microsoft.com/office/drawing/2014/main" xmlns="" id="{4934413B-198D-4048-80EB-C87D91B4919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xmlns=""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p>
        </p:txBody>
      </p:sp>
      <p:sp>
        <p:nvSpPr>
          <p:cNvPr id="26" name="TextBox 25">
            <a:extLst>
              <a:ext uri="{FF2B5EF4-FFF2-40B4-BE49-F238E27FC236}">
                <a16:creationId xmlns:a16="http://schemas.microsoft.com/office/drawing/2014/main" xmlns=""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p>
        </p:txBody>
      </p:sp>
      <p:pic>
        <p:nvPicPr>
          <p:cNvPr id="2050" name="Picture 2" descr="Happy cute boy study with smile Premium Vector">
            <a:extLst>
              <a:ext uri="{FF2B5EF4-FFF2-40B4-BE49-F238E27FC236}">
                <a16:creationId xmlns:a16="http://schemas.microsoft.com/office/drawing/2014/main" xmlns="" id="{E048FE43-7F65-4A96-A28F-C9E031BDD1D4}"/>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xmlns=""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a16="http://schemas.microsoft.com/office/drawing/2014/main" xmlns=""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xmlns="" id="{2DCC7052-6D8E-48E9-9F48-B8F409ADD79B}"/>
                </a:ext>
              </a:extLst>
            </p:cNvPr>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2D3627A-411B-4140-901A-73F2E213C983}"/>
              </a:ext>
            </a:extLst>
          </p:cNvPr>
          <p:cNvGrpSpPr/>
          <p:nvPr/>
        </p:nvGrpSpPr>
        <p:grpSpPr>
          <a:xfrm>
            <a:off x="534533" y="435862"/>
            <a:ext cx="3045793" cy="1288726"/>
            <a:chOff x="500061" y="2851475"/>
            <a:chExt cx="3045793" cy="1288726"/>
          </a:xfrm>
        </p:grpSpPr>
        <p:pic>
          <p:nvPicPr>
            <p:cNvPr id="4" name="Picture 3">
              <a:extLst>
                <a:ext uri="{FF2B5EF4-FFF2-40B4-BE49-F238E27FC236}">
                  <a16:creationId xmlns:a16="http://schemas.microsoft.com/office/drawing/2014/main" xmlns=""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1" y="2851475"/>
              <a:ext cx="3045793" cy="1288726"/>
            </a:xfrm>
            <a:prstGeom prst="rect">
              <a:avLst/>
            </a:prstGeom>
          </p:spPr>
        </p:pic>
        <p:sp>
          <p:nvSpPr>
            <p:cNvPr id="5" name="TextBox 4">
              <a:extLst>
                <a:ext uri="{FF2B5EF4-FFF2-40B4-BE49-F238E27FC236}">
                  <a16:creationId xmlns:a16="http://schemas.microsoft.com/office/drawing/2014/main" xmlns=""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xmlns=""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xmlns=""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xmlns=""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xmlns=""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p>
        </p:txBody>
      </p:sp>
      <p:grpSp>
        <p:nvGrpSpPr>
          <p:cNvPr id="30" name="Group 29">
            <a:extLst>
              <a:ext uri="{FF2B5EF4-FFF2-40B4-BE49-F238E27FC236}">
                <a16:creationId xmlns:a16="http://schemas.microsoft.com/office/drawing/2014/main" xmlns=""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xmlns=""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xmlns=""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xmlns="" id="{AD63AC11-40BB-4612-9E49-20A411C3A7D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xmlns="" id="{012DF8ED-A35F-455C-8E15-01CA52522B7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TotalTime>
  <Words>655</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UTM Cookies</vt:lpstr>
      <vt:lpstr>Wingdings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User</cp:lastModifiedBy>
  <cp:revision>31</cp:revision>
  <dcterms:created xsi:type="dcterms:W3CDTF">2021-06-11T02:39:36Z</dcterms:created>
  <dcterms:modified xsi:type="dcterms:W3CDTF">2021-08-27T13:54:43Z</dcterms:modified>
</cp:coreProperties>
</file>