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1.xml" ContentType="application/vnd.openxmlformats-officedocument.presentationml.notesSl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4.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5.xml" ContentType="application/vnd.openxmlformats-officedocument.presentationml.notesSlide+xml"/>
  <Override PartName="/ppt/theme/themeOverride13.xml" ContentType="application/vnd.openxmlformats-officedocument.themeOverride+xml"/>
  <Override PartName="/ppt/notesSlides/notesSlide6.xml" ContentType="application/vnd.openxmlformats-officedocument.presentationml.notesSlide+xml"/>
  <Override PartName="/ppt/theme/themeOverride14.xml" ContentType="application/vnd.openxmlformats-officedocument.themeOverride+xml"/>
  <Override PartName="/ppt/notesSlides/notesSlide7.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66" r:id="rId3"/>
    <p:sldId id="257" r:id="rId4"/>
    <p:sldId id="290" r:id="rId5"/>
    <p:sldId id="265" r:id="rId6"/>
    <p:sldId id="269" r:id="rId7"/>
    <p:sldId id="281" r:id="rId8"/>
    <p:sldId id="276" r:id="rId9"/>
    <p:sldId id="283" r:id="rId10"/>
    <p:sldId id="284" r:id="rId11"/>
    <p:sldId id="285" r:id="rId12"/>
    <p:sldId id="286" r:id="rId13"/>
    <p:sldId id="287" r:id="rId14"/>
    <p:sldId id="288" r:id="rId15"/>
    <p:sldId id="289" r:id="rId16"/>
    <p:sldId id="274" r:id="rId17"/>
    <p:sldId id="282" r:id="rId18"/>
    <p:sldId id="280"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1" autoAdjust="0"/>
    <p:restoredTop sz="94656"/>
  </p:normalViewPr>
  <p:slideViewPr>
    <p:cSldViewPr snapToGrid="0">
      <p:cViewPr varScale="1">
        <p:scale>
          <a:sx n="62" d="100"/>
          <a:sy n="62" d="100"/>
        </p:scale>
        <p:origin x="7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A6058-D894-4F0C-9FFC-3E93363CC504}" type="datetimeFigureOut">
              <a:rPr lang="en-GB" smtClean="0"/>
              <a:t>16/10/2024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59FD6-D9E5-4E37-A8FE-86FECE22D732}" type="slidenum">
              <a:rPr lang="en-GB" smtClean="0"/>
              <a:t>‹#›</a:t>
            </a:fld>
            <a:endParaRPr lang="en-GB"/>
          </a:p>
        </p:txBody>
      </p:sp>
    </p:spTree>
    <p:extLst>
      <p:ext uri="{BB962C8B-B14F-4D97-AF65-F5344CB8AC3E}">
        <p14:creationId xmlns:p14="http://schemas.microsoft.com/office/powerpoint/2010/main" val="286860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0614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9218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Cambria" panose="02040503050406030204" pitchFamily="18" charset="0"/>
                <a:ea typeface="Cambria" panose="02040503050406030204" pitchFamily="18" charset="0"/>
              </a:rPr>
              <a:t>Kĩ thuật mảnh ghép: </a:t>
            </a:r>
          </a:p>
          <a:p>
            <a:endParaRPr lang="en-VN" dirty="0"/>
          </a:p>
        </p:txBody>
      </p:sp>
      <p:sp>
        <p:nvSpPr>
          <p:cNvPr id="4" name="Slide Number Placeholder 3"/>
          <p:cNvSpPr>
            <a:spLocks noGrp="1"/>
          </p:cNvSpPr>
          <p:nvPr>
            <p:ph type="sldNum" sz="quarter" idx="5"/>
          </p:nvPr>
        </p:nvSpPr>
        <p:spPr/>
        <p:txBody>
          <a:bodyPr/>
          <a:lstStyle/>
          <a:p>
            <a:fld id="{83A59FD6-D9E5-4E37-A8FE-86FECE22D732}" type="slidenum">
              <a:rPr lang="en-GB" smtClean="0"/>
              <a:t>8</a:t>
            </a:fld>
            <a:endParaRPr lang="en-GB"/>
          </a:p>
        </p:txBody>
      </p:sp>
    </p:spTree>
    <p:extLst>
      <p:ext uri="{BB962C8B-B14F-4D97-AF65-F5344CB8AC3E}">
        <p14:creationId xmlns:p14="http://schemas.microsoft.com/office/powerpoint/2010/main" val="57903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5304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833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565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9283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009701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43110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934619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72148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2429162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370151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74222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892185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316466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975969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482287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9439426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064791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04341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0936308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387152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4349200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514692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2368659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82200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450973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862106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970593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434488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a:extLst>
              <a:ext uri="{FF2B5EF4-FFF2-40B4-BE49-F238E27FC236}">
                <a16:creationId xmlns:a16="http://schemas.microsoft.com/office/drawing/2014/main"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236844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103937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328176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069044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220189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686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0" r:id="rId8"/>
    <p:sldLayoutId id="2147483689" r:id="rId9"/>
    <p:sldLayoutId id="2147483688" r:id="rId10"/>
    <p:sldLayoutId id="2147483687" r:id="rId11"/>
    <p:sldLayoutId id="2147483686" r:id="rId12"/>
    <p:sldLayoutId id="2147483685" r:id="rId13"/>
    <p:sldLayoutId id="2147483684" r:id="rId14"/>
    <p:sldLayoutId id="2147483683" r:id="rId15"/>
    <p:sldLayoutId id="2147483682" r:id="rId16"/>
    <p:sldLayoutId id="2147483681" r:id="rId17"/>
    <p:sldLayoutId id="2147483680" r:id="rId18"/>
    <p:sldLayoutId id="2147483679" r:id="rId19"/>
    <p:sldLayoutId id="2147483678" r:id="rId20"/>
    <p:sldLayoutId id="2147483677" r:id="rId21"/>
    <p:sldLayoutId id="2147483676" r:id="rId22"/>
    <p:sldLayoutId id="2147483675" r:id="rId23"/>
    <p:sldLayoutId id="2147483674" r:id="rId24"/>
    <p:sldLayoutId id="2147483673" r:id="rId25"/>
    <p:sldLayoutId id="2147483668" r:id="rId26"/>
    <p:sldLayoutId id="2147483669" r:id="rId27"/>
    <p:sldLayoutId id="2147483670" r:id="rId28"/>
    <p:sldLayoutId id="2147483671" r:id="rId29"/>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14.xml"/><Relationship Id="rId5" Type="http://schemas.openxmlformats.org/officeDocument/2006/relationships/image" Target="../media/image19.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svg"/><Relationship Id="rId4" Type="http://schemas.openxmlformats.org/officeDocument/2006/relationships/image" Target="../media/image1.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2.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svg"/><Relationship Id="rId4" Type="http://schemas.openxmlformats.org/officeDocument/2006/relationships/image" Target="../media/image1.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5"/>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16" name="Picture 15"/>
          <p:cNvPicPr>
            <a:picLocks noChangeAspect="1"/>
          </p:cNvPicPr>
          <p:nvPr/>
        </p:nvPicPr>
        <p:blipFill>
          <a:blip r:embed="rId6"/>
          <a:stretch>
            <a:fillRect/>
          </a:stretch>
        </p:blipFill>
        <p:spPr>
          <a:xfrm>
            <a:off x="3952018" y="180111"/>
            <a:ext cx="8468078" cy="6962235"/>
          </a:xfrm>
          <a:prstGeom prst="rect">
            <a:avLst/>
          </a:prstGeom>
        </p:spPr>
      </p:pic>
    </p:spTree>
    <p:extLst>
      <p:ext uri="{BB962C8B-B14F-4D97-AF65-F5344CB8AC3E}">
        <p14:creationId xmlns:p14="http://schemas.microsoft.com/office/powerpoint/2010/main" val="369761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1824215" y="2509842"/>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latin typeface="Cambria" panose="02040503050406030204" pitchFamily="18" charset="0"/>
                <a:ea typeface="Cambria" panose="02040503050406030204" pitchFamily="18" charset="0"/>
              </a:rPr>
              <a:t>Bài</a:t>
            </a:r>
            <a:r>
              <a:rPr lang="en-US" sz="2800" b="1" dirty="0">
                <a:solidFill>
                  <a:schemeClr val="tx1"/>
                </a:solidFill>
                <a:latin typeface="Cambria" panose="02040503050406030204" pitchFamily="18" charset="0"/>
                <a:ea typeface="Cambria" panose="02040503050406030204" pitchFamily="18" charset="0"/>
              </a:rPr>
              <a:t> 2: </a:t>
            </a:r>
            <a:r>
              <a:rPr kumimoji="0" lang="vi-VN"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Viết mở bài gián tiếp và kết bài mở rộng cho bài </a:t>
            </a:r>
            <a:r>
              <a:rPr kumimoji="0" lang="vi-VN" sz="2800" b="1" i="1"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Bốn mùa trong ánh nước</a:t>
            </a:r>
            <a:r>
              <a:rPr kumimoji="0" lang="vi-VN"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endParaRPr kumimoji="0" lang="en-GB"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Tree>
    <p:extLst>
      <p:ext uri="{BB962C8B-B14F-4D97-AF65-F5344CB8AC3E}">
        <p14:creationId xmlns:p14="http://schemas.microsoft.com/office/powerpoint/2010/main" val="1390885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0000FF"/>
              </a:solidFill>
              <a:effectLst/>
              <a:uLnTx/>
              <a:uFillTx/>
              <a:latin typeface="等线" panose="020F0502020204030204"/>
              <a:ea typeface="等线" panose="02010600030101010101" pitchFamily="2" charset="-122"/>
              <a:cs typeface="+mn-cs"/>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13648" y="314325"/>
            <a:ext cx="3711125" cy="584775"/>
          </a:xfrm>
          <a:prstGeom prst="rect">
            <a:avLst/>
          </a:prstGeom>
          <a:solidFill>
            <a:schemeClr val="bg1"/>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Mở bài gián tiếp</a:t>
            </a:r>
            <a:endParaRPr lang="en-US" sz="3200" b="1" dirty="0">
              <a:solidFill>
                <a:prstClr val="black"/>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03802AE6-3911-9C57-CEBC-ABEB1974F52A}"/>
              </a:ext>
            </a:extLst>
          </p:cNvPr>
          <p:cNvSpPr txBox="1"/>
          <p:nvPr/>
        </p:nvSpPr>
        <p:spPr>
          <a:xfrm>
            <a:off x="685800" y="1032999"/>
            <a:ext cx="10564403"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0" i="0" dirty="0">
                <a:solidFill>
                  <a:srgbClr val="0000FF"/>
                </a:solidFill>
                <a:effectLst/>
                <a:highlight>
                  <a:srgbClr val="FFFFFF"/>
                </a:highlight>
                <a:latin typeface="Helvetica Neue"/>
              </a:rPr>
              <a:t>Mặt </a:t>
            </a:r>
            <a:r>
              <a:rPr lang="en-US" sz="2400" b="0" i="0" dirty="0">
                <a:solidFill>
                  <a:srgbClr val="0000FF"/>
                </a:solidFill>
                <a:effectLst/>
                <a:highlight>
                  <a:srgbClr val="FFFFFF"/>
                </a:highlight>
                <a:latin typeface="Helvetica Neue"/>
              </a:rPr>
              <a:t>H</a:t>
            </a:r>
            <a:r>
              <a:rPr lang="vi-VN" sz="2400" b="0" i="0" dirty="0">
                <a:solidFill>
                  <a:srgbClr val="0000FF"/>
                </a:solidFill>
                <a:effectLst/>
                <a:highlight>
                  <a:srgbClr val="FFFFFF"/>
                </a:highlight>
                <a:latin typeface="Helvetica Neue"/>
              </a:rPr>
              <a:t>ồ </a:t>
            </a:r>
            <a:r>
              <a:rPr lang="en-US" sz="2400" b="0" i="0" dirty="0">
                <a:solidFill>
                  <a:srgbClr val="0000FF"/>
                </a:solidFill>
                <a:effectLst/>
                <a:highlight>
                  <a:srgbClr val="FFFFFF"/>
                </a:highlight>
                <a:latin typeface="Helvetica Neue"/>
              </a:rPr>
              <a:t>G</a:t>
            </a:r>
            <a:r>
              <a:rPr lang="vi-VN" sz="2400" b="0" i="0" dirty="0">
                <a:solidFill>
                  <a:srgbClr val="0000FF"/>
                </a:solidFill>
                <a:effectLst/>
                <a:highlight>
                  <a:srgbClr val="FFFFFF"/>
                </a:highlight>
                <a:latin typeface="Helvetica Neue"/>
              </a:rPr>
              <a:t>ươm vẫn lung linh mây trời,</a:t>
            </a:r>
            <a:br>
              <a:rPr lang="vi-VN" sz="2400" dirty="0">
                <a:solidFill>
                  <a:srgbClr val="0000FF"/>
                </a:solidFill>
              </a:rPr>
            </a:br>
            <a:r>
              <a:rPr lang="en-US" sz="2400" dirty="0">
                <a:solidFill>
                  <a:srgbClr val="0000FF"/>
                </a:solidFill>
              </a:rPr>
              <a:t>    </a:t>
            </a:r>
            <a:r>
              <a:rPr lang="vi-VN" sz="2400" b="0" i="0" dirty="0">
                <a:solidFill>
                  <a:srgbClr val="0000FF"/>
                </a:solidFill>
                <a:effectLst/>
                <a:highlight>
                  <a:srgbClr val="FFFFFF"/>
                </a:highlight>
                <a:latin typeface="Helvetica Neue"/>
              </a:rPr>
              <a:t>Càng toả ngát hương thơm hoa Thủ đô.</a:t>
            </a:r>
            <a:br>
              <a:rPr lang="vi-VN" sz="2400" dirty="0">
                <a:solidFill>
                  <a:srgbClr val="0000FF"/>
                </a:solidFill>
              </a:rPr>
            </a:br>
            <a:r>
              <a:rPr lang="en-US" sz="2400" dirty="0">
                <a:solidFill>
                  <a:srgbClr val="0000FF"/>
                </a:solidFill>
              </a:rPr>
              <a:t>    </a:t>
            </a:r>
            <a:r>
              <a:rPr lang="vi-VN" sz="2400" b="0" i="0" dirty="0">
                <a:solidFill>
                  <a:srgbClr val="0000FF"/>
                </a:solidFill>
                <a:effectLst/>
                <a:highlight>
                  <a:srgbClr val="FFFFFF"/>
                </a:highlight>
                <a:latin typeface="Helvetica Neue"/>
              </a:rPr>
              <a:t>Đường lộng gió thênh thang năm cửa ô.</a:t>
            </a:r>
            <a:br>
              <a:rPr lang="vi-VN" sz="2400" dirty="0">
                <a:solidFill>
                  <a:srgbClr val="0000FF"/>
                </a:solidFill>
              </a:rPr>
            </a:br>
            <a:r>
              <a:rPr lang="en-US" sz="2400" dirty="0">
                <a:solidFill>
                  <a:srgbClr val="0000FF"/>
                </a:solidFill>
              </a:rPr>
              <a:t>               </a:t>
            </a:r>
            <a:r>
              <a:rPr lang="vi-VN" sz="2400" b="0" i="0" dirty="0">
                <a:solidFill>
                  <a:srgbClr val="0000FF"/>
                </a:solidFill>
                <a:effectLst/>
                <a:highlight>
                  <a:srgbClr val="FFFFFF"/>
                </a:highlight>
                <a:latin typeface="Helvetica Neue"/>
              </a:rPr>
              <a:t>Nghe tiếng cười không quên niềm thương đau.</a:t>
            </a:r>
            <a:endParaRPr lang="en-US" sz="2400" b="0" i="0" dirty="0">
              <a:solidFill>
                <a:srgbClr val="0000FF"/>
              </a:solidFill>
              <a:effectLst/>
              <a:highlight>
                <a:srgbClr val="FFFFFF"/>
              </a:highlight>
              <a:latin typeface="Helvetica Neue"/>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FF"/>
                </a:solidFill>
                <a:highlight>
                  <a:srgbClr val="FFFFFF"/>
                </a:highlight>
                <a:latin typeface="Helvetica Neue"/>
                <a:ea typeface="等线" panose="02010600030101010101" pitchFamily="2" charset="-122"/>
              </a:rPr>
              <a:t>	</a:t>
            </a:r>
            <a:r>
              <a:rPr kumimoji="0" lang="en-US" altLang="zh-CN" sz="2400" u="none" strike="noStrike" kern="1200" cap="none" spc="0" normalizeH="0" baseline="0" noProof="0" dirty="0">
                <a:ln>
                  <a:noFill/>
                </a:ln>
                <a:solidFill>
                  <a:srgbClr val="0000FF"/>
                </a:solidFill>
                <a:highlight>
                  <a:srgbClr val="FFFFFF"/>
                </a:highlight>
                <a:uLnTx/>
                <a:uFillTx/>
                <a:latin typeface="Helvetica Neue"/>
                <a:ea typeface="等线" panose="02010600030101010101" pitchFamily="2" charset="-122"/>
                <a:cs typeface="+mn-cs"/>
              </a:rPr>
              <a:t>Nghe c</a:t>
            </a:r>
            <a:r>
              <a:rPr lang="en-US" altLang="zh-CN" sz="2400" dirty="0" err="1">
                <a:solidFill>
                  <a:srgbClr val="0000FF"/>
                </a:solidFill>
                <a:highlight>
                  <a:srgbClr val="FFFFFF"/>
                </a:highlight>
                <a:latin typeface="Helvetica Neue"/>
                <a:ea typeface="等线" panose="02010600030101010101" pitchFamily="2" charset="-122"/>
              </a:rPr>
              <a:t>âu</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hát</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đã</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gợi</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cho</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em</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cảm</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giác</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xao</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xuyến</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nhớ</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về</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Hồ</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Gươm</a:t>
            </a:r>
            <a:r>
              <a:rPr lang="en-US" altLang="zh-CN" sz="2400" dirty="0">
                <a:solidFill>
                  <a:srgbClr val="0000FF"/>
                </a:solidFill>
                <a:highlight>
                  <a:srgbClr val="FFFFFF"/>
                </a:highlight>
                <a:latin typeface="Helvetica Neue"/>
                <a:ea typeface="等线" panose="02010600030101010101" pitchFamily="2" charset="-122"/>
              </a:rPr>
              <a:t> – </a:t>
            </a:r>
            <a:r>
              <a:rPr lang="en-US" altLang="zh-CN" sz="2400" dirty="0" err="1">
                <a:solidFill>
                  <a:srgbClr val="0000FF"/>
                </a:solidFill>
                <a:highlight>
                  <a:srgbClr val="FFFFFF"/>
                </a:highlight>
                <a:latin typeface="Helvetica Neue"/>
                <a:ea typeface="等线" panose="02010600030101010101" pitchFamily="2" charset="-122"/>
              </a:rPr>
              <a:t>trái</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tim</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của</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thủ</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đô</a:t>
            </a:r>
            <a:r>
              <a:rPr lang="en-US" altLang="zh-CN" sz="2400" dirty="0">
                <a:solidFill>
                  <a:srgbClr val="0000FF"/>
                </a:solidFill>
                <a:highlight>
                  <a:srgbClr val="FFFFFF"/>
                </a:highlight>
                <a:latin typeface="Helvetica Neue"/>
                <a:ea typeface="等线" panose="02010600030101010101" pitchFamily="2" charset="-122"/>
              </a:rPr>
              <a:t> Hà </a:t>
            </a:r>
            <a:r>
              <a:rPr lang="en-US" altLang="zh-CN" sz="2400" dirty="0" err="1">
                <a:solidFill>
                  <a:srgbClr val="0000FF"/>
                </a:solidFill>
                <a:highlight>
                  <a:srgbClr val="FFFFFF"/>
                </a:highlight>
                <a:latin typeface="Helvetica Neue"/>
                <a:ea typeface="等线" panose="02010600030101010101" pitchFamily="2" charset="-122"/>
              </a:rPr>
              <a:t>Nội</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em</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rất</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thích</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cảnh</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đẹp</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nơi</a:t>
            </a:r>
            <a:r>
              <a:rPr lang="en-US" altLang="zh-CN" sz="2400" dirty="0">
                <a:solidFill>
                  <a:srgbClr val="0000FF"/>
                </a:solidFill>
                <a:highlight>
                  <a:srgbClr val="FFFFFF"/>
                </a:highlight>
                <a:latin typeface="Helvetica Neue"/>
                <a:ea typeface="等线" panose="02010600030101010101" pitchFamily="2" charset="-122"/>
              </a:rPr>
              <a:t> </a:t>
            </a:r>
            <a:r>
              <a:rPr lang="en-US" altLang="zh-CN" sz="2400" dirty="0" err="1">
                <a:solidFill>
                  <a:srgbClr val="0000FF"/>
                </a:solidFill>
                <a:highlight>
                  <a:srgbClr val="FFFFFF"/>
                </a:highlight>
                <a:latin typeface="Helvetica Neue"/>
                <a:ea typeface="等线" panose="02010600030101010101" pitchFamily="2" charset="-122"/>
              </a:rPr>
              <a:t>đây</a:t>
            </a:r>
            <a:r>
              <a:rPr lang="en-US" altLang="zh-CN" sz="2400" dirty="0">
                <a:solidFill>
                  <a:srgbClr val="0000FF"/>
                </a:solidFill>
                <a:highlight>
                  <a:srgbClr val="FFFFFF"/>
                </a:highlight>
                <a:latin typeface="Helvetica Neue"/>
                <a:ea typeface="等线" panose="02010600030101010101" pitchFamily="2" charset="-122"/>
              </a:rPr>
              <a:t>. </a:t>
            </a:r>
            <a:endParaRPr kumimoji="0" lang="zh-CN" altLang="en-US" sz="2400" b="0" i="0" u="none" strike="noStrike" kern="1200" cap="none" spc="0" normalizeH="0" baseline="0" noProof="0" dirty="0">
              <a:ln>
                <a:noFill/>
              </a:ln>
              <a:solidFill>
                <a:srgbClr val="0000FF"/>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C9E965D6-7AA2-DBDD-6A35-22241AFF417E}"/>
              </a:ext>
            </a:extLst>
          </p:cNvPr>
          <p:cNvSpPr txBox="1"/>
          <p:nvPr/>
        </p:nvSpPr>
        <p:spPr>
          <a:xfrm>
            <a:off x="575646" y="4214613"/>
            <a:ext cx="11133843" cy="1938992"/>
          </a:xfrm>
          <a:prstGeom prst="rect">
            <a:avLst/>
          </a:prstGeom>
          <a:noFill/>
        </p:spPr>
        <p:txBody>
          <a:bodyPr wrap="square">
            <a:spAutoFit/>
          </a:bodyPr>
          <a:lstStyle/>
          <a:p>
            <a:pPr algn="just"/>
            <a:r>
              <a:rPr lang="en-US" sz="2400" b="0" i="0" dirty="0">
                <a:solidFill>
                  <a:srgbClr val="0000FF"/>
                </a:solidFill>
                <a:effectLst/>
                <a:highlight>
                  <a:srgbClr val="FFFFFF"/>
                </a:highlight>
                <a:latin typeface="Open Sans" panose="020B0606030504020204" pitchFamily="34" charset="0"/>
              </a:rPr>
              <a:t>	</a:t>
            </a:r>
            <a:r>
              <a:rPr lang="vi-VN" sz="2400" b="0" i="0" dirty="0">
                <a:solidFill>
                  <a:srgbClr val="0000FF"/>
                </a:solidFill>
                <a:effectLst/>
                <a:highlight>
                  <a:srgbClr val="FFFFFF"/>
                </a:highlight>
                <a:latin typeface="Open Sans" panose="020B0606030504020204" pitchFamily="34" charset="0"/>
              </a:rPr>
              <a:t>Nước Việt Nam ta tự hào với nhiều danh lam thắng cảnh nổi tiếng như Vịnh Hạ Long kỳ vĩ, chùa Thiên Mụ cổ kính hay Hội An thơ mộng. Mảnh đất Thăng Long – Hà Nội là nơi hội tụ của biết bao di tích lịch sử, cảnh đẹp làm say đắm lòng người. Nhưng gần gũi, thân thương với em nhất chính là Hồ Gươm – viên ngọc xanh long lanh giữa lòng thành phố.</a:t>
            </a:r>
            <a:endParaRPr lang="en-US" sz="2400" dirty="0">
              <a:solidFill>
                <a:srgbClr val="0000FF"/>
              </a:solidFill>
            </a:endParaRPr>
          </a:p>
        </p:txBody>
      </p:sp>
      <p:sp>
        <p:nvSpPr>
          <p:cNvPr id="8" name="TextBox 7">
            <a:extLst>
              <a:ext uri="{FF2B5EF4-FFF2-40B4-BE49-F238E27FC236}">
                <a16:creationId xmlns:a16="http://schemas.microsoft.com/office/drawing/2014/main" id="{CF29DDE7-3849-7CB3-E20A-6AB122707E2C}"/>
              </a:ext>
            </a:extLst>
          </p:cNvPr>
          <p:cNvSpPr txBox="1"/>
          <p:nvPr/>
        </p:nvSpPr>
        <p:spPr>
          <a:xfrm>
            <a:off x="331261" y="929452"/>
            <a:ext cx="1687945" cy="584775"/>
          </a:xfrm>
          <a:prstGeom prst="rect">
            <a:avLst/>
          </a:prstGeom>
          <a:solidFill>
            <a:schemeClr val="bg1"/>
          </a:solidFill>
        </p:spPr>
        <p:txBody>
          <a:bodyPr wrap="square" rtlCol="0">
            <a:spAutoFit/>
          </a:bodyPr>
          <a:lstStyle/>
          <a:p>
            <a:pPr lvl="0" algn="ctr">
              <a:defRPr/>
            </a:pPr>
            <a:r>
              <a:rPr lang="en-US" sz="3200" b="1" dirty="0" err="1">
                <a:solidFill>
                  <a:prstClr val="black"/>
                </a:solidFill>
                <a:latin typeface="Cambria" panose="02040503050406030204" pitchFamily="18" charset="0"/>
                <a:ea typeface="Cambria" panose="02040503050406030204" pitchFamily="18" charset="0"/>
              </a:rPr>
              <a:t>Mẫu</a:t>
            </a:r>
            <a:r>
              <a:rPr lang="en-US" sz="3200" b="1" dirty="0">
                <a:solidFill>
                  <a:prstClr val="black"/>
                </a:solidFill>
                <a:latin typeface="Cambria" panose="02040503050406030204" pitchFamily="18" charset="0"/>
                <a:ea typeface="Cambria" panose="02040503050406030204" pitchFamily="18" charset="0"/>
              </a:rPr>
              <a:t> 1:</a:t>
            </a:r>
          </a:p>
        </p:txBody>
      </p:sp>
      <p:sp>
        <p:nvSpPr>
          <p:cNvPr id="9" name="TextBox 8">
            <a:extLst>
              <a:ext uri="{FF2B5EF4-FFF2-40B4-BE49-F238E27FC236}">
                <a16:creationId xmlns:a16="http://schemas.microsoft.com/office/drawing/2014/main" id="{0D0CBF9B-DD60-C15C-16A3-C4C5764E6619}"/>
              </a:ext>
            </a:extLst>
          </p:cNvPr>
          <p:cNvSpPr txBox="1"/>
          <p:nvPr/>
        </p:nvSpPr>
        <p:spPr>
          <a:xfrm>
            <a:off x="331261" y="3490912"/>
            <a:ext cx="1687945" cy="584775"/>
          </a:xfrm>
          <a:prstGeom prst="rect">
            <a:avLst/>
          </a:prstGeom>
          <a:solidFill>
            <a:schemeClr val="bg1"/>
          </a:solidFill>
        </p:spPr>
        <p:txBody>
          <a:bodyPr wrap="square" rtlCol="0">
            <a:spAutoFit/>
          </a:bodyPr>
          <a:lstStyle/>
          <a:p>
            <a:pPr lvl="0" algn="ctr">
              <a:defRPr/>
            </a:pPr>
            <a:r>
              <a:rPr lang="en-US" sz="3200" b="1" dirty="0" err="1">
                <a:solidFill>
                  <a:prstClr val="black"/>
                </a:solidFill>
                <a:latin typeface="Cambria" panose="02040503050406030204" pitchFamily="18" charset="0"/>
                <a:ea typeface="Cambria" panose="02040503050406030204" pitchFamily="18" charset="0"/>
              </a:rPr>
              <a:t>Mẫu</a:t>
            </a:r>
            <a:r>
              <a:rPr lang="en-US" sz="3200" b="1" dirty="0">
                <a:solidFill>
                  <a:prstClr val="black"/>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2546325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284693" y="276294"/>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284693" y="473994"/>
            <a:ext cx="3215811" cy="584775"/>
          </a:xfrm>
          <a:prstGeom prst="rect">
            <a:avLst/>
          </a:prstGeom>
          <a:solidFill>
            <a:schemeClr val="bg1"/>
          </a:solidFill>
        </p:spPr>
        <p:txBody>
          <a:bodyPr wrap="square" rtlCol="0">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Kết bài mở rộng </a:t>
            </a:r>
            <a:endParaRPr lang="en-US" sz="3200" b="1" dirty="0">
              <a:solidFill>
                <a:prstClr val="black"/>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3F1413A3-5B32-66CB-7863-FCB75FCF8B92}"/>
              </a:ext>
            </a:extLst>
          </p:cNvPr>
          <p:cNvSpPr txBox="1"/>
          <p:nvPr/>
        </p:nvSpPr>
        <p:spPr>
          <a:xfrm>
            <a:off x="1128665" y="1196405"/>
            <a:ext cx="10215081" cy="1815882"/>
          </a:xfrm>
          <a:prstGeom prst="rect">
            <a:avLst/>
          </a:prstGeom>
          <a:noFill/>
        </p:spPr>
        <p:txBody>
          <a:bodyPr wrap="square">
            <a:spAutoFit/>
          </a:bodyPr>
          <a:lstStyle/>
          <a:p>
            <a:pPr algn="just"/>
            <a:r>
              <a:rPr lang="en-US" sz="2800" b="0" i="0" dirty="0">
                <a:solidFill>
                  <a:srgbClr val="0000FF"/>
                </a:solidFill>
                <a:effectLst/>
                <a:highlight>
                  <a:srgbClr val="FFFFFF"/>
                </a:highlight>
                <a:latin typeface="Open Sans" panose="020B0606030504020204" pitchFamily="34" charset="0"/>
              </a:rPr>
              <a:t>	</a:t>
            </a:r>
            <a:r>
              <a:rPr lang="vi-VN" sz="2800" b="0" i="0" dirty="0">
                <a:solidFill>
                  <a:srgbClr val="0000FF"/>
                </a:solidFill>
                <a:effectLst/>
                <a:highlight>
                  <a:srgbClr val="FFFFFF"/>
                </a:highlight>
                <a:latin typeface="Open Sans" panose="020B0606030504020204" pitchFamily="34" charset="0"/>
              </a:rPr>
              <a:t>Mỗi người dân đất Việt dù đi đâu về đâu cũng luôn mong ngóng, luyến lưu những danh thắng của quốc gia. Có lẽ hồ Gươm luôn là địa chỉ đáng nhớ lưu giữ trong lòng người dân mảnh đất Hà thành.</a:t>
            </a:r>
            <a:endParaRPr lang="en-US" sz="2800" dirty="0">
              <a:solidFill>
                <a:srgbClr val="0000FF"/>
              </a:solidFill>
            </a:endParaRPr>
          </a:p>
        </p:txBody>
      </p:sp>
      <p:sp>
        <p:nvSpPr>
          <p:cNvPr id="5" name="TextBox 4">
            <a:extLst>
              <a:ext uri="{FF2B5EF4-FFF2-40B4-BE49-F238E27FC236}">
                <a16:creationId xmlns:a16="http://schemas.microsoft.com/office/drawing/2014/main" id="{0B0B12AA-BF92-159A-A8AA-2EDD6F14B6B0}"/>
              </a:ext>
            </a:extLst>
          </p:cNvPr>
          <p:cNvSpPr txBox="1"/>
          <p:nvPr/>
        </p:nvSpPr>
        <p:spPr>
          <a:xfrm>
            <a:off x="284693" y="1142012"/>
            <a:ext cx="1687945" cy="584775"/>
          </a:xfrm>
          <a:prstGeom prst="rect">
            <a:avLst/>
          </a:prstGeom>
          <a:solidFill>
            <a:schemeClr val="bg1"/>
          </a:solidFill>
        </p:spPr>
        <p:txBody>
          <a:bodyPr wrap="square" rtlCol="0">
            <a:spAutoFit/>
          </a:bodyPr>
          <a:lstStyle/>
          <a:p>
            <a:pPr lvl="0" algn="ctr">
              <a:defRPr/>
            </a:pPr>
            <a:r>
              <a:rPr lang="en-US" sz="3200" b="1" dirty="0" err="1">
                <a:solidFill>
                  <a:prstClr val="black"/>
                </a:solidFill>
                <a:latin typeface="Cambria" panose="02040503050406030204" pitchFamily="18" charset="0"/>
                <a:ea typeface="Cambria" panose="02040503050406030204" pitchFamily="18" charset="0"/>
              </a:rPr>
              <a:t>Mẫu</a:t>
            </a:r>
            <a:r>
              <a:rPr lang="en-US" sz="3200" b="1" dirty="0">
                <a:solidFill>
                  <a:prstClr val="black"/>
                </a:solidFill>
                <a:latin typeface="Cambria" panose="02040503050406030204" pitchFamily="18" charset="0"/>
                <a:ea typeface="Cambria" panose="02040503050406030204" pitchFamily="18" charset="0"/>
              </a:rPr>
              <a:t> 1:</a:t>
            </a:r>
          </a:p>
        </p:txBody>
      </p:sp>
      <p:sp>
        <p:nvSpPr>
          <p:cNvPr id="8" name="TextBox 7">
            <a:extLst>
              <a:ext uri="{FF2B5EF4-FFF2-40B4-BE49-F238E27FC236}">
                <a16:creationId xmlns:a16="http://schemas.microsoft.com/office/drawing/2014/main" id="{1578B92A-8174-EB38-7859-42B7B8053891}"/>
              </a:ext>
            </a:extLst>
          </p:cNvPr>
          <p:cNvSpPr txBox="1"/>
          <p:nvPr/>
        </p:nvSpPr>
        <p:spPr>
          <a:xfrm>
            <a:off x="936317" y="3429000"/>
            <a:ext cx="10605499" cy="3108543"/>
          </a:xfrm>
          <a:prstGeom prst="rect">
            <a:avLst/>
          </a:prstGeom>
          <a:noFill/>
        </p:spPr>
        <p:txBody>
          <a:bodyPr wrap="square">
            <a:spAutoFit/>
          </a:bodyPr>
          <a:lstStyle/>
          <a:p>
            <a:pPr algn="just"/>
            <a:r>
              <a:rPr lang="en-US" sz="2800" b="0" i="0" dirty="0">
                <a:solidFill>
                  <a:srgbClr val="0000FF"/>
                </a:solidFill>
                <a:effectLst/>
                <a:highlight>
                  <a:srgbClr val="FFFFFF"/>
                </a:highlight>
                <a:latin typeface="Open Sans" panose="020B0606030504020204" pitchFamily="34" charset="0"/>
              </a:rPr>
              <a:t>	</a:t>
            </a:r>
            <a:r>
              <a:rPr lang="vi-VN" sz="2800" b="0" i="0" dirty="0">
                <a:solidFill>
                  <a:srgbClr val="0000FF"/>
                </a:solidFill>
                <a:effectLst/>
                <a:highlight>
                  <a:srgbClr val="FFFFFF"/>
                </a:highlight>
                <a:latin typeface="Open Sans" panose="020B0606030504020204" pitchFamily="34" charset="0"/>
              </a:rPr>
              <a:t>Em rất yêu quý Hồ Gươm. Hồ Gươm không những là danh lam thắng cảnh của quốc gia mà còn là di tích lịch sử quan trọng, là niềm tự hào của người dân Hà Nội nói riêng và của toàn dân tộc nói chung. Chúng ta phải giữ gìn và bảo vệ di sản văn hóa của Thủ đô. Có lẽ cho dù là quá khứ, hiện tại hay tương lai, hồ Gươm vẫn sẽ mãi là một địa danh nổi tiếng, ở lại trong lòng của mỗi người dân Việt Nam.</a:t>
            </a:r>
            <a:endParaRPr lang="en-US" sz="2800" dirty="0">
              <a:solidFill>
                <a:srgbClr val="0000FF"/>
              </a:solidFill>
            </a:endParaRPr>
          </a:p>
        </p:txBody>
      </p:sp>
      <p:sp>
        <p:nvSpPr>
          <p:cNvPr id="9" name="TextBox 8">
            <a:extLst>
              <a:ext uri="{FF2B5EF4-FFF2-40B4-BE49-F238E27FC236}">
                <a16:creationId xmlns:a16="http://schemas.microsoft.com/office/drawing/2014/main" id="{F380D8F0-C815-1BCB-5A87-5A4948D679CB}"/>
              </a:ext>
            </a:extLst>
          </p:cNvPr>
          <p:cNvSpPr txBox="1"/>
          <p:nvPr/>
        </p:nvSpPr>
        <p:spPr>
          <a:xfrm>
            <a:off x="344846" y="2925334"/>
            <a:ext cx="1687945" cy="584775"/>
          </a:xfrm>
          <a:prstGeom prst="rect">
            <a:avLst/>
          </a:prstGeom>
          <a:solidFill>
            <a:schemeClr val="bg1"/>
          </a:solidFill>
        </p:spPr>
        <p:txBody>
          <a:bodyPr wrap="square" rtlCol="0">
            <a:spAutoFit/>
          </a:bodyPr>
          <a:lstStyle/>
          <a:p>
            <a:pPr lvl="0" algn="ctr">
              <a:defRPr/>
            </a:pPr>
            <a:r>
              <a:rPr lang="en-US" sz="3200" b="1" dirty="0" err="1">
                <a:solidFill>
                  <a:prstClr val="black"/>
                </a:solidFill>
                <a:latin typeface="Cambria" panose="02040503050406030204" pitchFamily="18" charset="0"/>
                <a:ea typeface="Cambria" panose="02040503050406030204" pitchFamily="18" charset="0"/>
              </a:rPr>
              <a:t>Mẫu</a:t>
            </a:r>
            <a:r>
              <a:rPr lang="en-US" sz="3200" b="1" dirty="0">
                <a:solidFill>
                  <a:prstClr val="black"/>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020552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3. Trao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đổi</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về</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cách</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viết</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mở</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gián</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tiếp</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kết</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mở</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rộng</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cho</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tả</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phong</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cảnh</a:t>
            </a: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a:t>
            </a:r>
            <a:endParaRPr kumimoji="0" lang="en-GB"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id="{6153E281-89E6-8013-AF96-681511F971E2}"/>
              </a:ext>
            </a:extLst>
          </p:cNvPr>
          <p:cNvSpPr txBox="1"/>
          <p:nvPr/>
        </p:nvSpPr>
        <p:spPr>
          <a:xfrm>
            <a:off x="1514475" y="1571625"/>
            <a:ext cx="9867900" cy="1384995"/>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G:</a:t>
            </a:r>
          </a:p>
          <a:p>
            <a:r>
              <a:rPr lang="vi-VN" sz="2800" dirty="0">
                <a:latin typeface="Cambria" panose="02040503050406030204" pitchFamily="18" charset="0"/>
                <a:ea typeface="Cambria" panose="02040503050406030204" pitchFamily="18" charset="0"/>
              </a:rPr>
              <a:t>– Khi viết mở bài gián tiếp, có thể bắt đầu như thế nào để dẫn vào phần giới thiệu phong cảnh?</a:t>
            </a:r>
            <a:endParaRPr lang="en-US" sz="28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0CFC3579-7DFF-346A-11CC-F749F072EB52}"/>
              </a:ext>
            </a:extLst>
          </p:cNvPr>
          <p:cNvSpPr txBox="1"/>
          <p:nvPr/>
        </p:nvSpPr>
        <p:spPr>
          <a:xfrm>
            <a:off x="782107" y="3343772"/>
            <a:ext cx="5247218" cy="1200329"/>
          </a:xfrm>
          <a:prstGeom prst="rect">
            <a:avLst/>
          </a:prstGeom>
          <a:solidFill>
            <a:schemeClr val="bg1"/>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Nhớ về một số nơi có phong cảnh đẹp em từng đến thăm hoặc được xem trên ti vi, trong tranh ảnh,…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74010D4-7806-E66A-A532-00F7CFFFAD99}"/>
              </a:ext>
            </a:extLst>
          </p:cNvPr>
          <p:cNvSpPr txBox="1"/>
          <p:nvPr/>
        </p:nvSpPr>
        <p:spPr>
          <a:xfrm>
            <a:off x="6325657" y="3343772"/>
            <a:ext cx="5247218" cy="1200329"/>
          </a:xfrm>
          <a:prstGeom prst="rect">
            <a:avLst/>
          </a:prstGeom>
          <a:solidFill>
            <a:schemeClr val="bg1"/>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Nghe một bài hát hoặc đọc một bài thơ, bài văn,… có nhắc đến vẻ đẹp của cảnh vật thiên nhiên,…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39551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id="{6153E281-89E6-8013-AF96-681511F971E2}"/>
              </a:ext>
            </a:extLst>
          </p:cNvPr>
          <p:cNvSpPr txBox="1"/>
          <p:nvPr/>
        </p:nvSpPr>
        <p:spPr>
          <a:xfrm>
            <a:off x="1514475" y="1571625"/>
            <a:ext cx="98679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p>
          <a:p>
            <a:pPr lvl="0"/>
            <a:r>
              <a:rPr lang="vi-VN" sz="2800" dirty="0">
                <a:solidFill>
                  <a:prstClr val="black"/>
                </a:solidFill>
                <a:latin typeface="Cambria" panose="02040503050406030204" pitchFamily="18" charset="0"/>
                <a:ea typeface="Cambria" panose="02040503050406030204" pitchFamily="18" charset="0"/>
              </a:rPr>
              <a:t>– Khi viết kết bài mở rộng, nên mở rộng theo hướng nào?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0CFC3579-7DFF-346A-11CC-F749F072EB52}"/>
              </a:ext>
            </a:extLst>
          </p:cNvPr>
          <p:cNvSpPr txBox="1"/>
          <p:nvPr/>
        </p:nvSpPr>
        <p:spPr>
          <a:xfrm>
            <a:off x="782107" y="3343772"/>
            <a:ext cx="5247218" cy="1200329"/>
          </a:xfrm>
          <a:prstGeom prst="rect">
            <a:avLst/>
          </a:prstGeom>
          <a:solidFill>
            <a:schemeClr val="bg1"/>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Nghĩ về những người thầm lặng góp sức, chung tay giữ gìn, bảo vệ vẻ đẹp của cảnh vật thiên nhiên,…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B74010D4-7806-E66A-A532-00F7CFFFAD99}"/>
              </a:ext>
            </a:extLst>
          </p:cNvPr>
          <p:cNvSpPr txBox="1"/>
          <p:nvPr/>
        </p:nvSpPr>
        <p:spPr>
          <a:xfrm>
            <a:off x="6325657" y="3343772"/>
            <a:ext cx="5247218" cy="1200329"/>
          </a:xfrm>
          <a:prstGeom prst="rect">
            <a:avLst/>
          </a:prstGeom>
          <a:solidFill>
            <a:schemeClr val="bg1"/>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Tưởng tượng về những thay đổi của cảnh vật thiên nhiên theo thời gian,…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55889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276225"/>
            <a:ext cx="11051177" cy="6515100"/>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a:extLst>
              <a:ext uri="{FF2B5EF4-FFF2-40B4-BE49-F238E27FC236}">
                <a16:creationId xmlns:a16="http://schemas.microsoft.com/office/drawing/2014/main" id="{0F52C641-540E-6F46-A58E-81B32294F402}"/>
              </a:ext>
            </a:extLst>
          </p:cNvPr>
          <p:cNvPicPr>
            <a:picLocks noChangeAspect="1"/>
          </p:cNvPicPr>
          <p:nvPr/>
        </p:nvPicPr>
        <p:blipFill>
          <a:blip r:embed="rId5"/>
          <a:stretch>
            <a:fillRect/>
          </a:stretch>
        </p:blipFill>
        <p:spPr>
          <a:xfrm>
            <a:off x="2819399" y="342899"/>
            <a:ext cx="6362701" cy="6372707"/>
          </a:xfrm>
          <a:prstGeom prst="rect">
            <a:avLst/>
          </a:prstGeom>
        </p:spPr>
      </p:pic>
    </p:spTree>
    <p:extLst>
      <p:ext uri="{BB962C8B-B14F-4D97-AF65-F5344CB8AC3E}">
        <p14:creationId xmlns:p14="http://schemas.microsoft.com/office/powerpoint/2010/main" val="1103823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4044572" y="239151"/>
            <a:ext cx="8266892" cy="6962235"/>
          </a:xfrm>
          <a:prstGeom prst="rect">
            <a:avLst/>
          </a:prstGeom>
        </p:spPr>
      </p:pic>
    </p:spTree>
    <p:extLst>
      <p:ext uri="{BB962C8B-B14F-4D97-AF65-F5344CB8AC3E}">
        <p14:creationId xmlns:p14="http://schemas.microsoft.com/office/powerpoint/2010/main" val="18447666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id="{E0DC7469-27B6-4E1B-8413-FA40C6F6F7A5}"/>
              </a:ext>
            </a:extLst>
          </p:cNvPr>
          <p:cNvPicPr>
            <a:picLocks noChangeAspect="1"/>
          </p:cNvPicPr>
          <p:nvPr/>
        </p:nvPicPr>
        <p:blipFill>
          <a:blip r:embed="rId4"/>
          <a:stretch>
            <a:fillRect/>
          </a:stretch>
        </p:blipFill>
        <p:spPr>
          <a:xfrm>
            <a:off x="6882782" y="4138537"/>
            <a:ext cx="2011854" cy="1432684"/>
          </a:xfrm>
          <a:prstGeom prst="rect">
            <a:avLst/>
          </a:prstGeom>
        </p:spPr>
      </p:pic>
      <p:pic>
        <p:nvPicPr>
          <p:cNvPr id="10" name="图片 9">
            <a:extLst>
              <a:ext uri="{FF2B5EF4-FFF2-40B4-BE49-F238E27FC236}">
                <a16:creationId xmlns:a16="http://schemas.microsoft.com/office/drawing/2014/main" id="{6D7A0029-9CED-4447-B646-506D119470B9}"/>
              </a:ext>
            </a:extLst>
          </p:cNvPr>
          <p:cNvPicPr>
            <a:picLocks noChangeAspect="1"/>
          </p:cNvPicPr>
          <p:nvPr/>
        </p:nvPicPr>
        <p:blipFill>
          <a:blip r:embed="rId5"/>
          <a:stretch>
            <a:fillRect/>
          </a:stretch>
        </p:blipFill>
        <p:spPr>
          <a:xfrm>
            <a:off x="9215485" y="2971858"/>
            <a:ext cx="1670449" cy="1316850"/>
          </a:xfrm>
          <a:prstGeom prst="rect">
            <a:avLst/>
          </a:prstGeom>
        </p:spPr>
      </p:pic>
      <p:sp>
        <p:nvSpPr>
          <p:cNvPr id="15" name="Rounded Rectangle 10"/>
          <p:cNvSpPr/>
          <p:nvPr/>
        </p:nvSpPr>
        <p:spPr>
          <a:xfrm>
            <a:off x="3203995" y="1689649"/>
            <a:ext cx="6699660" cy="2920452"/>
          </a:xfrm>
          <a:custGeom>
            <a:avLst/>
            <a:gdLst>
              <a:gd name="connsiteX0" fmla="*/ 0 w 8145194"/>
              <a:gd name="connsiteY0" fmla="*/ 197752 h 1186491"/>
              <a:gd name="connsiteX1" fmla="*/ 197752 w 8145194"/>
              <a:gd name="connsiteY1" fmla="*/ 0 h 1186491"/>
              <a:gd name="connsiteX2" fmla="*/ 7947442 w 8145194"/>
              <a:gd name="connsiteY2" fmla="*/ 0 h 1186491"/>
              <a:gd name="connsiteX3" fmla="*/ 8145194 w 8145194"/>
              <a:gd name="connsiteY3" fmla="*/ 197752 h 1186491"/>
              <a:gd name="connsiteX4" fmla="*/ 8145194 w 8145194"/>
              <a:gd name="connsiteY4" fmla="*/ 988739 h 1186491"/>
              <a:gd name="connsiteX5" fmla="*/ 7947442 w 8145194"/>
              <a:gd name="connsiteY5" fmla="*/ 1186491 h 1186491"/>
              <a:gd name="connsiteX6" fmla="*/ 197752 w 8145194"/>
              <a:gd name="connsiteY6" fmla="*/ 1186491 h 1186491"/>
              <a:gd name="connsiteX7" fmla="*/ 0 w 8145194"/>
              <a:gd name="connsiteY7" fmla="*/ 988739 h 1186491"/>
              <a:gd name="connsiteX8" fmla="*/ 0 w 8145194"/>
              <a:gd name="connsiteY8" fmla="*/ 197752 h 1186491"/>
              <a:gd name="connsiteX0" fmla="*/ 0 w 8145194"/>
              <a:gd name="connsiteY0" fmla="*/ 260456 h 1249195"/>
              <a:gd name="connsiteX1" fmla="*/ 197752 w 8145194"/>
              <a:gd name="connsiteY1" fmla="*/ 62704 h 1249195"/>
              <a:gd name="connsiteX2" fmla="*/ 6260123 w 8145194"/>
              <a:gd name="connsiteY2" fmla="*/ 0 h 1249195"/>
              <a:gd name="connsiteX3" fmla="*/ 7947442 w 8145194"/>
              <a:gd name="connsiteY3" fmla="*/ 62704 h 1249195"/>
              <a:gd name="connsiteX4" fmla="*/ 8145194 w 8145194"/>
              <a:gd name="connsiteY4" fmla="*/ 260456 h 1249195"/>
              <a:gd name="connsiteX5" fmla="*/ 8145194 w 8145194"/>
              <a:gd name="connsiteY5" fmla="*/ 1051443 h 1249195"/>
              <a:gd name="connsiteX6" fmla="*/ 7947442 w 8145194"/>
              <a:gd name="connsiteY6" fmla="*/ 1249195 h 1249195"/>
              <a:gd name="connsiteX7" fmla="*/ 197752 w 8145194"/>
              <a:gd name="connsiteY7" fmla="*/ 1249195 h 1249195"/>
              <a:gd name="connsiteX8" fmla="*/ 0 w 8145194"/>
              <a:gd name="connsiteY8" fmla="*/ 1051443 h 1249195"/>
              <a:gd name="connsiteX9" fmla="*/ 0 w 8145194"/>
              <a:gd name="connsiteY9" fmla="*/ 260456 h 1249195"/>
              <a:gd name="connsiteX0" fmla="*/ 0 w 8145194"/>
              <a:gd name="connsiteY0" fmla="*/ 260456 h 1249204"/>
              <a:gd name="connsiteX1" fmla="*/ 197752 w 8145194"/>
              <a:gd name="connsiteY1" fmla="*/ 62704 h 1249204"/>
              <a:gd name="connsiteX2" fmla="*/ 6260123 w 8145194"/>
              <a:gd name="connsiteY2" fmla="*/ 0 h 1249204"/>
              <a:gd name="connsiteX3" fmla="*/ 7947442 w 8145194"/>
              <a:gd name="connsiteY3" fmla="*/ 62704 h 1249204"/>
              <a:gd name="connsiteX4" fmla="*/ 8145194 w 8145194"/>
              <a:gd name="connsiteY4" fmla="*/ 260456 h 1249204"/>
              <a:gd name="connsiteX5" fmla="*/ 8145194 w 8145194"/>
              <a:gd name="connsiteY5" fmla="*/ 1051443 h 1249204"/>
              <a:gd name="connsiteX6" fmla="*/ 7947442 w 8145194"/>
              <a:gd name="connsiteY6" fmla="*/ 1249195 h 1249204"/>
              <a:gd name="connsiteX7" fmla="*/ 6049108 w 8145194"/>
              <a:gd name="connsiteY7" fmla="*/ 1181687 h 1249204"/>
              <a:gd name="connsiteX8" fmla="*/ 197752 w 8145194"/>
              <a:gd name="connsiteY8" fmla="*/ 1249195 h 1249204"/>
              <a:gd name="connsiteX9" fmla="*/ 0 w 8145194"/>
              <a:gd name="connsiteY9" fmla="*/ 1051443 h 1249204"/>
              <a:gd name="connsiteX10" fmla="*/ 0 w 8145194"/>
              <a:gd name="connsiteY10" fmla="*/ 260456 h 1249204"/>
              <a:gd name="connsiteX0" fmla="*/ 0 w 8145194"/>
              <a:gd name="connsiteY0" fmla="*/ 260456 h 1280159"/>
              <a:gd name="connsiteX1" fmla="*/ 197752 w 8145194"/>
              <a:gd name="connsiteY1" fmla="*/ 62704 h 1280159"/>
              <a:gd name="connsiteX2" fmla="*/ 6260123 w 8145194"/>
              <a:gd name="connsiteY2" fmla="*/ 0 h 1280159"/>
              <a:gd name="connsiteX3" fmla="*/ 7947442 w 8145194"/>
              <a:gd name="connsiteY3" fmla="*/ 62704 h 1280159"/>
              <a:gd name="connsiteX4" fmla="*/ 8145194 w 8145194"/>
              <a:gd name="connsiteY4" fmla="*/ 260456 h 1280159"/>
              <a:gd name="connsiteX5" fmla="*/ 8145194 w 8145194"/>
              <a:gd name="connsiteY5" fmla="*/ 1051443 h 1280159"/>
              <a:gd name="connsiteX6" fmla="*/ 7947442 w 8145194"/>
              <a:gd name="connsiteY6" fmla="*/ 1249195 h 1280159"/>
              <a:gd name="connsiteX7" fmla="*/ 6049108 w 8145194"/>
              <a:gd name="connsiteY7" fmla="*/ 1181687 h 1280159"/>
              <a:gd name="connsiteX8" fmla="*/ 3235569 w 8145194"/>
              <a:gd name="connsiteY8" fmla="*/ 1280159 h 1280159"/>
              <a:gd name="connsiteX9" fmla="*/ 197752 w 8145194"/>
              <a:gd name="connsiteY9" fmla="*/ 1249195 h 1280159"/>
              <a:gd name="connsiteX10" fmla="*/ 0 w 8145194"/>
              <a:gd name="connsiteY10" fmla="*/ 1051443 h 1280159"/>
              <a:gd name="connsiteX11" fmla="*/ 0 w 8145194"/>
              <a:gd name="connsiteY11" fmla="*/ 260456 h 1280159"/>
              <a:gd name="connsiteX0" fmla="*/ 0 w 8145194"/>
              <a:gd name="connsiteY0" fmla="*/ 260456 h 1280159"/>
              <a:gd name="connsiteX1" fmla="*/ 197752 w 8145194"/>
              <a:gd name="connsiteY1" fmla="*/ 62704 h 1280159"/>
              <a:gd name="connsiteX2" fmla="*/ 2630659 w 8145194"/>
              <a:gd name="connsiteY2" fmla="*/ 112541 h 1280159"/>
              <a:gd name="connsiteX3" fmla="*/ 6260123 w 8145194"/>
              <a:gd name="connsiteY3" fmla="*/ 0 h 1280159"/>
              <a:gd name="connsiteX4" fmla="*/ 7947442 w 8145194"/>
              <a:gd name="connsiteY4" fmla="*/ 62704 h 1280159"/>
              <a:gd name="connsiteX5" fmla="*/ 8145194 w 8145194"/>
              <a:gd name="connsiteY5" fmla="*/ 260456 h 1280159"/>
              <a:gd name="connsiteX6" fmla="*/ 8145194 w 8145194"/>
              <a:gd name="connsiteY6" fmla="*/ 1051443 h 1280159"/>
              <a:gd name="connsiteX7" fmla="*/ 7947442 w 8145194"/>
              <a:gd name="connsiteY7" fmla="*/ 1249195 h 1280159"/>
              <a:gd name="connsiteX8" fmla="*/ 6049108 w 8145194"/>
              <a:gd name="connsiteY8" fmla="*/ 1181687 h 1280159"/>
              <a:gd name="connsiteX9" fmla="*/ 3235569 w 8145194"/>
              <a:gd name="connsiteY9" fmla="*/ 1280159 h 1280159"/>
              <a:gd name="connsiteX10" fmla="*/ 197752 w 8145194"/>
              <a:gd name="connsiteY10" fmla="*/ 1249195 h 1280159"/>
              <a:gd name="connsiteX11" fmla="*/ 0 w 8145194"/>
              <a:gd name="connsiteY11" fmla="*/ 1051443 h 1280159"/>
              <a:gd name="connsiteX12" fmla="*/ 0 w 8145194"/>
              <a:gd name="connsiteY12" fmla="*/ 260456 h 1280159"/>
              <a:gd name="connsiteX0" fmla="*/ 0 w 8285978"/>
              <a:gd name="connsiteY0" fmla="*/ 260456 h 1280159"/>
              <a:gd name="connsiteX1" fmla="*/ 197752 w 8285978"/>
              <a:gd name="connsiteY1" fmla="*/ 62704 h 1280159"/>
              <a:gd name="connsiteX2" fmla="*/ 2630659 w 8285978"/>
              <a:gd name="connsiteY2" fmla="*/ 112541 h 1280159"/>
              <a:gd name="connsiteX3" fmla="*/ 6260123 w 8285978"/>
              <a:gd name="connsiteY3" fmla="*/ 0 h 1280159"/>
              <a:gd name="connsiteX4" fmla="*/ 7947442 w 8285978"/>
              <a:gd name="connsiteY4" fmla="*/ 62704 h 1280159"/>
              <a:gd name="connsiteX5" fmla="*/ 8145194 w 8285978"/>
              <a:gd name="connsiteY5" fmla="*/ 260456 h 1280159"/>
              <a:gd name="connsiteX6" fmla="*/ 8285871 w 8285978"/>
              <a:gd name="connsiteY6" fmla="*/ 618978 h 1280159"/>
              <a:gd name="connsiteX7" fmla="*/ 8145194 w 8285978"/>
              <a:gd name="connsiteY7" fmla="*/ 1051443 h 1280159"/>
              <a:gd name="connsiteX8" fmla="*/ 7947442 w 8285978"/>
              <a:gd name="connsiteY8" fmla="*/ 1249195 h 1280159"/>
              <a:gd name="connsiteX9" fmla="*/ 6049108 w 8285978"/>
              <a:gd name="connsiteY9" fmla="*/ 1181687 h 1280159"/>
              <a:gd name="connsiteX10" fmla="*/ 3235569 w 8285978"/>
              <a:gd name="connsiteY10" fmla="*/ 1280159 h 1280159"/>
              <a:gd name="connsiteX11" fmla="*/ 197752 w 8285978"/>
              <a:gd name="connsiteY11" fmla="*/ 1249195 h 1280159"/>
              <a:gd name="connsiteX12" fmla="*/ 0 w 8285978"/>
              <a:gd name="connsiteY12" fmla="*/ 1051443 h 1280159"/>
              <a:gd name="connsiteX13" fmla="*/ 0 w 8285978"/>
              <a:gd name="connsiteY13" fmla="*/ 260456 h 128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5978" h="1280159">
                <a:moveTo>
                  <a:pt x="0" y="260456"/>
                </a:moveTo>
                <a:cubicBezTo>
                  <a:pt x="0" y="151241"/>
                  <a:pt x="88537" y="62704"/>
                  <a:pt x="197752" y="62704"/>
                </a:cubicBezTo>
                <a:cubicBezTo>
                  <a:pt x="1004032" y="51181"/>
                  <a:pt x="1824379" y="124064"/>
                  <a:pt x="2630659" y="112541"/>
                </a:cubicBezTo>
                <a:lnTo>
                  <a:pt x="6260123" y="0"/>
                </a:lnTo>
                <a:cubicBezTo>
                  <a:pt x="6836630" y="2144"/>
                  <a:pt x="7370935" y="60560"/>
                  <a:pt x="7947442" y="62704"/>
                </a:cubicBezTo>
                <a:cubicBezTo>
                  <a:pt x="8056657" y="62704"/>
                  <a:pt x="8145194" y="151241"/>
                  <a:pt x="8145194" y="260456"/>
                </a:cubicBezTo>
                <a:cubicBezTo>
                  <a:pt x="8140505" y="375274"/>
                  <a:pt x="8290560" y="504160"/>
                  <a:pt x="8285871" y="618978"/>
                </a:cubicBezTo>
                <a:lnTo>
                  <a:pt x="8145194" y="1051443"/>
                </a:lnTo>
                <a:cubicBezTo>
                  <a:pt x="8145194" y="1160658"/>
                  <a:pt x="8056657" y="1249195"/>
                  <a:pt x="7947442" y="1249195"/>
                </a:cubicBezTo>
                <a:cubicBezTo>
                  <a:pt x="7286529" y="1250138"/>
                  <a:pt x="6710021" y="1180744"/>
                  <a:pt x="6049108" y="1181687"/>
                </a:cubicBezTo>
                <a:cubicBezTo>
                  <a:pt x="5115951" y="1195754"/>
                  <a:pt x="4168726" y="1266092"/>
                  <a:pt x="3235569" y="1280159"/>
                </a:cubicBezTo>
                <a:lnTo>
                  <a:pt x="197752" y="1249195"/>
                </a:lnTo>
                <a:cubicBezTo>
                  <a:pt x="88537" y="1249195"/>
                  <a:pt x="0" y="1160658"/>
                  <a:pt x="0" y="1051443"/>
                </a:cubicBezTo>
                <a:lnTo>
                  <a:pt x="0" y="260456"/>
                </a:ln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Rectangle 15"/>
          <p:cNvSpPr/>
          <p:nvPr/>
        </p:nvSpPr>
        <p:spPr>
          <a:xfrm>
            <a:off x="3309395" y="2021929"/>
            <a:ext cx="6255955" cy="2123658"/>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GB"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Nêu</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cách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gián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tiếp</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kết</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rộng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mình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muốn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vận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dụng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GB"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4" name="Picture 1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Tree>
    <p:extLst>
      <p:ext uri="{BB962C8B-B14F-4D97-AF65-F5344CB8AC3E}">
        <p14:creationId xmlns:p14="http://schemas.microsoft.com/office/powerpoint/2010/main" val="83002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664813" y="2868229"/>
            <a:ext cx="3024555" cy="3405118"/>
          </a:xfrm>
          <a:prstGeom prst="rect">
            <a:avLst/>
          </a:prstGeom>
        </p:spPr>
      </p:pic>
      <p:pic>
        <p:nvPicPr>
          <p:cNvPr id="4" name="Picture 3">
            <a:extLst>
              <a:ext uri="{FF2B5EF4-FFF2-40B4-BE49-F238E27FC236}">
                <a16:creationId xmlns:a16="http://schemas.microsoft.com/office/drawing/2014/main" id="{60CB0A2C-7117-8BCE-B713-B50E4F52B58B}"/>
              </a:ext>
            </a:extLst>
          </p:cNvPr>
          <p:cNvPicPr>
            <a:picLocks noChangeAspect="1"/>
          </p:cNvPicPr>
          <p:nvPr/>
        </p:nvPicPr>
        <p:blipFill>
          <a:blip r:embed="rId6"/>
          <a:stretch>
            <a:fillRect/>
          </a:stretch>
        </p:blipFill>
        <p:spPr>
          <a:xfrm>
            <a:off x="0" y="1140127"/>
            <a:ext cx="10626249" cy="4749196"/>
          </a:xfrm>
          <a:prstGeom prst="rect">
            <a:avLst/>
          </a:prstGeom>
        </p:spPr>
      </p:pic>
    </p:spTree>
    <p:extLst>
      <p:ext uri="{BB962C8B-B14F-4D97-AF65-F5344CB8AC3E}">
        <p14:creationId xmlns:p14="http://schemas.microsoft.com/office/powerpoint/2010/main" val="354165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9" name="Picture 18"/>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403589" y="-144050"/>
            <a:ext cx="2358189" cy="2213810"/>
          </a:xfrm>
          <a:prstGeom prst="rect">
            <a:avLst/>
          </a:prstGeom>
        </p:spPr>
      </p:pic>
      <p:pic>
        <p:nvPicPr>
          <p:cNvPr id="22" name="Picture 2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383504" y="3452882"/>
            <a:ext cx="3080084" cy="3405118"/>
          </a:xfrm>
          <a:prstGeom prst="rect">
            <a:avLst/>
          </a:prstGeom>
        </p:spPr>
      </p:pic>
      <p:sp>
        <p:nvSpPr>
          <p:cNvPr id="23" name="Rounded Rectangular Callout 22"/>
          <p:cNvSpPr/>
          <p:nvPr/>
        </p:nvSpPr>
        <p:spPr>
          <a:xfrm>
            <a:off x="2219325" y="1029201"/>
            <a:ext cx="8210550" cy="1752128"/>
          </a:xfrm>
          <a:prstGeom prst="wedgeRoundRectCallout">
            <a:avLst>
              <a:gd name="adj1" fmla="val 43675"/>
              <a:gd name="adj2" fmla="val 90483"/>
              <a:gd name="adj3" fmla="val 16667"/>
            </a:avLst>
          </a:prstGeom>
          <a:solidFill>
            <a:schemeClr val="accent2">
              <a:alpha val="59000"/>
            </a:schemeClr>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dirty="0" err="1">
                <a:solidFill>
                  <a:prstClr val="black"/>
                </a:solidFill>
                <a:latin typeface="Cambria" panose="02040503050406030204" pitchFamily="18" charset="0"/>
                <a:ea typeface="Cambria" panose="02040503050406030204" pitchFamily="18" charset="0"/>
              </a:rPr>
              <a:t>Nhắc</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lại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cách</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viết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mở</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và</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kết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tả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cây</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cối</a:t>
            </a:r>
            <a:r>
              <a:rPr lang="en-GB" sz="3600" b="1" dirty="0">
                <a:solidFill>
                  <a:prstClr val="black"/>
                </a:solidFill>
                <a:latin typeface="Cambria" panose="02040503050406030204" pitchFamily="18" charset="0"/>
                <a:ea typeface="Cambria" panose="02040503050406030204" pitchFamily="18" charset="0"/>
              </a:rPr>
              <a:t>, con </a:t>
            </a:r>
            <a:r>
              <a:rPr lang="en-GB" sz="3600" b="1" dirty="0" err="1">
                <a:solidFill>
                  <a:prstClr val="black"/>
                </a:solidFill>
                <a:latin typeface="Cambria" panose="02040503050406030204" pitchFamily="18" charset="0"/>
                <a:ea typeface="Cambria" panose="02040503050406030204" pitchFamily="18" charset="0"/>
              </a:rPr>
              <a:t>vật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đã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học</a:t>
            </a:r>
            <a:r>
              <a:rPr lang="en-GB" sz="3600" b="1" dirty="0">
                <a:solidFill>
                  <a:prstClr val="black"/>
                </a:solidFill>
                <a:latin typeface="Cambria" panose="02040503050406030204" pitchFamily="18" charset="0"/>
                <a:ea typeface="Cambria" panose="02040503050406030204" pitchFamily="18" charset="0"/>
              </a:rPr>
              <a:t> ở </a:t>
            </a:r>
            <a:r>
              <a:rPr lang="en-GB" sz="3600" b="1" dirty="0" err="1">
                <a:solidFill>
                  <a:prstClr val="black"/>
                </a:solidFill>
                <a:latin typeface="Cambria" panose="02040503050406030204" pitchFamily="18" charset="0"/>
                <a:ea typeface="Cambria" panose="02040503050406030204" pitchFamily="18" charset="0"/>
              </a:rPr>
              <a:t>lớp</a:t>
            </a:r>
            <a:r>
              <a:rPr lang="en-GB" sz="3600" b="1" dirty="0">
                <a:solidFill>
                  <a:prstClr val="black"/>
                </a:solidFill>
                <a:latin typeface="Cambria" panose="02040503050406030204" pitchFamily="18" charset="0"/>
                <a:ea typeface="Cambria" panose="02040503050406030204" pitchFamily="18" charset="0"/>
              </a:rPr>
              <a:t> 4.</a:t>
            </a: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B16D60A6-F522-8596-B755-EE644E514312}"/>
              </a:ext>
            </a:extLst>
          </p:cNvPr>
          <p:cNvSpPr txBox="1"/>
          <p:nvPr/>
        </p:nvSpPr>
        <p:spPr>
          <a:xfrm>
            <a:off x="1334558" y="3286622"/>
            <a:ext cx="6456892" cy="2554545"/>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Mở</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trực</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gián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a:t>
            </a:r>
          </a:p>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Kết</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không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339352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Showcard" panose="02040603050506020204" pitchFamily="18" charset="0"/>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5"/>
          <a:stretch>
            <a:fillRect/>
          </a:stretch>
        </p:blipFill>
        <p:spPr>
          <a:xfrm>
            <a:off x="10719400" y="5318829"/>
            <a:ext cx="902189" cy="794588"/>
          </a:xfrm>
          <a:prstGeom prst="rect">
            <a:avLst/>
          </a:prstGeom>
          <a:effectLst>
            <a:outerShdw blurRad="12700" dist="12700" dir="2700000" algn="tl" rotWithShape="0">
              <a:prstClr val="black">
                <a:alpha val="40000"/>
              </a:prstClr>
            </a:outerShdw>
          </a:effectLst>
        </p:spPr>
      </p:pic>
      <p:pic>
        <p:nvPicPr>
          <p:cNvPr id="4" name="Picture 3">
            <a:extLst>
              <a:ext uri="{FF2B5EF4-FFF2-40B4-BE49-F238E27FC236}">
                <a16:creationId xmlns:a16="http://schemas.microsoft.com/office/drawing/2014/main" id="{09D8B274-44FA-9316-DCF0-3BC55B92E3B5}"/>
              </a:ext>
            </a:extLst>
          </p:cNvPr>
          <p:cNvPicPr>
            <a:picLocks noChangeAspect="1"/>
          </p:cNvPicPr>
          <p:nvPr/>
        </p:nvPicPr>
        <p:blipFill>
          <a:blip r:embed="rId6"/>
          <a:stretch>
            <a:fillRect/>
          </a:stretch>
        </p:blipFill>
        <p:spPr>
          <a:xfrm>
            <a:off x="7056031" y="1459966"/>
            <a:ext cx="2816037" cy="806984"/>
          </a:xfrm>
          <a:prstGeom prst="rect">
            <a:avLst/>
          </a:prstGeom>
        </p:spPr>
      </p:pic>
      <p:pic>
        <p:nvPicPr>
          <p:cNvPr id="6" name="Picture 5">
            <a:extLst>
              <a:ext uri="{FF2B5EF4-FFF2-40B4-BE49-F238E27FC236}">
                <a16:creationId xmlns:a16="http://schemas.microsoft.com/office/drawing/2014/main" id="{BD3E6510-CCA3-99BD-A7EA-BF9DC1D879B0}"/>
              </a:ext>
            </a:extLst>
          </p:cNvPr>
          <p:cNvPicPr>
            <a:picLocks noChangeAspect="1"/>
          </p:cNvPicPr>
          <p:nvPr/>
        </p:nvPicPr>
        <p:blipFill>
          <a:blip r:embed="rId7"/>
          <a:stretch>
            <a:fillRect/>
          </a:stretch>
        </p:blipFill>
        <p:spPr>
          <a:xfrm>
            <a:off x="4533222" y="2411220"/>
            <a:ext cx="6840305" cy="2969009"/>
          </a:xfrm>
          <a:prstGeom prst="rect">
            <a:avLst/>
          </a:prstGeom>
        </p:spPr>
      </p:pic>
    </p:spTree>
    <p:extLst>
      <p:ext uri="{BB962C8B-B14F-4D97-AF65-F5344CB8AC3E}">
        <p14:creationId xmlns:p14="http://schemas.microsoft.com/office/powerpoint/2010/main" val="3746878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1" y="1221628"/>
            <a:ext cx="11051177" cy="2213811"/>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9" name="Picture 18"/>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403589" y="-144050"/>
            <a:ext cx="2358189" cy="2213810"/>
          </a:xfrm>
          <a:prstGeom prst="rect">
            <a:avLst/>
          </a:prstGeom>
        </p:spPr>
      </p:pic>
      <p:pic>
        <p:nvPicPr>
          <p:cNvPr id="4" name="Picture 3">
            <a:extLst>
              <a:ext uri="{FF2B5EF4-FFF2-40B4-BE49-F238E27FC236}">
                <a16:creationId xmlns:a16="http://schemas.microsoft.com/office/drawing/2014/main" id="{1BEEC154-66F6-4E03-C3FC-29A2F1DA86A2}"/>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2943841" y="497808"/>
            <a:ext cx="7107144" cy="1268305"/>
          </a:xfrm>
          <a:prstGeom prst="rect">
            <a:avLst/>
          </a:prstGeom>
        </p:spPr>
      </p:pic>
      <p:sp>
        <p:nvSpPr>
          <p:cNvPr id="5" name="TextBox 4">
            <a:extLst>
              <a:ext uri="{FF2B5EF4-FFF2-40B4-BE49-F238E27FC236}">
                <a16:creationId xmlns:a16="http://schemas.microsoft.com/office/drawing/2014/main" id="{F30A2871-A9D8-684E-2CEE-4511A3B5B158}"/>
              </a:ext>
            </a:extLst>
          </p:cNvPr>
          <p:cNvSpPr txBox="1"/>
          <p:nvPr/>
        </p:nvSpPr>
        <p:spPr>
          <a:xfrm>
            <a:off x="965741" y="2122362"/>
            <a:ext cx="10557698" cy="861774"/>
          </a:xfrm>
          <a:prstGeom prst="rect">
            <a:avLst/>
          </a:prstGeom>
          <a:noFill/>
        </p:spPr>
        <p:txBody>
          <a:bodyPr wrap="none" rtlCol="0">
            <a:spAutoFit/>
          </a:bodyPr>
          <a:lstStyle/>
          <a:p>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Biết</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cách</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viết</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mở</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bài</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và</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kết</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bài</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cho</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bài</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văn</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tả</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phong</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cảnh</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a:t>
            </a:r>
            <a:endParaRPr lang="en-VN"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endParaRPr>
          </a:p>
          <a:p>
            <a:endParaRPr lang="en-VN" dirty="0"/>
          </a:p>
        </p:txBody>
      </p:sp>
    </p:spTree>
    <p:extLst>
      <p:ext uri="{BB962C8B-B14F-4D97-AF65-F5344CB8AC3E}">
        <p14:creationId xmlns:p14="http://schemas.microsoft.com/office/powerpoint/2010/main" val="1669181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2" name="Picture 1"/>
          <p:cNvPicPr>
            <a:picLocks noChangeAspect="1"/>
          </p:cNvPicPr>
          <p:nvPr/>
        </p:nvPicPr>
        <p:blipFill rotWithShape="1">
          <a:blip r:embed="rId4"/>
          <a:srcRect r="9515" b="15876"/>
          <a:stretch/>
        </p:blipFill>
        <p:spPr>
          <a:xfrm>
            <a:off x="4123274" y="697384"/>
            <a:ext cx="7300939" cy="5182556"/>
          </a:xfrm>
          <a:prstGeom prst="rect">
            <a:avLst/>
          </a:prstGeom>
        </p:spPr>
      </p:pic>
    </p:spTree>
    <p:extLst>
      <p:ext uri="{BB962C8B-B14F-4D97-AF65-F5344CB8AC3E}">
        <p14:creationId xmlns:p14="http://schemas.microsoft.com/office/powerpoint/2010/main" val="39354012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4" name="Rectangle 19"/>
          <p:cNvSpPr/>
          <p:nvPr/>
        </p:nvSpPr>
        <p:spPr>
          <a:xfrm>
            <a:off x="2335389" y="135647"/>
            <a:ext cx="8092722" cy="1156843"/>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chemeClr val="tx1"/>
                </a:solidFill>
                <a:latin typeface="Cambria" panose="02040503050406030204" pitchFamily="18" charset="0"/>
                <a:ea typeface="Cambria" panose="02040503050406030204" pitchFamily="18" charset="0"/>
              </a:rPr>
              <a:t>Bài</a:t>
            </a:r>
            <a:r>
              <a:rPr lang="en-US" sz="2800" b="1" dirty="0">
                <a:solidFill>
                  <a:schemeClr val="tx1"/>
                </a:solidFill>
                <a:latin typeface="Cambria" panose="02040503050406030204" pitchFamily="18" charset="0"/>
                <a:ea typeface="Cambria" panose="02040503050406030204" pitchFamily="18" charset="0"/>
              </a:rPr>
              <a:t> 1:  </a:t>
            </a:r>
            <a:r>
              <a:rPr lang="vi-VN" sz="2800" b="1" dirty="0">
                <a:solidFill>
                  <a:schemeClr val="tx1"/>
                </a:solidFill>
                <a:latin typeface="Cambria" panose="02040503050406030204" pitchFamily="18" charset="0"/>
                <a:ea typeface="Cambria" panose="02040503050406030204" pitchFamily="18" charset="0"/>
              </a:rPr>
              <a:t>So sánh các cách mở bài và kết bài dưới đây. Em thích cách viết nào hơn? Vì sao? </a:t>
            </a:r>
            <a:endParaRPr kumimoji="0" lang="en-GB"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b="1" dirty="0"/>
            </a:p>
          </p:txBody>
        </p:sp>
        <p:sp>
          <p:nvSpPr>
            <p:cNvPr id="5" name="TextBox 4">
              <a:extLst>
                <a:ext uri="{FF2B5EF4-FFF2-40B4-BE49-F238E27FC236}">
                  <a16:creationId xmlns:a16="http://schemas.microsoft.com/office/drawing/2014/main" id="{5640D6D7-734C-CEF5-D9A0-614241CDEDE9}"/>
                </a:ext>
              </a:extLst>
            </p:cNvPr>
            <p:cNvSpPr txBox="1"/>
            <p:nvPr/>
          </p:nvSpPr>
          <p:spPr>
            <a:xfrm>
              <a:off x="1200150" y="3371851"/>
              <a:ext cx="1552575" cy="680712"/>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bài</a:t>
              </a:r>
              <a:endParaRPr lang="en-US" sz="3200" b="1" dirty="0">
                <a:latin typeface="Cambria" panose="02040503050406030204" pitchFamily="18" charset="0"/>
                <a:ea typeface="Cambria" panose="02040503050406030204" pitchFamily="18" charset="0"/>
              </a:endParaRPr>
            </a:p>
          </p:txBody>
        </p:sp>
      </p:grpSp>
      <p:sp>
        <p:nvSpPr>
          <p:cNvPr id="8" name="Freeform: Shape 7">
            <a:extLst>
              <a:ext uri="{FF2B5EF4-FFF2-40B4-BE49-F238E27FC236}">
                <a16:creationId xmlns:a16="http://schemas.microsoft.com/office/drawing/2014/main"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
            <a:extLst>
              <a:ext uri="{FF2B5EF4-FFF2-40B4-BE49-F238E27FC236}">
                <a16:creationId xmlns:a16="http://schemas.microsoft.com/office/drawing/2014/main"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3CC52A9D-3B91-F92D-59DA-92ADB301492D}"/>
              </a:ext>
            </a:extLst>
          </p:cNvPr>
          <p:cNvSpPr txBox="1"/>
          <p:nvPr/>
        </p:nvSpPr>
        <p:spPr>
          <a:xfrm>
            <a:off x="3876675" y="20955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trực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sp>
        <p:nvSpPr>
          <p:cNvPr id="12" name="Freeform: Shape 11">
            <a:extLst>
              <a:ext uri="{FF2B5EF4-FFF2-40B4-BE49-F238E27FC236}">
                <a16:creationId xmlns:a16="http://schemas.microsoft.com/office/drawing/2014/main"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0">
            <a:extLst>
              <a:ext uri="{FF2B5EF4-FFF2-40B4-BE49-F238E27FC236}">
                <a16:creationId xmlns:a16="http://schemas.microsoft.com/office/drawing/2014/main"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F86A162D-2DF9-79E5-C971-C81079C771A2}"/>
              </a:ext>
            </a:extLst>
          </p:cNvPr>
          <p:cNvSpPr txBox="1"/>
          <p:nvPr/>
        </p:nvSpPr>
        <p:spPr>
          <a:xfrm>
            <a:off x="3943350" y="43053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cxnSp>
        <p:nvCxnSpPr>
          <p:cNvPr id="20" name="Connector: Curved 19">
            <a:extLst>
              <a:ext uri="{FF2B5EF4-FFF2-40B4-BE49-F238E27FC236}">
                <a16:creationId xmlns:a16="http://schemas.microsoft.com/office/drawing/2014/main"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B11A6863-8B74-0614-71D1-53A90E6B83CE}"/>
              </a:ext>
            </a:extLst>
          </p:cNvPr>
          <p:cNvSpPr txBox="1"/>
          <p:nvPr/>
        </p:nvSpPr>
        <p:spPr>
          <a:xfrm>
            <a:off x="6686550" y="1771650"/>
            <a:ext cx="4686300" cy="707886"/>
          </a:xfrm>
          <a:prstGeom prst="rect">
            <a:avLst/>
          </a:prstGeom>
          <a:noFill/>
        </p:spPr>
        <p:txBody>
          <a:bodyPr wrap="square" rtlCol="0">
            <a:spAutoFit/>
          </a:bodyPr>
          <a:lstStyle/>
          <a:p>
            <a:pPr rtl="0">
              <a:spcBef>
                <a:spcPts val="0"/>
              </a:spcBef>
              <a:spcAft>
                <a:spcPts val="500"/>
              </a:spcAft>
            </a:pPr>
            <a:r>
              <a:rPr lang="vi-VN" sz="2000" b="0" i="0" u="none" strike="noStrike" dirty="0">
                <a:solidFill>
                  <a:srgbClr val="002060"/>
                </a:solidFill>
                <a:effectLst/>
                <a:latin typeface="Cambria" panose="02040503050406030204" pitchFamily="18" charset="0"/>
                <a:ea typeface="Cambria" panose="02040503050406030204" pitchFamily="18" charset="0"/>
              </a:rPr>
              <a:t>Đà Lạt là thành phố ngàn hoa, nổi tiếng với hồ trong xanh và thông mơ màng.</a:t>
            </a:r>
            <a:endParaRPr lang="vi-VN" sz="2000" b="0" dirty="0">
              <a:solidFill>
                <a:srgbClr val="002060"/>
              </a:solidFill>
              <a:effectLst/>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id="{581C91B9-46A0-2D1B-0EAB-FF1E6E3A3F4B}"/>
              </a:ext>
            </a:extLst>
          </p:cNvPr>
          <p:cNvSpPr/>
          <p:nvPr/>
        </p:nvSpPr>
        <p:spPr>
          <a:xfrm>
            <a:off x="6602925" y="3409950"/>
            <a:ext cx="5046150" cy="257175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05AC3557-AB72-4925-7ED3-9C1B81A2341C}"/>
              </a:ext>
            </a:extLst>
          </p:cNvPr>
          <p:cNvSpPr txBox="1"/>
          <p:nvPr/>
        </p:nvSpPr>
        <p:spPr>
          <a:xfrm>
            <a:off x="6877050" y="3829050"/>
            <a:ext cx="4591050" cy="1938992"/>
          </a:xfrm>
          <a:prstGeom prst="rect">
            <a:avLst/>
          </a:prstGeom>
          <a:noFill/>
        </p:spPr>
        <p:txBody>
          <a:bodyPr wrap="square" rtlCol="0">
            <a:spAutoFit/>
          </a:bodyPr>
          <a:lstStyle/>
          <a:p>
            <a:pPr algn="just">
              <a:spcAft>
                <a:spcPts val="500"/>
              </a:spcAft>
            </a:pPr>
            <a:r>
              <a:rPr lang="vi-VN" sz="2000" dirty="0">
                <a:solidFill>
                  <a:srgbClr val="002060"/>
                </a:solidFill>
                <a:latin typeface="Cambria" panose="02040503050406030204" pitchFamily="18" charset="0"/>
                <a:ea typeface="Cambria" panose="02040503050406030204" pitchFamily="18" charset="0"/>
              </a:rPr>
              <a:t>Từ Bắc vào Nam, từ đất liền tới biển đảo, nơi đâu trên đất nước ta cũng có những cảnh đẹp thu hút khách du lịch, trong số đó phải kể đến Đà Lạt. Đó là thành phố của ngàn hoa, thành phố của ngàn thông với rất nhiều hồ nước thơ mộng.</a:t>
            </a:r>
          </a:p>
        </p:txBody>
      </p:sp>
    </p:spTree>
    <p:extLst>
      <p:ext uri="{BB962C8B-B14F-4D97-AF65-F5344CB8AC3E}">
        <p14:creationId xmlns:p14="http://schemas.microsoft.com/office/powerpoint/2010/main" val="4177087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par>
                                <p:cTn id="53" presetID="2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0" grpId="0"/>
      <p:bldP spid="12" grpId="0" animBg="1"/>
      <p:bldP spid="18" grpId="0"/>
      <p:bldP spid="2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5640D6D7-734C-CEF5-D9A0-614241CDEDE9}"/>
                </a:ext>
              </a:extLst>
            </p:cNvPr>
            <p:cNvSpPr txBox="1"/>
            <p:nvPr/>
          </p:nvSpPr>
          <p:spPr>
            <a:xfrm>
              <a:off x="1200150" y="3371851"/>
              <a:ext cx="1552575" cy="6807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8" name="Freeform: Shape 7">
            <a:extLst>
              <a:ext uri="{FF2B5EF4-FFF2-40B4-BE49-F238E27FC236}">
                <a16:creationId xmlns:a16="http://schemas.microsoft.com/office/drawing/2014/main"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Freeform 10">
            <a:extLst>
              <a:ext uri="{FF2B5EF4-FFF2-40B4-BE49-F238E27FC236}">
                <a16:creationId xmlns:a16="http://schemas.microsoft.com/office/drawing/2014/main"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3CC52A9D-3B91-F92D-59DA-92ADB301492D}"/>
              </a:ext>
            </a:extLst>
          </p:cNvPr>
          <p:cNvSpPr txBox="1"/>
          <p:nvPr/>
        </p:nvSpPr>
        <p:spPr>
          <a:xfrm>
            <a:off x="3771901" y="2200275"/>
            <a:ext cx="203835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Freeform: Shape 11">
            <a:extLst>
              <a:ext uri="{FF2B5EF4-FFF2-40B4-BE49-F238E27FC236}">
                <a16:creationId xmlns:a16="http://schemas.microsoft.com/office/drawing/2014/main"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Freeform 10">
            <a:extLst>
              <a:ext uri="{FF2B5EF4-FFF2-40B4-BE49-F238E27FC236}">
                <a16:creationId xmlns:a16="http://schemas.microsoft.com/office/drawing/2014/main"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F86A162D-2DF9-79E5-C971-C81079C771A2}"/>
              </a:ext>
            </a:extLst>
          </p:cNvPr>
          <p:cNvSpPr txBox="1"/>
          <p:nvPr/>
        </p:nvSpPr>
        <p:spPr>
          <a:xfrm>
            <a:off x="3943350" y="4305300"/>
            <a:ext cx="1952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20" name="Connector: Curved 19">
            <a:extLst>
              <a:ext uri="{FF2B5EF4-FFF2-40B4-BE49-F238E27FC236}">
                <a16:creationId xmlns:a16="http://schemas.microsoft.com/office/drawing/2014/main"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B11A6863-8B74-0614-71D1-53A90E6B83CE}"/>
              </a:ext>
            </a:extLst>
          </p:cNvPr>
          <p:cNvSpPr txBox="1"/>
          <p:nvPr/>
        </p:nvSpPr>
        <p:spPr>
          <a:xfrm>
            <a:off x="6686550" y="1771650"/>
            <a:ext cx="4524375" cy="707886"/>
          </a:xfrm>
          <a:prstGeom prst="rect">
            <a:avLst/>
          </a:prstGeom>
          <a:noFill/>
        </p:spPr>
        <p:txBody>
          <a:bodyPr wrap="square" rtlCol="0">
            <a:spAutoFit/>
          </a:bodyPr>
          <a:lstStyle/>
          <a:p>
            <a:pPr lvl="0" algn="just">
              <a:spcAft>
                <a:spcPts val="500"/>
              </a:spcAft>
            </a:pPr>
            <a:r>
              <a:rPr lang="vi-VN" sz="2000" dirty="0">
                <a:solidFill>
                  <a:srgbClr val="002060"/>
                </a:solidFill>
                <a:latin typeface="Cambria" panose="02040503050406030204" pitchFamily="18" charset="0"/>
                <a:ea typeface="Cambria" panose="02040503050406030204" pitchFamily="18" charset="0"/>
              </a:rPr>
              <a:t>Thật không ngoa khi ca ngợi Đà Lạt là chốn “bồng lai tiên cảnh”</a:t>
            </a:r>
            <a:r>
              <a:rPr lang="en-US" sz="2000" dirty="0">
                <a:solidFill>
                  <a:srgbClr val="002060"/>
                </a:solidFill>
                <a:latin typeface="Cambria" panose="02040503050406030204" pitchFamily="18" charset="0"/>
                <a:ea typeface="Cambria" panose="02040503050406030204" pitchFamily="18" charset="0"/>
              </a:rPr>
              <a:t>.</a:t>
            </a:r>
            <a:endParaRPr lang="vi-VN" sz="2000" dirty="0">
              <a:solidFill>
                <a:srgbClr val="002060"/>
              </a:solidFill>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id="{581C91B9-46A0-2D1B-0EAB-FF1E6E3A3F4B}"/>
              </a:ext>
            </a:extLst>
          </p:cNvPr>
          <p:cNvSpPr/>
          <p:nvPr/>
        </p:nvSpPr>
        <p:spPr>
          <a:xfrm>
            <a:off x="6602925" y="3514724"/>
            <a:ext cx="5046150" cy="2276475"/>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05AC3557-AB72-4925-7ED3-9C1B81A2341C}"/>
              </a:ext>
            </a:extLst>
          </p:cNvPr>
          <p:cNvSpPr txBox="1"/>
          <p:nvPr/>
        </p:nvSpPr>
        <p:spPr>
          <a:xfrm>
            <a:off x="6877050" y="3829050"/>
            <a:ext cx="4591050" cy="1569660"/>
          </a:xfrm>
          <a:prstGeom prst="rect">
            <a:avLst/>
          </a:prstGeom>
          <a:noFill/>
        </p:spPr>
        <p:txBody>
          <a:bodyPr wrap="square" rtlCol="0">
            <a:spAutoFit/>
          </a:bodyPr>
          <a:lstStyle/>
          <a:p>
            <a:pPr lvl="0" algn="just">
              <a:spcAft>
                <a:spcPts val="500"/>
              </a:spcAft>
            </a:pPr>
            <a:r>
              <a:rPr lang="vi-VN" sz="2400" dirty="0">
                <a:solidFill>
                  <a:srgbClr val="002060"/>
                </a:solidFill>
                <a:latin typeface="Cambria" panose="02040503050406030204" pitchFamily="18" charset="0"/>
                <a:ea typeface="Cambria" panose="02040503050406030204" pitchFamily="18" charset="0"/>
              </a:rPr>
              <a:t>Thật không ngoa khi ca ngợi Đà Lạt là chốn “bồng lai tiên cảnh”. Bạn có muốn đến thăm Đà Lạt trong một ngày mờ sương không?</a:t>
            </a:r>
          </a:p>
        </p:txBody>
      </p:sp>
    </p:spTree>
    <p:extLst>
      <p:ext uri="{BB962C8B-B14F-4D97-AF65-F5344CB8AC3E}">
        <p14:creationId xmlns:p14="http://schemas.microsoft.com/office/powerpoint/2010/main" val="2415165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par>
                                <p:cTn id="46" presetID="22" presetClass="entr" presetSubtype="4"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18" grpId="0"/>
      <p:bldP spid="2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pic>
        <p:nvPicPr>
          <p:cNvPr id="4" name="Picture 3">
            <a:extLst>
              <a:ext uri="{FF2B5EF4-FFF2-40B4-BE49-F238E27FC236}">
                <a16:creationId xmlns:a16="http://schemas.microsoft.com/office/drawing/2014/main" id="{E0CCB8AF-A4F5-75D4-AFD9-2BA135350451}"/>
              </a:ext>
            </a:extLst>
          </p:cNvPr>
          <p:cNvPicPr>
            <a:picLocks noChangeAspect="1"/>
          </p:cNvPicPr>
          <p:nvPr/>
        </p:nvPicPr>
        <p:blipFill>
          <a:blip r:embed="rId7"/>
          <a:stretch>
            <a:fillRect/>
          </a:stretch>
        </p:blipFill>
        <p:spPr>
          <a:xfrm>
            <a:off x="508915" y="418286"/>
            <a:ext cx="2334970" cy="1182727"/>
          </a:xfrm>
          <a:prstGeom prst="rect">
            <a:avLst/>
          </a:prstGeom>
        </p:spPr>
      </p:pic>
      <p:sp>
        <p:nvSpPr>
          <p:cNvPr id="6" name="Rectangle 19">
            <a:extLst>
              <a:ext uri="{FF2B5EF4-FFF2-40B4-BE49-F238E27FC236}">
                <a16:creationId xmlns:a16="http://schemas.microsoft.com/office/drawing/2014/main"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Hai cách mở bài đều giới thiệu tên phong cảnh, cũng là địa điểm có phong cảnh và những cảnh vật nổi bật, để lại ấn tượng cho mọi người nhất (nơi có nhiều hoa, nhiều thông và nhiều hồ nước đẹp). Mỗi cách mở bài có ưu điểm riêng: </a:t>
            </a:r>
            <a:endParaRPr kumimoji="0" lang="en-GB"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039657" y="2743697"/>
            <a:ext cx="7037917" cy="1569660"/>
          </a:xfrm>
          <a:prstGeom prst="rect">
            <a:avLst/>
          </a:prstGeom>
          <a:solidFill>
            <a:schemeClr val="accent4">
              <a:lumMod val="20000"/>
              <a:lumOff val="80000"/>
            </a:schemeClr>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trực tiếp: </a:t>
            </a:r>
            <a:r>
              <a:rPr lang="vi-VN" sz="3200" dirty="0">
                <a:solidFill>
                  <a:prstClr val="black"/>
                </a:solidFill>
                <a:latin typeface="Cambria" panose="02040503050406030204" pitchFamily="18" charset="0"/>
                <a:ea typeface="Cambria" panose="02040503050406030204" pitchFamily="18" charset="0"/>
              </a:rPr>
              <a:t>ngắn gọn nhưng hàm súc, dễ nhớ và tạo ấn tượng mạnh. </a:t>
            </a:r>
            <a:endParaRPr lang="en-GB" sz="3200" dirty="0">
              <a:solidFill>
                <a:prstClr val="black"/>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EE6E229-E896-F6BD-F312-B3AE3BC8E547}"/>
              </a:ext>
            </a:extLst>
          </p:cNvPr>
          <p:cNvSpPr txBox="1"/>
          <p:nvPr/>
        </p:nvSpPr>
        <p:spPr>
          <a:xfrm>
            <a:off x="4087282" y="4677272"/>
            <a:ext cx="7037917" cy="1569660"/>
          </a:xfrm>
          <a:prstGeom prst="rect">
            <a:avLst/>
          </a:prstGeom>
          <a:solidFill>
            <a:schemeClr val="accent4">
              <a:lumMod val="20000"/>
              <a:lumOff val="80000"/>
            </a:schemeClr>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đoạn văn có nhiều câu hơn, có nhiều thông tin hơn. </a:t>
            </a:r>
            <a:endParaRPr lang="en-GB" sz="32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422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
        <p:nvSpPr>
          <p:cNvPr id="6" name="Rectangle 19">
            <a:extLst>
              <a:ext uri="{FF2B5EF4-FFF2-40B4-BE49-F238E27FC236}">
                <a16:creationId xmlns:a16="http://schemas.microsoft.com/office/drawing/2014/main"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Hai cách kết bài đều nhấn mạnh ấn tượng về vẻ đẹp của phong cảnh. Mỗi cách kết bài đều có cái hay riêng. </a:t>
            </a:r>
            <a:endParaRPr kumimoji="0" lang="en-GB"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039657" y="2743697"/>
            <a:ext cx="7361768" cy="1077218"/>
          </a:xfrm>
          <a:prstGeom prst="rect">
            <a:avLst/>
          </a:prstGeom>
          <a:solidFill>
            <a:schemeClr val="accent4">
              <a:lumMod val="20000"/>
              <a:lumOff val="80000"/>
            </a:schemeClr>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không mở rộng: </a:t>
            </a:r>
            <a:r>
              <a:rPr lang="vi-VN" sz="3200" dirty="0">
                <a:solidFill>
                  <a:prstClr val="black"/>
                </a:solidFill>
                <a:latin typeface="Cambria" panose="02040503050406030204" pitchFamily="18" charset="0"/>
                <a:ea typeface="Cambria" panose="02040503050406030204" pitchFamily="18" charset="0"/>
              </a:rPr>
              <a:t>ngắn gọn, súc tích, gây ấn tượng với người đọc.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EE6E229-E896-F6BD-F312-B3AE3BC8E547}"/>
              </a:ext>
            </a:extLst>
          </p:cNvPr>
          <p:cNvSpPr txBox="1"/>
          <p:nvPr/>
        </p:nvSpPr>
        <p:spPr>
          <a:xfrm>
            <a:off x="4087282" y="4458197"/>
            <a:ext cx="7437968" cy="1569660"/>
          </a:xfrm>
          <a:prstGeom prst="rect">
            <a:avLst/>
          </a:prstGeom>
          <a:solidFill>
            <a:schemeClr val="accent4">
              <a:lumMod val="20000"/>
              <a:lumOff val="80000"/>
            </a:schemeClr>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làm cho ý của kết bài phong phú hơn, tạo kết nối với người đọc dễ dàng hơn.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78F7342-7EBB-DF02-D99E-83B4D5E69EEE}"/>
              </a:ext>
            </a:extLst>
          </p:cNvPr>
          <p:cNvPicPr>
            <a:picLocks noChangeAspect="1"/>
          </p:cNvPicPr>
          <p:nvPr/>
        </p:nvPicPr>
        <p:blipFill>
          <a:blip r:embed="rId6"/>
          <a:stretch>
            <a:fillRect/>
          </a:stretch>
        </p:blipFill>
        <p:spPr>
          <a:xfrm>
            <a:off x="0" y="158830"/>
            <a:ext cx="2395936" cy="1072989"/>
          </a:xfrm>
          <a:prstGeom prst="rect">
            <a:avLst/>
          </a:prstGeom>
        </p:spPr>
      </p:pic>
    </p:spTree>
    <p:extLst>
      <p:ext uri="{BB962C8B-B14F-4D97-AF65-F5344CB8AC3E}">
        <p14:creationId xmlns:p14="http://schemas.microsoft.com/office/powerpoint/2010/main" val="3388726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65155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126</TotalTime>
  <Words>923</Words>
  <Application>Microsoft Office PowerPoint</Application>
  <PresentationFormat>Widescreen</PresentationFormat>
  <Paragraphs>51</Paragraphs>
  <Slides>18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等线</vt:lpstr>
      <vt:lpstr>Arial</vt:lpstr>
      <vt:lpstr>Calibri</vt:lpstr>
      <vt:lpstr>Cambria</vt:lpstr>
      <vt:lpstr>Helvetica Neue</vt:lpstr>
      <vt:lpstr>Open Sans</vt:lpstr>
      <vt:lpstr>UTM American Sans</vt:lpstr>
      <vt:lpstr>UTM Showcard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28</cp:revision>
  <dcterms:created xsi:type="dcterms:W3CDTF">2022-07-26T09:31:45Z</dcterms:created>
  <dcterms:modified xsi:type="dcterms:W3CDTF">2024-10-16T17:12:33Z</dcterms:modified>
</cp:coreProperties>
</file>