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1" r:id="rId3"/>
  </p:sldMasterIdLst>
  <p:notesMasterIdLst>
    <p:notesMasterId r:id="rId27"/>
  </p:notesMasterIdLst>
  <p:sldIdLst>
    <p:sldId id="293" r:id="rId4"/>
    <p:sldId id="280" r:id="rId5"/>
    <p:sldId id="282" r:id="rId6"/>
    <p:sldId id="283" r:id="rId7"/>
    <p:sldId id="284" r:id="rId8"/>
    <p:sldId id="292" r:id="rId9"/>
    <p:sldId id="266" r:id="rId10"/>
    <p:sldId id="303" r:id="rId11"/>
    <p:sldId id="279" r:id="rId12"/>
    <p:sldId id="294" r:id="rId13"/>
    <p:sldId id="258" r:id="rId14"/>
    <p:sldId id="295" r:id="rId15"/>
    <p:sldId id="296" r:id="rId16"/>
    <p:sldId id="297" r:id="rId17"/>
    <p:sldId id="278" r:id="rId18"/>
    <p:sldId id="265" r:id="rId19"/>
    <p:sldId id="301" r:id="rId20"/>
    <p:sldId id="299" r:id="rId21"/>
    <p:sldId id="304" r:id="rId22"/>
    <p:sldId id="300" r:id="rId23"/>
    <p:sldId id="298" r:id="rId24"/>
    <p:sldId id="275" r:id="rId25"/>
    <p:sldId id="3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64" autoAdjust="0"/>
  </p:normalViewPr>
  <p:slideViewPr>
    <p:cSldViewPr snapToGrid="0">
      <p:cViewPr varScale="1">
        <p:scale>
          <a:sx n="53" d="100"/>
          <a:sy n="53" d="100"/>
        </p:scale>
        <p:origin x="117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9FC0F-0D18-4A85-87C2-15294A791105}"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3F231-C439-4301-AC48-4F387C06F067}" type="slidenum">
              <a:rPr lang="en-US" smtClean="0"/>
              <a:t>‹#›</a:t>
            </a:fld>
            <a:endParaRPr lang="en-US"/>
          </a:p>
        </p:txBody>
      </p:sp>
    </p:spTree>
    <p:extLst>
      <p:ext uri="{BB962C8B-B14F-4D97-AF65-F5344CB8AC3E}">
        <p14:creationId xmlns:p14="http://schemas.microsoft.com/office/powerpoint/2010/main" val="51439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NÚT PLAY ĐỂ BẮT ĐẦU.</a:t>
            </a:r>
          </a:p>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5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a:t>
            </a:r>
            <a:r>
              <a:rPr lang="en-US" dirty="0" err="1"/>
              <a:t>đôi</a:t>
            </a:r>
            <a:r>
              <a:rPr lang="en-US" dirty="0"/>
              <a:t> </a:t>
            </a:r>
            <a:r>
              <a:rPr lang="en-US" dirty="0" err="1"/>
              <a:t>để</a:t>
            </a:r>
            <a:r>
              <a:rPr lang="en-US" dirty="0"/>
              <a:t> </a:t>
            </a:r>
            <a:r>
              <a:rPr lang="en-US" dirty="0" err="1"/>
              <a:t>đưa</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22</a:t>
            </a:fld>
            <a:endParaRPr lang="en-US"/>
          </a:p>
        </p:txBody>
      </p:sp>
    </p:spTree>
    <p:extLst>
      <p:ext uri="{BB962C8B-B14F-4D97-AF65-F5344CB8AC3E}">
        <p14:creationId xmlns:p14="http://schemas.microsoft.com/office/powerpoint/2010/main" val="303988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SAU KHI HS TRẢ LỜI XONG GV CLICK CHUỘT BẤT KÌ Ở DÂU TRÊN SLIDE ĐỂ HIỆN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3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E24FA-5F5C-4469-83E1-79112BC43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thêm</a:t>
            </a:r>
            <a:r>
              <a:rPr lang="en-US" dirty="0"/>
              <a:t>: </a:t>
            </a:r>
            <a:r>
              <a:rPr lang="en-US" dirty="0" err="1"/>
              <a:t>Nếu</a:t>
            </a:r>
            <a:r>
              <a:rPr lang="en-US" dirty="0"/>
              <a:t> </a:t>
            </a:r>
            <a:r>
              <a:rPr lang="en-US" dirty="0" err="1"/>
              <a:t>làm</a:t>
            </a:r>
            <a:r>
              <a:rPr lang="en-US" dirty="0"/>
              <a:t> </a:t>
            </a:r>
            <a:r>
              <a:rPr lang="en-US" dirty="0" err="1"/>
              <a:t>tròn</a:t>
            </a:r>
            <a:r>
              <a:rPr lang="en-US" dirty="0"/>
              <a:t> STP 1,624 </a:t>
            </a:r>
            <a:r>
              <a:rPr lang="en-US" dirty="0" err="1"/>
              <a:t>đến</a:t>
            </a:r>
            <a:r>
              <a:rPr lang="en-US" dirty="0"/>
              <a:t> </a:t>
            </a:r>
            <a:r>
              <a:rPr lang="en-US" dirty="0" err="1"/>
              <a:t>hàng</a:t>
            </a:r>
            <a:r>
              <a:rPr lang="en-US" dirty="0"/>
              <a:t> </a:t>
            </a:r>
            <a:r>
              <a:rPr lang="en-US" dirty="0" err="1"/>
              <a:t>đơn</a:t>
            </a:r>
            <a:r>
              <a:rPr lang="en-US" dirty="0"/>
              <a:t> </a:t>
            </a:r>
            <a:r>
              <a:rPr lang="en-US" dirty="0" err="1"/>
              <a:t>vị</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(1,624 </a:t>
            </a:r>
            <a:r>
              <a:rPr lang="en-US" dirty="0" err="1"/>
              <a:t>làm</a:t>
            </a:r>
            <a:r>
              <a:rPr lang="en-US" dirty="0"/>
              <a:t> </a:t>
            </a:r>
            <a:r>
              <a:rPr lang="en-US" dirty="0" err="1"/>
              <a:t>tròn</a:t>
            </a:r>
            <a:r>
              <a:rPr lang="en-US" dirty="0"/>
              <a:t> dc </a:t>
            </a:r>
            <a:r>
              <a:rPr lang="en-US" dirty="0" err="1"/>
              <a:t>số</a:t>
            </a:r>
            <a:r>
              <a:rPr lang="en-US" dirty="0"/>
              <a:t> 2)</a:t>
            </a:r>
          </a:p>
        </p:txBody>
      </p:sp>
      <p:sp>
        <p:nvSpPr>
          <p:cNvPr id="4" name="Slide Number Placeholder 3"/>
          <p:cNvSpPr>
            <a:spLocks noGrp="1"/>
          </p:cNvSpPr>
          <p:nvPr>
            <p:ph type="sldNum" sz="quarter" idx="5"/>
          </p:nvPr>
        </p:nvSpPr>
        <p:spPr/>
        <p:txBody>
          <a:bodyPr/>
          <a:lstStyle/>
          <a:p>
            <a:fld id="{07A3F231-C439-4301-AC48-4F387C06F067}" type="slidenum">
              <a:rPr lang="en-US" smtClean="0"/>
              <a:t>14</a:t>
            </a:fld>
            <a:endParaRPr lang="en-US"/>
          </a:p>
        </p:txBody>
      </p:sp>
    </p:spTree>
    <p:extLst>
      <p:ext uri="{BB962C8B-B14F-4D97-AF65-F5344CB8AC3E}">
        <p14:creationId xmlns:p14="http://schemas.microsoft.com/office/powerpoint/2010/main" val="6890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STP 21,7 </a:t>
            </a:r>
            <a:r>
              <a:rPr lang="en-US" dirty="0" err="1"/>
              <a:t>làm</a:t>
            </a:r>
            <a:r>
              <a:rPr lang="en-US" dirty="0"/>
              <a:t> </a:t>
            </a:r>
            <a:r>
              <a:rPr lang="en-US" dirty="0" err="1"/>
              <a:t>tròn</a:t>
            </a:r>
            <a:r>
              <a:rPr lang="en-US" dirty="0"/>
              <a:t> </a:t>
            </a:r>
            <a:r>
              <a:rPr lang="en-US" dirty="0" err="1"/>
              <a:t>tiếp</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 </a:t>
            </a:r>
            <a:r>
              <a:rPr lang="en-US" dirty="0" err="1"/>
              <a:t>thì</a:t>
            </a:r>
            <a:r>
              <a:rPr lang="en-US" dirty="0"/>
              <a:t> ta </a:t>
            </a:r>
            <a:r>
              <a:rPr lang="en-US" dirty="0" err="1"/>
              <a:t>được</a:t>
            </a:r>
            <a:r>
              <a:rPr lang="en-US" dirty="0"/>
              <a:t> </a:t>
            </a:r>
            <a:r>
              <a:rPr lang="en-US" dirty="0" err="1"/>
              <a:t>số</a:t>
            </a:r>
            <a:r>
              <a:rPr lang="en-US" dirty="0"/>
              <a:t> </a:t>
            </a:r>
            <a:r>
              <a:rPr lang="en-US" dirty="0" err="1"/>
              <a:t>nào</a:t>
            </a:r>
            <a:r>
              <a:rPr lang="en-US" dirty="0"/>
              <a:t>? (</a:t>
            </a:r>
            <a:r>
              <a:rPr lang="en-US" dirty="0" err="1"/>
              <a:t>số</a:t>
            </a:r>
            <a:r>
              <a:rPr lang="en-US" dirty="0"/>
              <a:t> TP 21,7 </a:t>
            </a:r>
            <a:r>
              <a:rPr lang="en-US" dirty="0" err="1"/>
              <a:t>làm</a:t>
            </a:r>
            <a:r>
              <a:rPr lang="en-US" dirty="0"/>
              <a:t> </a:t>
            </a:r>
            <a:r>
              <a:rPr lang="en-US" dirty="0" err="1"/>
              <a:t>tròn</a:t>
            </a:r>
            <a:r>
              <a:rPr lang="en-US" dirty="0"/>
              <a:t> </a:t>
            </a:r>
            <a:r>
              <a:rPr lang="en-US" dirty="0" err="1"/>
              <a:t>đến</a:t>
            </a:r>
            <a:r>
              <a:rPr lang="en-US" dirty="0"/>
              <a:t> STN </a:t>
            </a:r>
            <a:r>
              <a:rPr lang="en-US" dirty="0" err="1"/>
              <a:t>gần</a:t>
            </a:r>
            <a:r>
              <a:rPr lang="en-US" dirty="0"/>
              <a:t> </a:t>
            </a:r>
            <a:r>
              <a:rPr lang="en-US" dirty="0" err="1"/>
              <a:t>nhất</a:t>
            </a:r>
            <a:r>
              <a:rPr lang="en-US" dirty="0"/>
              <a:t> ta </a:t>
            </a:r>
            <a:r>
              <a:rPr lang="en-US" dirty="0" err="1"/>
              <a:t>được</a:t>
            </a:r>
            <a:r>
              <a:rPr lang="en-US" dirty="0"/>
              <a:t> </a:t>
            </a:r>
            <a:r>
              <a:rPr lang="en-US" dirty="0" err="1"/>
              <a:t>số</a:t>
            </a:r>
            <a:r>
              <a:rPr lang="en-US" dirty="0"/>
              <a:t> 22)</a:t>
            </a:r>
          </a:p>
          <a:p>
            <a:r>
              <a:rPr lang="en-US" dirty="0" err="1"/>
              <a:t>Chốt</a:t>
            </a:r>
            <a:r>
              <a:rPr lang="en-US" dirty="0"/>
              <a:t>: + Khi </a:t>
            </a:r>
            <a:r>
              <a:rPr lang="en-US" dirty="0" err="1"/>
              <a:t>làm</a:t>
            </a:r>
            <a:r>
              <a:rPr lang="en-US" dirty="0"/>
              <a:t> </a:t>
            </a:r>
            <a:r>
              <a:rPr lang="en-US" dirty="0" err="1"/>
              <a:t>tròn</a:t>
            </a:r>
            <a:r>
              <a:rPr lang="en-US" dirty="0"/>
              <a:t> STP </a:t>
            </a:r>
            <a:r>
              <a:rPr lang="en-US" dirty="0" err="1"/>
              <a:t>đến</a:t>
            </a:r>
            <a:r>
              <a:rPr lang="en-US" dirty="0"/>
              <a:t> </a:t>
            </a:r>
            <a:r>
              <a:rPr lang="en-US" dirty="0" err="1"/>
              <a:t>hàng</a:t>
            </a:r>
            <a:r>
              <a:rPr lang="en-US" dirty="0"/>
              <a:t> </a:t>
            </a:r>
            <a:r>
              <a:rPr lang="en-US" dirty="0" err="1"/>
              <a:t>phần</a:t>
            </a:r>
            <a:r>
              <a:rPr lang="en-US" dirty="0"/>
              <a:t> </a:t>
            </a:r>
            <a:r>
              <a:rPr lang="en-US" dirty="0" err="1"/>
              <a:t>mười</a:t>
            </a:r>
            <a:r>
              <a:rPr lang="en-US" dirty="0"/>
              <a:t> </a:t>
            </a:r>
            <a:r>
              <a:rPr lang="en-US" dirty="0" err="1"/>
              <a:t>và</a:t>
            </a:r>
            <a:r>
              <a:rPr lang="en-US" dirty="0"/>
              <a:t> </a:t>
            </a:r>
            <a:r>
              <a:rPr lang="en-US" dirty="0" err="1"/>
              <a:t>hàng</a:t>
            </a:r>
            <a:r>
              <a:rPr lang="en-US" dirty="0"/>
              <a:t> </a:t>
            </a:r>
            <a:r>
              <a:rPr lang="en-US" dirty="0" err="1"/>
              <a:t>phần</a:t>
            </a:r>
            <a:r>
              <a:rPr lang="en-US" dirty="0"/>
              <a:t> </a:t>
            </a:r>
            <a:r>
              <a:rPr lang="en-US" dirty="0" err="1"/>
              <a:t>trăm</a:t>
            </a:r>
            <a:r>
              <a:rPr lang="en-US" dirty="0"/>
              <a:t> ta </a:t>
            </a:r>
            <a:r>
              <a:rPr lang="en-US" dirty="0" err="1"/>
              <a:t>làm</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16</a:t>
            </a:fld>
            <a:endParaRPr lang="en-US"/>
          </a:p>
        </p:txBody>
      </p:sp>
    </p:spTree>
    <p:extLst>
      <p:ext uri="{BB962C8B-B14F-4D97-AF65-F5344CB8AC3E}">
        <p14:creationId xmlns:p14="http://schemas.microsoft.com/office/powerpoint/2010/main" val="14701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18</a:t>
            </a:fld>
            <a:endParaRPr lang="en-US"/>
          </a:p>
        </p:txBody>
      </p:sp>
    </p:spTree>
    <p:extLst>
      <p:ext uri="{BB962C8B-B14F-4D97-AF65-F5344CB8AC3E}">
        <p14:creationId xmlns:p14="http://schemas.microsoft.com/office/powerpoint/2010/main" val="391016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Chốt</a:t>
            </a:r>
            <a:r>
              <a:rPr lang="en-US" dirty="0"/>
              <a:t>: </a:t>
            </a:r>
            <a:r>
              <a:rPr lang="en-US" dirty="0" err="1"/>
              <a:t>Nêu</a:t>
            </a:r>
            <a:r>
              <a:rPr lang="en-US" dirty="0"/>
              <a:t> </a:t>
            </a:r>
            <a:r>
              <a:rPr lang="en-US" dirty="0" err="1"/>
              <a:t>cách</a:t>
            </a:r>
            <a:r>
              <a:rPr lang="en-US" dirty="0"/>
              <a:t> </a:t>
            </a:r>
            <a:r>
              <a:rPr lang="en-US" dirty="0" err="1"/>
              <a:t>làm</a:t>
            </a:r>
            <a:r>
              <a:rPr lang="en-US" dirty="0"/>
              <a:t> </a:t>
            </a:r>
            <a:r>
              <a:rPr lang="en-US" dirty="0" err="1"/>
              <a:t>tròn</a:t>
            </a:r>
            <a:r>
              <a:rPr lang="en-US" dirty="0"/>
              <a:t> </a:t>
            </a:r>
            <a:r>
              <a:rPr lang="en-US" dirty="0" err="1"/>
              <a:t>số</a:t>
            </a:r>
            <a:r>
              <a:rPr lang="en-US" dirty="0"/>
              <a:t> </a:t>
            </a:r>
            <a:r>
              <a:rPr lang="en-US" dirty="0" err="1"/>
              <a:t>thập</a:t>
            </a:r>
            <a:r>
              <a:rPr lang="en-US" dirty="0"/>
              <a:t> </a:t>
            </a:r>
            <a:r>
              <a:rPr lang="en-US" dirty="0" err="1"/>
              <a:t>phân</a:t>
            </a:r>
            <a:r>
              <a:rPr lang="en-US" dirty="0"/>
              <a:t> </a:t>
            </a:r>
            <a:r>
              <a:rPr lang="en-US" dirty="0" err="1"/>
              <a:t>đến</a:t>
            </a:r>
            <a:r>
              <a:rPr lang="en-US" dirty="0"/>
              <a:t> </a:t>
            </a:r>
            <a:r>
              <a:rPr lang="en-US" dirty="0" err="1"/>
              <a:t>số</a:t>
            </a:r>
            <a:r>
              <a:rPr lang="en-US" dirty="0"/>
              <a:t> </a:t>
            </a:r>
            <a:r>
              <a:rPr lang="en-US" dirty="0" err="1"/>
              <a:t>tự</a:t>
            </a:r>
            <a:r>
              <a:rPr lang="en-US" dirty="0"/>
              <a:t> </a:t>
            </a:r>
            <a:r>
              <a:rPr lang="en-US" dirty="0" err="1"/>
              <a:t>nhiên</a:t>
            </a:r>
            <a:r>
              <a:rPr lang="en-US" dirty="0"/>
              <a:t> </a:t>
            </a:r>
            <a:r>
              <a:rPr lang="en-US" dirty="0" err="1"/>
              <a:t>gần</a:t>
            </a:r>
            <a:r>
              <a:rPr lang="en-US" dirty="0"/>
              <a:t> </a:t>
            </a:r>
            <a:r>
              <a:rPr lang="en-US" dirty="0" err="1"/>
              <a:t>nhất</a:t>
            </a:r>
            <a:r>
              <a:rPr lang="en-US" dirty="0"/>
              <a:t>.</a:t>
            </a:r>
          </a:p>
        </p:txBody>
      </p:sp>
      <p:sp>
        <p:nvSpPr>
          <p:cNvPr id="4" name="Slide Number Placeholder 3"/>
          <p:cNvSpPr>
            <a:spLocks noGrp="1"/>
          </p:cNvSpPr>
          <p:nvPr>
            <p:ph type="sldNum" sz="quarter" idx="5"/>
          </p:nvPr>
        </p:nvSpPr>
        <p:spPr/>
        <p:txBody>
          <a:bodyPr/>
          <a:lstStyle/>
          <a:p>
            <a:fld id="{07A3F231-C439-4301-AC48-4F387C06F067}" type="slidenum">
              <a:rPr lang="en-US" smtClean="0"/>
              <a:t>19</a:t>
            </a:fld>
            <a:endParaRPr lang="en-US"/>
          </a:p>
        </p:txBody>
      </p:sp>
    </p:spTree>
    <p:extLst>
      <p:ext uri="{BB962C8B-B14F-4D97-AF65-F5344CB8AC3E}">
        <p14:creationId xmlns:p14="http://schemas.microsoft.com/office/powerpoint/2010/main" val="1044433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626"/>
                </a:solidFill>
                <a:effectLst/>
                <a:highlight>
                  <a:srgbClr val="FFFFFF"/>
                </a:highlight>
                <a:latin typeface="Arial" panose="020B0604020202020204" pitchFamily="34" charset="0"/>
              </a:rPr>
              <a:t>GV </a:t>
            </a:r>
            <a:r>
              <a:rPr lang="en-US" b="0" i="0" dirty="0" err="1">
                <a:solidFill>
                  <a:srgbClr val="292626"/>
                </a:solidFill>
                <a:effectLst/>
                <a:highlight>
                  <a:srgbClr val="FFFFFF"/>
                </a:highlight>
                <a:latin typeface="Arial" panose="020B0604020202020204" pitchFamily="34" charset="0"/>
              </a:rPr>
              <a:t>cung</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cấp</a:t>
            </a:r>
            <a:r>
              <a:rPr lang="en-US" b="0" i="0" dirty="0">
                <a:solidFill>
                  <a:srgbClr val="292626"/>
                </a:solidFill>
                <a:effectLst/>
                <a:highlight>
                  <a:srgbClr val="FFFFFF"/>
                </a:highlight>
                <a:latin typeface="Arial" panose="020B0604020202020204" pitchFamily="34" charset="0"/>
              </a:rPr>
              <a:t> </a:t>
            </a:r>
            <a:r>
              <a:rPr lang="en-US" b="0" i="0" dirty="0" err="1">
                <a:solidFill>
                  <a:srgbClr val="292626"/>
                </a:solidFill>
                <a:effectLst/>
                <a:highlight>
                  <a:srgbClr val="FFFFFF"/>
                </a:highlight>
                <a:latin typeface="Arial" panose="020B0604020202020204" pitchFamily="34" charset="0"/>
              </a:rPr>
              <a:t>thêm</a:t>
            </a:r>
            <a:r>
              <a:rPr lang="en-US" b="0" i="0" dirty="0">
                <a:solidFill>
                  <a:srgbClr val="292626"/>
                </a:solidFill>
                <a:effectLst/>
                <a:highlight>
                  <a:srgbClr val="FFFFFF"/>
                </a:highlight>
                <a:latin typeface="Arial" panose="020B0604020202020204" pitchFamily="34" charset="0"/>
              </a:rPr>
              <a:t>:</a:t>
            </a:r>
          </a:p>
          <a:p>
            <a:r>
              <a:rPr lang="en-US" b="0" i="0" dirty="0">
                <a:solidFill>
                  <a:srgbClr val="292626"/>
                </a:solidFill>
                <a:effectLst/>
                <a:highlight>
                  <a:srgbClr val="FFFFFF"/>
                </a:highlight>
                <a:latin typeface="Arial" panose="020B0604020202020204" pitchFamily="34" charset="0"/>
              </a:rPr>
              <a:t>+ </a:t>
            </a:r>
            <a:r>
              <a:rPr lang="vi-VN" b="0" i="0" dirty="0">
                <a:solidFill>
                  <a:srgbClr val="292626"/>
                </a:solidFill>
                <a:effectLst/>
                <a:highlight>
                  <a:srgbClr val="FFFFFF"/>
                </a:highlight>
                <a:latin typeface="Arial" panose="020B0604020202020204" pitchFamily="34" charset="0"/>
              </a:rPr>
              <a:t>Trên thực tế </a:t>
            </a:r>
            <a:r>
              <a:rPr lang="vi-VN" b="0" i="0" dirty="0">
                <a:effectLst/>
                <a:highlight>
                  <a:srgbClr val="FFFFFF"/>
                </a:highlight>
                <a:latin typeface="times new roman" panose="02020603050405020304" pitchFamily="18" charset="0"/>
              </a:rPr>
              <a:t>Số pi (</a:t>
            </a:r>
            <a:r>
              <a:rPr lang="el-GR" b="0" i="0" dirty="0">
                <a:effectLst/>
                <a:highlight>
                  <a:srgbClr val="FFFFFF"/>
                </a:highlight>
                <a:latin typeface="times new roman" panose="02020603050405020304" pitchFamily="18" charset="0"/>
              </a:rPr>
              <a:t>π) </a:t>
            </a:r>
            <a:r>
              <a:rPr lang="vi-VN" b="0" i="0" dirty="0">
                <a:effectLst/>
                <a:highlight>
                  <a:srgbClr val="FFFFFF"/>
                </a:highlight>
                <a:latin typeface="times new roman" panose="02020603050405020304" pitchFamily="18" charset="0"/>
              </a:rPr>
              <a:t>là một hằng số toán học vô tỷ</a:t>
            </a:r>
            <a:r>
              <a:rPr lang="vi-VN" b="0" i="0" dirty="0">
                <a:solidFill>
                  <a:srgbClr val="292626"/>
                </a:solidFill>
                <a:effectLst/>
                <a:highlight>
                  <a:srgbClr val="FFFFFF"/>
                </a:highlight>
                <a:latin typeface="Arial" panose="020B0604020202020204" pitchFamily="34" charset="0"/>
              </a:rPr>
              <a:t>, có nghĩa là nó không phải một tỷ số chính xác. Khi biểu diễn dưới dạng số thập phân thì nó là một số thập phân vô hạn không tuần hoàn, có nghĩa là số lượng chữ số ở phần thập phân của nó cứ kéo dài ra vô tận</a:t>
            </a:r>
            <a:r>
              <a:rPr lang="en-US" b="0" i="0" dirty="0">
                <a:solidFill>
                  <a:srgbClr val="292626"/>
                </a:solidFill>
                <a:effectLst/>
                <a:highlight>
                  <a:srgbClr val="FFFFFF"/>
                </a:highlight>
                <a:latin typeface="Arial" panose="020B0604020202020204" pitchFamily="34" charset="0"/>
              </a:rPr>
              <a:t>.</a:t>
            </a:r>
          </a:p>
          <a:p>
            <a:r>
              <a:rPr lang="en-US" b="0" i="0" dirty="0">
                <a:effectLst/>
                <a:highlight>
                  <a:srgbClr val="FFFFFF"/>
                </a:highlight>
                <a:latin typeface="times new roman" panose="02020603050405020304" pitchFamily="18" charset="0"/>
              </a:rPr>
              <a:t>+ </a:t>
            </a:r>
            <a:r>
              <a:rPr lang="vi-VN" b="0" i="0" dirty="0">
                <a:effectLst/>
                <a:highlight>
                  <a:srgbClr val="FFFFFF"/>
                </a:highlight>
                <a:latin typeface="times new roman" panose="02020603050405020304" pitchFamily="18" charset="0"/>
              </a:rPr>
              <a:t>Số pi là một trong những hằng số toán học quan trọng và được sử dụng rộng rãi trong nhiều lĩnh vực của khoa học và kỹ thuật. Nó xuất hiện trong các công thức và phương trình liên quan đến hình học, đại số, phân tích, cơ học lượng tử và nhiều lĩnh vực khác. Số pi là một trong những hằng số không thể thiếu trong toán học.</a:t>
            </a:r>
            <a:endParaRPr lang="en-US" dirty="0"/>
          </a:p>
        </p:txBody>
      </p:sp>
      <p:sp>
        <p:nvSpPr>
          <p:cNvPr id="4" name="Slide Number Placeholder 3"/>
          <p:cNvSpPr>
            <a:spLocks noGrp="1"/>
          </p:cNvSpPr>
          <p:nvPr>
            <p:ph type="sldNum" sz="quarter" idx="5"/>
          </p:nvPr>
        </p:nvSpPr>
        <p:spPr/>
        <p:txBody>
          <a:bodyPr/>
          <a:lstStyle/>
          <a:p>
            <a:fld id="{07A3F231-C439-4301-AC48-4F387C06F067}" type="slidenum">
              <a:rPr lang="en-US" smtClean="0"/>
              <a:t>20</a:t>
            </a:fld>
            <a:endParaRPr lang="en-US"/>
          </a:p>
        </p:txBody>
      </p:sp>
    </p:spTree>
    <p:extLst>
      <p:ext uri="{BB962C8B-B14F-4D97-AF65-F5344CB8AC3E}">
        <p14:creationId xmlns:p14="http://schemas.microsoft.com/office/powerpoint/2010/main" val="61540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3040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00196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203277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2915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6807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572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4378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91490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81461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5631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93786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24534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7790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824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65056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5556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6656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413239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444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78426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6933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685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70805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0242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90374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882902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32430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85614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0189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31942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403828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497001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90746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76124502"/>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B645-631F-C0F0-EAEF-EF0893346D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1E4FF-A91A-DE35-1819-E12685D62A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A45E7-F489-EBE9-7DAB-3CF48ED8BA23}"/>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5" name="Footer Placeholder 4">
            <a:extLst>
              <a:ext uri="{FF2B5EF4-FFF2-40B4-BE49-F238E27FC236}">
                <a16:creationId xmlns:a16="http://schemas.microsoft.com/office/drawing/2014/main" id="{C5C69BD1-43D8-14A4-CAEC-886FC142BE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A017D6-EE91-BEA0-9D72-D8C51A3CFD8A}"/>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3179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2A4-FC40-7DE8-E52C-6C8065F99F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BF5899-35D5-48FE-6D0F-C2478170E62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6EEBD-9F3F-0A30-F941-3E38E1048146}"/>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5" name="Footer Placeholder 4">
            <a:extLst>
              <a:ext uri="{FF2B5EF4-FFF2-40B4-BE49-F238E27FC236}">
                <a16:creationId xmlns:a16="http://schemas.microsoft.com/office/drawing/2014/main" id="{39B3C38E-E6FF-C28C-21B2-C6BD0E27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A6C0FD-E18A-A38C-AD5D-B5E68BCF21FB}"/>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46885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6EE8-CED3-A641-A921-547E409554F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27DC7-5ACA-472B-5268-1E453AED5A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905FF-4441-201B-1BDC-6817848CDFBF}"/>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5" name="Footer Placeholder 4">
            <a:extLst>
              <a:ext uri="{FF2B5EF4-FFF2-40B4-BE49-F238E27FC236}">
                <a16:creationId xmlns:a16="http://schemas.microsoft.com/office/drawing/2014/main" id="{91665D93-A205-1702-B142-B02344D33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C870F-89A9-F179-D49A-A52510BAAF7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6323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E067-7883-4545-BD90-21B482555A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C82E27-C125-43F5-22BA-2428B43EF3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E1448-3E29-E26C-6E0C-B26FEF40E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A41A4-C2C9-075B-AF61-C357677DBC6C}"/>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6" name="Footer Placeholder 5">
            <a:extLst>
              <a:ext uri="{FF2B5EF4-FFF2-40B4-BE49-F238E27FC236}">
                <a16:creationId xmlns:a16="http://schemas.microsoft.com/office/drawing/2014/main" id="{96187434-263C-22E3-0F97-400A1C99E6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3E4D61-22F1-1754-4C73-9F02EB4B6BC8}"/>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82285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BC6F-A807-0522-526A-1CF4044A10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02CF4D8-0F06-789A-01A6-19F4B4EA71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78C87C-A95C-5BBA-3434-997A2F0CD1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EF493-DE6D-A0BD-3A4B-63348C02BB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7606DC-766F-838D-37B7-AE52CFBD24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1C0739-B1E1-F128-EC3B-3AE141C257B4}"/>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8" name="Footer Placeholder 7">
            <a:extLst>
              <a:ext uri="{FF2B5EF4-FFF2-40B4-BE49-F238E27FC236}">
                <a16:creationId xmlns:a16="http://schemas.microsoft.com/office/drawing/2014/main" id="{5CBD44A9-ABB8-675A-C114-C7D361C94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9752207-AA07-8BA9-5F85-C767378C9FC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275166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F1FC-CBD4-F745-561F-2ED5CD1AD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D2C1A-9DC3-5E83-6DDF-3E453B49A92E}"/>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4" name="Footer Placeholder 3">
            <a:extLst>
              <a:ext uri="{FF2B5EF4-FFF2-40B4-BE49-F238E27FC236}">
                <a16:creationId xmlns:a16="http://schemas.microsoft.com/office/drawing/2014/main" id="{CC56BE7F-9C68-61AA-9DE9-831621C6A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5BFDC9-A9EA-B373-B4FD-74EBDD271F75}"/>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30675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FE24-3CB9-236A-6FB2-96148F6351C9}"/>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3" name="Footer Placeholder 2">
            <a:extLst>
              <a:ext uri="{FF2B5EF4-FFF2-40B4-BE49-F238E27FC236}">
                <a16:creationId xmlns:a16="http://schemas.microsoft.com/office/drawing/2014/main" id="{45786838-5A12-8D7C-73AE-F2B7F7843B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BEA182-6D70-0F92-2DA5-0AEFE55B5E66}"/>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22092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E02B-2D8A-46DB-1065-C19A90102B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770330-A248-8404-9CF5-1E61D28C3C2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C94CD-DE38-B63F-3904-218A9816DB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C6746-0918-7A5F-0927-241B0F7A0AF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6" name="Footer Placeholder 5">
            <a:extLst>
              <a:ext uri="{FF2B5EF4-FFF2-40B4-BE49-F238E27FC236}">
                <a16:creationId xmlns:a16="http://schemas.microsoft.com/office/drawing/2014/main" id="{05265673-0756-B781-74BA-00FAEB76DC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505014-F7CD-2123-54F0-D0E93B2B1D19}"/>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52669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7D1E-7A3E-53BE-C085-CAC5BB1CD3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6A179-F562-8987-BCEE-B7A1879D71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14C59-0E07-5E7F-1143-D1B03662D0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EE954-4A4B-400C-D21A-A8327697D170}"/>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6" name="Footer Placeholder 5">
            <a:extLst>
              <a:ext uri="{FF2B5EF4-FFF2-40B4-BE49-F238E27FC236}">
                <a16:creationId xmlns:a16="http://schemas.microsoft.com/office/drawing/2014/main" id="{FE503395-B4B0-8793-2B32-357750F62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92D9EC-1456-C57E-0A19-994BF2CDA5DD}"/>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175429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1DDD-3AEE-7C59-FF97-71EB77DD19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3898F8-789B-599C-2E29-1AC079A9FF2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9E284-1DE9-3DD0-A109-8F81EF190F08}"/>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5" name="Footer Placeholder 4">
            <a:extLst>
              <a:ext uri="{FF2B5EF4-FFF2-40B4-BE49-F238E27FC236}">
                <a16:creationId xmlns:a16="http://schemas.microsoft.com/office/drawing/2014/main" id="{027D970C-2F01-D0DC-A008-69F4FF851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1F402A-2B92-72BA-1EFE-BEC005E2FC67}"/>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1176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708342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2DB5F-E418-98CD-709E-07090A21C7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90750-9039-F83D-6D3C-7635F2A035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71F79-6097-7D70-EECF-90ED37E0FB2B}"/>
              </a:ext>
            </a:extLst>
          </p:cNvPr>
          <p:cNvSpPr>
            <a:spLocks noGrp="1"/>
          </p:cNvSpPr>
          <p:nvPr>
            <p:ph type="dt" sz="half" idx="10"/>
          </p:nvPr>
        </p:nvSpPr>
        <p:spPr>
          <a:xfrm>
            <a:off x="838200" y="6356350"/>
            <a:ext cx="2743200" cy="365125"/>
          </a:xfrm>
          <a:prstGeom prst="rect">
            <a:avLst/>
          </a:prstGeom>
        </p:spPr>
        <p:txBody>
          <a:bodyPr/>
          <a:lstStyle/>
          <a:p>
            <a:fld id="{0315204F-E3A0-4C5F-8112-6E338F81D355}" type="datetimeFigureOut">
              <a:rPr lang="en-US" smtClean="0"/>
              <a:t>9/28/2025</a:t>
            </a:fld>
            <a:endParaRPr lang="en-US"/>
          </a:p>
        </p:txBody>
      </p:sp>
      <p:sp>
        <p:nvSpPr>
          <p:cNvPr id="5" name="Footer Placeholder 4">
            <a:extLst>
              <a:ext uri="{FF2B5EF4-FFF2-40B4-BE49-F238E27FC236}">
                <a16:creationId xmlns:a16="http://schemas.microsoft.com/office/drawing/2014/main" id="{D6F7307B-C181-9ACC-331F-F818DAAA2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356755-FBB4-3B66-30A9-90AE91105554}"/>
              </a:ext>
            </a:extLst>
          </p:cNvPr>
          <p:cNvSpPr>
            <a:spLocks noGrp="1"/>
          </p:cNvSpPr>
          <p:nvPr>
            <p:ph type="sldNum" sz="quarter" idx="12"/>
          </p:nvPr>
        </p:nvSpPr>
        <p:spPr>
          <a:xfrm>
            <a:off x="8610600" y="6356350"/>
            <a:ext cx="2743200" cy="365125"/>
          </a:xfrm>
          <a:prstGeom prst="rect">
            <a:avLst/>
          </a:prstGeom>
        </p:spPr>
        <p:txBody>
          <a:bodyPr/>
          <a:lstStyle/>
          <a:p>
            <a:fld id="{C9B3110A-449E-422E-96BB-483D2545FA23}" type="slidenum">
              <a:rPr lang="en-US" smtClean="0"/>
              <a:t>‹#›</a:t>
            </a:fld>
            <a:endParaRPr lang="en-US"/>
          </a:p>
        </p:txBody>
      </p:sp>
    </p:spTree>
    <p:extLst>
      <p:ext uri="{BB962C8B-B14F-4D97-AF65-F5344CB8AC3E}">
        <p14:creationId xmlns:p14="http://schemas.microsoft.com/office/powerpoint/2010/main" val="423526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65932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63984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783605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682856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547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5601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455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4.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8.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25841798-F07C-C82D-051E-88DF3A215DED}"/>
              </a:ext>
            </a:extLst>
          </p:cNvPr>
          <p:cNvPicPr>
            <a:picLocks noChangeAspect="1"/>
          </p:cNvPicPr>
          <p:nvPr/>
        </p:nvPicPr>
        <p:blipFill>
          <a:blip r:embed="rId4"/>
          <a:stretch>
            <a:fillRect/>
          </a:stretch>
        </p:blipFill>
        <p:spPr>
          <a:xfrm>
            <a:off x="4350693" y="2532430"/>
            <a:ext cx="7529213" cy="1774090"/>
          </a:xfrm>
          <a:prstGeom prst="rect">
            <a:avLst/>
          </a:prstGeom>
        </p:spPr>
      </p:pic>
    </p:spTree>
    <p:extLst>
      <p:ext uri="{BB962C8B-B14F-4D97-AF65-F5344CB8AC3E}">
        <p14:creationId xmlns:p14="http://schemas.microsoft.com/office/powerpoint/2010/main" val="62081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Khi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mười</a:t>
            </a:r>
            <a:r>
              <a:rPr lang="en-US" dirty="0">
                <a:latin typeface="Cambria" panose="02040503050406030204" pitchFamily="18" charset="0"/>
                <a:ea typeface="Cambria" panose="02040503050406030204" pitchFamily="18" charset="0"/>
              </a:rPr>
              <a:t>, ta so </a:t>
            </a:r>
            <a:r>
              <a:rPr lang="en-US" dirty="0" err="1">
                <a:latin typeface="Cambria" panose="02040503050406030204" pitchFamily="18" charset="0"/>
                <a:ea typeface="Cambria" panose="02040503050406030204" pitchFamily="18" charset="0"/>
              </a:rPr>
              <a:t>sánh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hàng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607241" y="2266261"/>
            <a:ext cx="501967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2</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2</a:t>
            </a:r>
            <a:r>
              <a:rPr lang="en-US" sz="2400" dirty="0">
                <a:latin typeface="Cambria" panose="02040503050406030204" pitchFamily="18" charset="0"/>
                <a:ea typeface="Cambria" panose="02040503050406030204" pitchFamily="18" charset="0"/>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xuống</a:t>
            </a:r>
            <a:endParaRPr lang="en-US" sz="2400" dirty="0">
              <a:solidFill>
                <a:srgbClr val="FF0066"/>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2,5</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a:t>
            </a:r>
            <a:r>
              <a:rPr lang="en-US" sz="3200" u="sng" dirty="0">
                <a:latin typeface="Cambria" panose="02040503050406030204" pitchFamily="18" charset="0"/>
                <a:ea typeface="Cambria" panose="02040503050406030204" pitchFamily="18" charset="0"/>
              </a:rPr>
              <a:t>2</a:t>
            </a:r>
            <a:r>
              <a:rPr lang="en-US" sz="3200" dirty="0">
                <a:solidFill>
                  <a:srgbClr val="FF0066"/>
                </a:solidFill>
                <a:latin typeface="Cambria" panose="02040503050406030204" pitchFamily="18" charset="0"/>
                <a:ea typeface="Cambria" panose="02040503050406030204" pitchFamily="18" charset="0"/>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5</a:t>
            </a:r>
            <a:r>
              <a:rPr lang="en-US" sz="2400" dirty="0">
                <a:latin typeface="Cambria" panose="02040503050406030204" pitchFamily="18" charset="0"/>
                <a:ea typeface="Cambria" panose="02040503050406030204" pitchFamily="18" charset="0"/>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a:t>
            </a:r>
            <a:r>
              <a:rPr lang="en-US" sz="3200" u="sng" dirty="0">
                <a:latin typeface="Cambria" panose="02040503050406030204" pitchFamily="18" charset="0"/>
                <a:ea typeface="Cambria" panose="02040503050406030204" pitchFamily="18" charset="0"/>
              </a:rPr>
              <a:t>5</a:t>
            </a:r>
            <a:r>
              <a:rPr lang="en-US" sz="3200" dirty="0">
                <a:solidFill>
                  <a:srgbClr val="FF0066"/>
                </a:solidFill>
                <a:latin typeface="Cambria" panose="02040503050406030204" pitchFamily="18" charset="0"/>
                <a:ea typeface="Cambria" panose="02040503050406030204" pitchFamily="18" charset="0"/>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a:solidFill>
                  <a:srgbClr val="FF0066"/>
                </a:solidFill>
                <a:latin typeface="Cambria" panose="02040503050406030204" pitchFamily="18" charset="0"/>
                <a:ea typeface="Cambria" panose="02040503050406030204" pitchFamily="18" charset="0"/>
              </a:rPr>
              <a:t>7</a:t>
            </a:r>
            <a:r>
              <a:rPr lang="en-US" sz="2400" dirty="0">
                <a:latin typeface="Cambria" panose="02040503050406030204" pitchFamily="18" charset="0"/>
                <a:ea typeface="Cambria" panose="02040503050406030204" pitchFamily="18" charset="0"/>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tròn</a:t>
            </a:r>
            <a:r>
              <a:rPr lang="en-US" sz="2400" dirty="0">
                <a:latin typeface="Cambria" panose="02040503050406030204" pitchFamily="18" charset="0"/>
                <a:ea typeface="Cambria" panose="02040503050406030204" pitchFamily="18" charset="0"/>
              </a:rPr>
              <a:t> </a:t>
            </a:r>
            <a:r>
              <a:rPr lang="en-US" sz="2400" dirty="0" err="1">
                <a:solidFill>
                  <a:srgbClr val="FF0066"/>
                </a:solidFill>
                <a:latin typeface="Cambria" panose="02040503050406030204" pitchFamily="18" charset="0"/>
                <a:ea typeface="Cambria" panose="02040503050406030204" pitchFamily="18" charset="0"/>
              </a:rPr>
              <a:t>lên</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1,6</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a)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hàng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mười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6153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680486"/>
            <a:chOff x="1874266" y="653948"/>
            <a:chExt cx="8443464" cy="2680486"/>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289345" y="779889"/>
              <a:ext cx="761330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00000"/>
                  </a:solidFill>
                  <a:effectLst/>
                  <a:latin typeface="Cambria" panose="02040503050406030204" pitchFamily="18" charset="0"/>
                  <a:ea typeface="Cambria" panose="02040503050406030204" pitchFamily="18" charset="0"/>
                </a:rPr>
                <a:t>   Khi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thập</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phân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đến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mười</a:t>
              </a:r>
              <a:r>
                <a:rPr lang="en-US" sz="3200" b="1" i="1" dirty="0">
                  <a:solidFill>
                    <a:srgbClr val="000000"/>
                  </a:solidFill>
                  <a:effectLst/>
                  <a:latin typeface="Cambria" panose="02040503050406030204" pitchFamily="18" charset="0"/>
                  <a:ea typeface="Cambria" panose="02040503050406030204" pitchFamily="18" charset="0"/>
                </a:rPr>
                <a:t>, ta so </a:t>
              </a:r>
              <a:r>
                <a:rPr lang="en-US" sz="3200" b="1" i="1" dirty="0" err="1">
                  <a:solidFill>
                    <a:srgbClr val="000000"/>
                  </a:solidFill>
                  <a:effectLst/>
                  <a:latin typeface="Cambria" panose="02040503050406030204" pitchFamily="18" charset="0"/>
                  <a:ea typeface="Cambria" panose="02040503050406030204" pitchFamily="18" charset="0"/>
                </a:rPr>
                <a:t>sánh</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với</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Nếu</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chữ</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số</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hàng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phần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trăm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bé</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hơn</a:t>
              </a:r>
              <a:r>
                <a:rPr lang="en-US" sz="3200" b="1" i="1" dirty="0">
                  <a:solidFill>
                    <a:srgbClr val="000000"/>
                  </a:solidFill>
                  <a:effectLst/>
                  <a:latin typeface="Cambria" panose="02040503050406030204" pitchFamily="18" charset="0"/>
                  <a:ea typeface="Cambria" panose="02040503050406030204" pitchFamily="18" charset="0"/>
                </a:rPr>
                <a:t> 5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ta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xuống</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còn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lại</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thì</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làm</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tròn</a:t>
              </a:r>
              <a:r>
                <a:rPr lang="en-US" sz="3200" b="1" i="1" dirty="0">
                  <a:solidFill>
                    <a:srgbClr val="000000"/>
                  </a:solidFill>
                  <a:effectLst/>
                  <a:latin typeface="Cambria" panose="02040503050406030204" pitchFamily="18" charset="0"/>
                  <a:ea typeface="Cambria" panose="02040503050406030204" pitchFamily="18" charset="0"/>
                </a:rPr>
                <a:t> </a:t>
              </a:r>
              <a:r>
                <a:rPr lang="en-US" sz="3200" b="1" i="1" dirty="0" err="1">
                  <a:solidFill>
                    <a:srgbClr val="000000"/>
                  </a:solidFill>
                  <a:effectLst/>
                  <a:latin typeface="Cambria" panose="02040503050406030204" pitchFamily="18" charset="0"/>
                  <a:ea typeface="Cambria" panose="02040503050406030204" pitchFamily="18" charset="0"/>
                </a:rPr>
                <a:t>lên</a:t>
              </a:r>
              <a:r>
                <a:rPr lang="en-US" sz="3200" b="1" i="1" dirty="0">
                  <a:solidFill>
                    <a:srgbClr val="000000"/>
                  </a:solidFill>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1677659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4837F7B5-8BD6-DFE5-BE10-BE85FBD3CE92}"/>
              </a:ext>
            </a:extLst>
          </p:cNvPr>
          <p:cNvSpPr/>
          <p:nvPr/>
        </p:nvSpPr>
        <p:spPr>
          <a:xfrm>
            <a:off x="601885" y="363319"/>
            <a:ext cx="11088546" cy="6088284"/>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4" descr="Không có mô tả.">
            <a:extLst>
              <a:ext uri="{FF2B5EF4-FFF2-40B4-BE49-F238E27FC236}">
                <a16:creationId xmlns:a16="http://schemas.microsoft.com/office/drawing/2014/main" id="{D098AE96-18CF-E7A6-94AD-A2BAABB4A44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CA1A76-2E21-767D-4F62-EF76D3BAA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148" y="3338800"/>
            <a:ext cx="1909527" cy="3027299"/>
          </a:xfrm>
          <a:prstGeom prst="rect">
            <a:avLst/>
          </a:prstGeom>
        </p:spPr>
      </p:pic>
      <p:sp>
        <p:nvSpPr>
          <p:cNvPr id="6" name="Speech Bubble: Rectangle with Corners Rounded 5">
            <a:extLst>
              <a:ext uri="{FF2B5EF4-FFF2-40B4-BE49-F238E27FC236}">
                <a16:creationId xmlns:a16="http://schemas.microsoft.com/office/drawing/2014/main" id="{BFD0A044-68E4-2D69-E4A2-145FF150C716}"/>
              </a:ext>
            </a:extLst>
          </p:cNvPr>
          <p:cNvSpPr/>
          <p:nvPr/>
        </p:nvSpPr>
        <p:spPr>
          <a:xfrm>
            <a:off x="1123950" y="1485900"/>
            <a:ext cx="3448050" cy="1400175"/>
          </a:xfrm>
          <a:prstGeom prst="wedgeRoundRectCallout">
            <a:avLst>
              <a:gd name="adj1" fmla="val -17638"/>
              <a:gd name="adj2" fmla="val 82012"/>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so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1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a:t>
            </a:r>
          </a:p>
        </p:txBody>
      </p:sp>
      <p:sp>
        <p:nvSpPr>
          <p:cNvPr id="7" name="Rectangle: Rounded Corners 6">
            <a:extLst>
              <a:ext uri="{FF2B5EF4-FFF2-40B4-BE49-F238E27FC236}">
                <a16:creationId xmlns:a16="http://schemas.microsoft.com/office/drawing/2014/main" id="{A8603E44-D22B-8CE9-A9A1-254684156A87}"/>
              </a:ext>
            </a:extLst>
          </p:cNvPr>
          <p:cNvSpPr/>
          <p:nvPr/>
        </p:nvSpPr>
        <p:spPr>
          <a:xfrm>
            <a:off x="5343181" y="2266261"/>
            <a:ext cx="5283735" cy="3038475"/>
          </a:xfrm>
          <a:prstGeom prst="roundRect">
            <a:avLst/>
          </a:prstGeom>
          <a:ln w="3810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2F6B62B-3DBD-273E-51C1-F9F3014B7005}"/>
              </a:ext>
            </a:extLst>
          </p:cNvPr>
          <p:cNvSpPr txBox="1"/>
          <p:nvPr/>
        </p:nvSpPr>
        <p:spPr>
          <a:xfrm>
            <a:off x="5807266" y="250438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p>
        </p:txBody>
      </p:sp>
      <p:cxnSp>
        <p:nvCxnSpPr>
          <p:cNvPr id="9" name="Straight Arrow Connector 8">
            <a:extLst>
              <a:ext uri="{FF2B5EF4-FFF2-40B4-BE49-F238E27FC236}">
                <a16:creationId xmlns:a16="http://schemas.microsoft.com/office/drawing/2014/main" id="{778AC5B0-110F-CD01-CEBE-DF018E7AE143}"/>
              </a:ext>
            </a:extLst>
          </p:cNvPr>
          <p:cNvCxnSpPr/>
          <p:nvPr/>
        </p:nvCxnSpPr>
        <p:spPr>
          <a:xfrm>
            <a:off x="6959791" y="2866337"/>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D402D5-7788-F812-BAA9-33FA159BDA40}"/>
              </a:ext>
            </a:extLst>
          </p:cNvPr>
          <p:cNvSpPr txBox="1"/>
          <p:nvPr/>
        </p:nvSpPr>
        <p:spPr>
          <a:xfrm>
            <a:off x="7559866" y="23424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&lt; 5</a:t>
            </a:r>
          </a:p>
        </p:txBody>
      </p:sp>
      <p:sp>
        <p:nvSpPr>
          <p:cNvPr id="11" name="TextBox 10">
            <a:extLst>
              <a:ext uri="{FF2B5EF4-FFF2-40B4-BE49-F238E27FC236}">
                <a16:creationId xmlns:a16="http://schemas.microsoft.com/office/drawing/2014/main" id="{6D2961D5-942E-9029-32A4-2FE92EF9513C}"/>
              </a:ext>
            </a:extLst>
          </p:cNvPr>
          <p:cNvSpPr txBox="1"/>
          <p:nvPr/>
        </p:nvSpPr>
        <p:spPr>
          <a:xfrm>
            <a:off x="7045516" y="29044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xuống</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81C92D6-33BD-AD77-6E45-51D36994A342}"/>
              </a:ext>
            </a:extLst>
          </p:cNvPr>
          <p:cNvSpPr txBox="1"/>
          <p:nvPr/>
        </p:nvSpPr>
        <p:spPr>
          <a:xfrm>
            <a:off x="9626791" y="2561537"/>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6,32</a:t>
            </a:r>
          </a:p>
        </p:txBody>
      </p:sp>
      <p:sp>
        <p:nvSpPr>
          <p:cNvPr id="13" name="TextBox 12">
            <a:extLst>
              <a:ext uri="{FF2B5EF4-FFF2-40B4-BE49-F238E27FC236}">
                <a16:creationId xmlns:a16="http://schemas.microsoft.com/office/drawing/2014/main" id="{2708A450-8126-52DD-1FAA-FC428181FF7C}"/>
              </a:ext>
            </a:extLst>
          </p:cNvPr>
          <p:cNvSpPr txBox="1"/>
          <p:nvPr/>
        </p:nvSpPr>
        <p:spPr>
          <a:xfrm>
            <a:off x="5845366" y="34854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p>
        </p:txBody>
      </p:sp>
      <p:cxnSp>
        <p:nvCxnSpPr>
          <p:cNvPr id="14" name="Straight Arrow Connector 13">
            <a:extLst>
              <a:ext uri="{FF2B5EF4-FFF2-40B4-BE49-F238E27FC236}">
                <a16:creationId xmlns:a16="http://schemas.microsoft.com/office/drawing/2014/main" id="{42DC93D5-B074-9EBE-1EAD-1DD65501F5A9}"/>
              </a:ext>
            </a:extLst>
          </p:cNvPr>
          <p:cNvCxnSpPr/>
          <p:nvPr/>
        </p:nvCxnSpPr>
        <p:spPr>
          <a:xfrm>
            <a:off x="6997891" y="384741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F525C0-DA9F-4E2E-AC9C-DD6142576238}"/>
              </a:ext>
            </a:extLst>
          </p:cNvPr>
          <p:cNvSpPr txBox="1"/>
          <p:nvPr/>
        </p:nvSpPr>
        <p:spPr>
          <a:xfrm>
            <a:off x="7597966" y="332353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5</a:t>
            </a:r>
          </a:p>
        </p:txBody>
      </p:sp>
      <p:sp>
        <p:nvSpPr>
          <p:cNvPr id="16" name="TextBox 15">
            <a:extLst>
              <a:ext uri="{FF2B5EF4-FFF2-40B4-BE49-F238E27FC236}">
                <a16:creationId xmlns:a16="http://schemas.microsoft.com/office/drawing/2014/main" id="{82D4FD86-6439-BE13-8AE0-BBE794507EC3}"/>
              </a:ext>
            </a:extLst>
          </p:cNvPr>
          <p:cNvSpPr txBox="1"/>
          <p:nvPr/>
        </p:nvSpPr>
        <p:spPr>
          <a:xfrm>
            <a:off x="7083616" y="388551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9C7492F-B7FC-AF49-1FB8-F772062EA3A0}"/>
              </a:ext>
            </a:extLst>
          </p:cNvPr>
          <p:cNvSpPr txBox="1"/>
          <p:nvPr/>
        </p:nvSpPr>
        <p:spPr>
          <a:xfrm>
            <a:off x="9664891" y="35426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18" name="TextBox 17">
            <a:extLst>
              <a:ext uri="{FF2B5EF4-FFF2-40B4-BE49-F238E27FC236}">
                <a16:creationId xmlns:a16="http://schemas.microsoft.com/office/drawing/2014/main" id="{88F75B48-B015-B89B-366E-7CA5A6221F11}"/>
              </a:ext>
            </a:extLst>
          </p:cNvPr>
          <p:cNvSpPr txBox="1"/>
          <p:nvPr/>
        </p:nvSpPr>
        <p:spPr>
          <a:xfrm>
            <a:off x="5902516" y="434271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2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p>
        </p:txBody>
      </p:sp>
      <p:cxnSp>
        <p:nvCxnSpPr>
          <p:cNvPr id="19" name="Straight Arrow Connector 18">
            <a:extLst>
              <a:ext uri="{FF2B5EF4-FFF2-40B4-BE49-F238E27FC236}">
                <a16:creationId xmlns:a16="http://schemas.microsoft.com/office/drawing/2014/main" id="{432D0253-C401-3788-0334-30079BF38B8C}"/>
              </a:ext>
            </a:extLst>
          </p:cNvPr>
          <p:cNvCxnSpPr/>
          <p:nvPr/>
        </p:nvCxnSpPr>
        <p:spPr>
          <a:xfrm>
            <a:off x="7055041" y="470466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8130A3-4E99-247F-4DE7-163B30A78742}"/>
              </a:ext>
            </a:extLst>
          </p:cNvPr>
          <p:cNvSpPr txBox="1"/>
          <p:nvPr/>
        </p:nvSpPr>
        <p:spPr>
          <a:xfrm>
            <a:off x="7607491" y="4218887"/>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7</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&gt; 5</a:t>
            </a:r>
          </a:p>
        </p:txBody>
      </p:sp>
      <p:sp>
        <p:nvSpPr>
          <p:cNvPr id="21" name="TextBox 20">
            <a:extLst>
              <a:ext uri="{FF2B5EF4-FFF2-40B4-BE49-F238E27FC236}">
                <a16:creationId xmlns:a16="http://schemas.microsoft.com/office/drawing/2014/main" id="{CE4A2362-7DC0-143B-4AD8-A500267D4AF3}"/>
              </a:ext>
            </a:extLst>
          </p:cNvPr>
          <p:cNvSpPr txBox="1"/>
          <p:nvPr/>
        </p:nvSpPr>
        <p:spPr>
          <a:xfrm>
            <a:off x="7140766" y="4742762"/>
            <a:ext cx="2419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lên</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E5DDBA92-CFEE-7AD7-7559-45529107FC13}"/>
              </a:ext>
            </a:extLst>
          </p:cNvPr>
          <p:cNvSpPr txBox="1"/>
          <p:nvPr/>
        </p:nvSpPr>
        <p:spPr>
          <a:xfrm>
            <a:off x="9722041" y="439986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6,33</a:t>
            </a:r>
          </a:p>
        </p:txBody>
      </p:sp>
      <p:sp>
        <p:nvSpPr>
          <p:cNvPr id="23" name="TextBox 22">
            <a:extLst>
              <a:ext uri="{FF2B5EF4-FFF2-40B4-BE49-F238E27FC236}">
                <a16:creationId xmlns:a16="http://schemas.microsoft.com/office/drawing/2014/main" id="{0FC00584-6E0A-795A-F09F-0335B00B15E3}"/>
              </a:ext>
            </a:extLst>
          </p:cNvPr>
          <p:cNvSpPr txBox="1"/>
          <p:nvPr/>
        </p:nvSpPr>
        <p:spPr>
          <a:xfrm>
            <a:off x="1685581" y="533400"/>
            <a:ext cx="9584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014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5"/>
                                        </p:tgtEl>
                                        <p:attrNameLst>
                                          <p:attrName>r</p:attrName>
                                        </p:attrNameLst>
                                      </p:cBhvr>
                                    </p:animRot>
                                    <p:animRot by="-240000">
                                      <p:cBhvr>
                                        <p:cTn id="7" dur="1000" fill="hold">
                                          <p:stCondLst>
                                            <p:cond delay="1000"/>
                                          </p:stCondLst>
                                        </p:cTn>
                                        <p:tgtEl>
                                          <p:spTgt spid="5"/>
                                        </p:tgtEl>
                                        <p:attrNameLst>
                                          <p:attrName>r</p:attrName>
                                        </p:attrNameLst>
                                      </p:cBhvr>
                                    </p:animRot>
                                    <p:animRot by="240000">
                                      <p:cBhvr>
                                        <p:cTn id="8" dur="1000" fill="hold">
                                          <p:stCondLst>
                                            <p:cond delay="2000"/>
                                          </p:stCondLst>
                                        </p:cTn>
                                        <p:tgtEl>
                                          <p:spTgt spid="5"/>
                                        </p:tgtEl>
                                        <p:attrNameLst>
                                          <p:attrName>r</p:attrName>
                                        </p:attrNameLst>
                                      </p:cBhvr>
                                    </p:animRot>
                                    <p:animRot by="-240000">
                                      <p:cBhvr>
                                        <p:cTn id="9" dur="1000" fill="hold">
                                          <p:stCondLst>
                                            <p:cond delay="3000"/>
                                          </p:stCondLst>
                                        </p:cTn>
                                        <p:tgtEl>
                                          <p:spTgt spid="5"/>
                                        </p:tgtEl>
                                        <p:attrNameLst>
                                          <p:attrName>r</p:attrName>
                                        </p:attrNameLst>
                                      </p:cBhvr>
                                    </p:animRot>
                                    <p:animRot by="120000">
                                      <p:cBhvr>
                                        <p:cTn id="10" dur="1000" fill="hold">
                                          <p:stCondLst>
                                            <p:cond delay="40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5" grpId="0"/>
      <p:bldP spid="16" grpId="0"/>
      <p:bldP spid="17" grpId="0"/>
      <p:bldP spid="18"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FD7A70-B8DC-4B3C-AD96-7C352947BF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41" r="1" b="60256"/>
          <a:stretch/>
        </p:blipFill>
        <p:spPr>
          <a:xfrm rot="15884041">
            <a:off x="-69099" y="-122367"/>
            <a:ext cx="2125145" cy="2256148"/>
          </a:xfrm>
          <a:prstGeom prst="rect">
            <a:avLst/>
          </a:prstGeom>
        </p:spPr>
      </p:pic>
      <p:sp>
        <p:nvSpPr>
          <p:cNvPr id="4" name="矩形: 圆角 3">
            <a:extLst>
              <a:ext uri="{FF2B5EF4-FFF2-40B4-BE49-F238E27FC236}">
                <a16:creationId xmlns:a16="http://schemas.microsoft.com/office/drawing/2014/main" id="{DF4D390E-D829-4486-ABF7-7580C458ADB3}"/>
              </a:ext>
            </a:extLst>
          </p:cNvPr>
          <p:cNvSpPr/>
          <p:nvPr/>
        </p:nvSpPr>
        <p:spPr>
          <a:xfrm>
            <a:off x="785446" y="550985"/>
            <a:ext cx="10621107" cy="586153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EB3B5118-5EFD-4616-AA06-890F8855D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73" t="11337" r="63558" b="60000"/>
          <a:stretch/>
        </p:blipFill>
        <p:spPr>
          <a:xfrm>
            <a:off x="10281138" y="4963650"/>
            <a:ext cx="1559169" cy="1522202"/>
          </a:xfrm>
          <a:prstGeom prst="rect">
            <a:avLst/>
          </a:prstGeom>
        </p:spPr>
      </p:pic>
      <p:grpSp>
        <p:nvGrpSpPr>
          <p:cNvPr id="26" name="Group 25"/>
          <p:cNvGrpSpPr/>
          <p:nvPr/>
        </p:nvGrpSpPr>
        <p:grpSpPr>
          <a:xfrm>
            <a:off x="1874265" y="653948"/>
            <a:ext cx="9175653" cy="2351654"/>
            <a:chOff x="1874266" y="653948"/>
            <a:chExt cx="8443464" cy="2351654"/>
          </a:xfrm>
        </p:grpSpPr>
        <p:grpSp>
          <p:nvGrpSpPr>
            <p:cNvPr id="19" name="组合 2"/>
            <p:cNvGrpSpPr/>
            <p:nvPr/>
          </p:nvGrpSpPr>
          <p:grpSpPr>
            <a:xfrm rot="286761">
              <a:off x="1874266" y="653948"/>
              <a:ext cx="8443464" cy="2351654"/>
              <a:chOff x="2113400" y="1706819"/>
              <a:chExt cx="6473864" cy="4013200"/>
            </a:xfrm>
          </p:grpSpPr>
          <p:sp>
            <p:nvSpPr>
              <p:cNvPr id="20" name="圆角矩形 1"/>
              <p:cNvSpPr/>
              <p:nvPr/>
            </p:nvSpPr>
            <p:spPr>
              <a:xfrm rot="21299948">
                <a:off x="2113400" y="1706819"/>
                <a:ext cx="6473864" cy="401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24"/>
              <p:cNvSpPr/>
              <p:nvPr/>
            </p:nvSpPr>
            <p:spPr>
              <a:xfrm rot="21299948">
                <a:off x="2227519" y="1838956"/>
                <a:ext cx="6231568" cy="3748383"/>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TextBox 17"/>
            <p:cNvSpPr txBox="1"/>
            <p:nvPr/>
          </p:nvSpPr>
          <p:spPr>
            <a:xfrm>
              <a:off x="2065597" y="779889"/>
              <a:ext cx="7837055"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làm tròn số thập phân đến hàng phần trăm, ta so sánh chữ số hàng phần nghìn với 5. Nếu chữ số hàng phần nghìn bé hơn 5 thì ta làm tròn xuống, còn lại thì làm tròn lên.</a:t>
              </a:r>
              <a:endPar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4" name="图片 12">
            <a:extLst>
              <a:ext uri="{FF2B5EF4-FFF2-40B4-BE49-F238E27FC236}">
                <a16:creationId xmlns:a16="http://schemas.microsoft.com/office/drawing/2014/main" id="{AB719CBB-8E7E-4782-AA3C-EAD14D73C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72" y="2752495"/>
            <a:ext cx="4656490" cy="4656490"/>
          </a:xfrm>
          <a:prstGeom prst="rect">
            <a:avLst/>
          </a:prstGeom>
        </p:spPr>
      </p:pic>
      <p:pic>
        <p:nvPicPr>
          <p:cNvPr id="22" name="图片 15"/>
          <p:cNvPicPr>
            <a:picLocks noChangeAspect="1"/>
          </p:cNvPicPr>
          <p:nvPr/>
        </p:nvPicPr>
        <p:blipFill>
          <a:blip r:embed="rId5"/>
          <a:stretch>
            <a:fillRect/>
          </a:stretch>
        </p:blipFill>
        <p:spPr>
          <a:xfrm>
            <a:off x="307852" y="280531"/>
            <a:ext cx="1964973" cy="1921944"/>
          </a:xfrm>
          <a:prstGeom prst="rect">
            <a:avLst/>
          </a:prstGeom>
        </p:spPr>
      </p:pic>
    </p:spTree>
    <p:extLst>
      <p:ext uri="{BB962C8B-B14F-4D97-AF65-F5344CB8AC3E}">
        <p14:creationId xmlns:p14="http://schemas.microsoft.com/office/powerpoint/2010/main" val="346341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57B52-7F52-5EAC-63A2-C21DE3E3A3B1}"/>
              </a:ext>
            </a:extLst>
          </p:cNvPr>
          <p:cNvSpPr txBox="1"/>
          <p:nvPr/>
        </p:nvSpPr>
        <p:spPr>
          <a:xfrm>
            <a:off x="5610225" y="466725"/>
            <a:ext cx="211455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Ví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a:t>
            </a:r>
            <a:r>
              <a:rPr lang="en-US" sz="4800" b="1" dirty="0">
                <a:latin typeface="Cambria" panose="02040503050406030204" pitchFamily="18" charset="0"/>
                <a:ea typeface="Cambria" panose="02040503050406030204" pitchFamily="18" charset="0"/>
              </a:rPr>
              <a:t>:</a:t>
            </a:r>
          </a:p>
        </p:txBody>
      </p:sp>
      <p:graphicFrame>
        <p:nvGraphicFramePr>
          <p:cNvPr id="5" name="Table 4">
            <a:extLst>
              <a:ext uri="{FF2B5EF4-FFF2-40B4-BE49-F238E27FC236}">
                <a16:creationId xmlns:a16="http://schemas.microsoft.com/office/drawing/2014/main" id="{828B6357-6275-58C2-851D-E40BAB217777}"/>
              </a:ext>
            </a:extLst>
          </p:cNvPr>
          <p:cNvGraphicFramePr>
            <a:graphicFrameLocks noGrp="1"/>
          </p:cNvGraphicFramePr>
          <p:nvPr>
            <p:extLst>
              <p:ext uri="{D42A27DB-BD31-4B8C-83A1-F6EECF244321}">
                <p14:modId xmlns:p14="http://schemas.microsoft.com/office/powerpoint/2010/main" val="2900230927"/>
              </p:ext>
            </p:extLst>
          </p:nvPr>
        </p:nvGraphicFramePr>
        <p:xfrm>
          <a:off x="1288974" y="1785661"/>
          <a:ext cx="10179585" cy="3282098"/>
        </p:xfrm>
        <a:graphic>
          <a:graphicData uri="http://schemas.openxmlformats.org/drawingml/2006/table">
            <a:tbl>
              <a:tblPr firstRow="1" bandRow="1">
                <a:tableStyleId>{00A15C55-8517-42AA-B614-E9B94910E393}</a:tableStyleId>
              </a:tblPr>
              <a:tblGrid>
                <a:gridCol w="2336823">
                  <a:extLst>
                    <a:ext uri="{9D8B030D-6E8A-4147-A177-3AD203B41FA5}">
                      <a16:colId xmlns:a16="http://schemas.microsoft.com/office/drawing/2014/main" val="3251765816"/>
                    </a:ext>
                  </a:extLst>
                </a:gridCol>
                <a:gridCol w="3809342">
                  <a:extLst>
                    <a:ext uri="{9D8B030D-6E8A-4147-A177-3AD203B41FA5}">
                      <a16:colId xmlns:a16="http://schemas.microsoft.com/office/drawing/2014/main" val="2129647354"/>
                    </a:ext>
                  </a:extLst>
                </a:gridCol>
                <a:gridCol w="4033420">
                  <a:extLst>
                    <a:ext uri="{9D8B030D-6E8A-4147-A177-3AD203B41FA5}">
                      <a16:colId xmlns:a16="http://schemas.microsoft.com/office/drawing/2014/main" val="854524418"/>
                    </a:ext>
                  </a:extLst>
                </a:gridCol>
              </a:tblGrid>
              <a:tr h="1174136">
                <a:tc>
                  <a:txBody>
                    <a:bodyPr/>
                    <a:lstStyle/>
                    <a:p>
                      <a:pPr algn="ct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phân</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mười</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Cambria" panose="02040503050406030204" pitchFamily="18" charset="0"/>
                          <a:ea typeface="Cambria" panose="02040503050406030204" pitchFamily="18" charset="0"/>
                        </a:rPr>
                        <a:t>Làm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tròn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trăm</a:t>
                      </a:r>
                      <a:endParaRPr lang="en-US" sz="28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71069922"/>
                  </a:ext>
                </a:extLst>
              </a:tr>
              <a:tr h="1053981">
                <a:tc>
                  <a:txBody>
                    <a:bodyPr/>
                    <a:lstStyle/>
                    <a:p>
                      <a:pPr algn="ctr"/>
                      <a:r>
                        <a:rPr lang="en-US" sz="3200" dirty="0">
                          <a:latin typeface="Cambria" panose="02040503050406030204" pitchFamily="18" charset="0"/>
                          <a:ea typeface="Cambria" panose="02040503050406030204" pitchFamily="18" charset="0"/>
                        </a:rPr>
                        <a:t>6,2758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89553"/>
                  </a:ext>
                </a:extLst>
              </a:tr>
              <a:tr h="1053981">
                <a:tc>
                  <a:txBody>
                    <a:bodyPr/>
                    <a:lstStyle/>
                    <a:p>
                      <a:pPr algn="ctr"/>
                      <a:r>
                        <a:rPr lang="en-US" sz="3200" dirty="0">
                          <a:latin typeface="Cambria" panose="02040503050406030204" pitchFamily="18" charset="0"/>
                          <a:ea typeface="Cambria" panose="02040503050406030204" pitchFamily="18" charset="0"/>
                        </a:rPr>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904076"/>
                  </a:ext>
                </a:extLst>
              </a:tr>
            </a:tbl>
          </a:graphicData>
        </a:graphic>
      </p:graphicFrame>
      <p:sp>
        <p:nvSpPr>
          <p:cNvPr id="6" name="TextBox 5">
            <a:extLst>
              <a:ext uri="{FF2B5EF4-FFF2-40B4-BE49-F238E27FC236}">
                <a16:creationId xmlns:a16="http://schemas.microsoft.com/office/drawing/2014/main" id="{47C9DEBA-7259-6C7A-94DB-300B9C367473}"/>
              </a:ext>
            </a:extLst>
          </p:cNvPr>
          <p:cNvSpPr txBox="1"/>
          <p:nvPr/>
        </p:nvSpPr>
        <p:spPr>
          <a:xfrm>
            <a:off x="5036544" y="292050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6,3</a:t>
            </a:r>
          </a:p>
        </p:txBody>
      </p:sp>
      <p:sp>
        <p:nvSpPr>
          <p:cNvPr id="7" name="TextBox 6">
            <a:extLst>
              <a:ext uri="{FF2B5EF4-FFF2-40B4-BE49-F238E27FC236}">
                <a16:creationId xmlns:a16="http://schemas.microsoft.com/office/drawing/2014/main" id="{74EBBA61-B172-7DE7-70D3-92A6F9B897D2}"/>
              </a:ext>
            </a:extLst>
          </p:cNvPr>
          <p:cNvSpPr txBox="1"/>
          <p:nvPr/>
        </p:nvSpPr>
        <p:spPr>
          <a:xfrm>
            <a:off x="8793296" y="2964570"/>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6,28</a:t>
            </a:r>
          </a:p>
        </p:txBody>
      </p:sp>
      <p:sp>
        <p:nvSpPr>
          <p:cNvPr id="8" name="TextBox 7">
            <a:extLst>
              <a:ext uri="{FF2B5EF4-FFF2-40B4-BE49-F238E27FC236}">
                <a16:creationId xmlns:a16="http://schemas.microsoft.com/office/drawing/2014/main" id="{100852CE-1B35-50F8-8B07-0A8B586737D7}"/>
              </a:ext>
            </a:extLst>
          </p:cNvPr>
          <p:cNvSpPr txBox="1"/>
          <p:nvPr/>
        </p:nvSpPr>
        <p:spPr>
          <a:xfrm>
            <a:off x="4970443"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a:t>
            </a:r>
          </a:p>
        </p:txBody>
      </p:sp>
      <p:sp>
        <p:nvSpPr>
          <p:cNvPr id="9" name="TextBox 8">
            <a:extLst>
              <a:ext uri="{FF2B5EF4-FFF2-40B4-BE49-F238E27FC236}">
                <a16:creationId xmlns:a16="http://schemas.microsoft.com/office/drawing/2014/main" id="{E133A3EA-287F-5F9C-391D-35374C865C9F}"/>
              </a:ext>
            </a:extLst>
          </p:cNvPr>
          <p:cNvSpPr txBox="1"/>
          <p:nvPr/>
        </p:nvSpPr>
        <p:spPr>
          <a:xfrm>
            <a:off x="8793296" y="4011173"/>
            <a:ext cx="148590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1,62</a:t>
            </a:r>
          </a:p>
        </p:txBody>
      </p:sp>
    </p:spTree>
    <p:extLst>
      <p:ext uri="{BB962C8B-B14F-4D97-AF65-F5344CB8AC3E}">
        <p14:creationId xmlns:p14="http://schemas.microsoft.com/office/powerpoint/2010/main" val="2827309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Hoạt</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động</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842534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553377" y="609498"/>
            <a:ext cx="10465733" cy="1477328"/>
          </a:xfrm>
          <a:prstGeom prst="rect">
            <a:avLst/>
          </a:prstGeom>
          <a:noFill/>
          <a:ln>
            <a:noFill/>
          </a:ln>
        </p:spPr>
        <p:txBody>
          <a:bodyPr wrap="square" lIns="91440" tIns="0" rIns="9144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Làm tròn các số thập phân: 9,345; 21,663; 0,4571:</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 Đến hàng phần mười.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b) Đến hàng phần tr</a:t>
            </a:r>
            <a:r>
              <a:rPr lang="en-US" sz="3200" dirty="0">
                <a:ln>
                  <a:solidFill>
                    <a:prstClr val="black"/>
                  </a:solidFill>
                </a:ln>
                <a:solidFill>
                  <a:srgbClr val="002060"/>
                </a:solidFill>
                <a:latin typeface="Cambria" panose="02040503050406030204" pitchFamily="18" charset="0"/>
                <a:ea typeface="Cambria" panose="02040503050406030204" pitchFamily="18" charset="0"/>
              </a:rPr>
              <a:t>ă</a:t>
            </a:r>
            <a:r>
              <a:rPr kumimoji="0" lang="vi-VN"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m</a:t>
            </a:r>
            <a:r>
              <a:rPr kumimoji="0" lang="en-US" sz="32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C02F29C6-E7B6-CEB7-CA85-8F859BCD8A06}"/>
              </a:ext>
            </a:extLst>
          </p:cNvPr>
          <p:cNvGraphicFramePr>
            <a:graphicFrameLocks noGrp="1"/>
          </p:cNvGraphicFramePr>
          <p:nvPr>
            <p:extLst>
              <p:ext uri="{D42A27DB-BD31-4B8C-83A1-F6EECF244321}">
                <p14:modId xmlns:p14="http://schemas.microsoft.com/office/powerpoint/2010/main" val="353878022"/>
              </p:ext>
            </p:extLst>
          </p:nvPr>
        </p:nvGraphicFramePr>
        <p:xfrm>
          <a:off x="1553377" y="2456761"/>
          <a:ext cx="9816029" cy="3425824"/>
        </p:xfrm>
        <a:graphic>
          <a:graphicData uri="http://schemas.openxmlformats.org/drawingml/2006/table">
            <a:tbl>
              <a:tblPr/>
              <a:tblGrid>
                <a:gridCol w="1876593">
                  <a:extLst>
                    <a:ext uri="{9D8B030D-6E8A-4147-A177-3AD203B41FA5}">
                      <a16:colId xmlns:a16="http://schemas.microsoft.com/office/drawing/2014/main" val="3944053573"/>
                    </a:ext>
                  </a:extLst>
                </a:gridCol>
                <a:gridCol w="4099636">
                  <a:extLst>
                    <a:ext uri="{9D8B030D-6E8A-4147-A177-3AD203B41FA5}">
                      <a16:colId xmlns:a16="http://schemas.microsoft.com/office/drawing/2014/main" val="1053490492"/>
                    </a:ext>
                  </a:extLst>
                </a:gridCol>
                <a:gridCol w="3839800">
                  <a:extLst>
                    <a:ext uri="{9D8B030D-6E8A-4147-A177-3AD203B41FA5}">
                      <a16:colId xmlns:a16="http://schemas.microsoft.com/office/drawing/2014/main" val="495820784"/>
                    </a:ext>
                  </a:extLst>
                </a:gridCol>
              </a:tblGrid>
              <a:tr h="12669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Số</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thập</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Làm tròn đến hàng phần mười</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tròn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đến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hàng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phần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230786800"/>
                  </a:ext>
                </a:extLst>
              </a:tr>
              <a:tr h="719628">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 9,345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179167"/>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21,663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202896"/>
                  </a:ext>
                </a:extLst>
              </a:tr>
              <a:tr h="719628">
                <a:tc>
                  <a:txBody>
                    <a:bodyPr/>
                    <a:lstStyle/>
                    <a:p>
                      <a:pPr algn="ctr"/>
                      <a:r>
                        <a:rPr lang="en-US" sz="3200">
                          <a:solidFill>
                            <a:srgbClr val="000000"/>
                          </a:solidFill>
                          <a:effectLst/>
                          <a:latin typeface="Cambria" panose="02040503050406030204" pitchFamily="18" charset="0"/>
                          <a:ea typeface="Cambria" panose="02040503050406030204" pitchFamily="18" charset="0"/>
                        </a:rPr>
                        <a:t>0,4571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762743"/>
                  </a:ext>
                </a:extLst>
              </a:tr>
            </a:tbl>
          </a:graphicData>
        </a:graphic>
      </p:graphicFrame>
      <p:sp>
        <p:nvSpPr>
          <p:cNvPr id="4" name="TextBox 3">
            <a:extLst>
              <a:ext uri="{FF2B5EF4-FFF2-40B4-BE49-F238E27FC236}">
                <a16:creationId xmlns:a16="http://schemas.microsoft.com/office/drawing/2014/main" id="{28D89D79-1E39-2BFC-E9AF-6BD0E28873CE}"/>
              </a:ext>
            </a:extLst>
          </p:cNvPr>
          <p:cNvSpPr txBox="1"/>
          <p:nvPr/>
        </p:nvSpPr>
        <p:spPr>
          <a:xfrm>
            <a:off x="5058578" y="3625583"/>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a:t>
            </a:r>
          </a:p>
        </p:txBody>
      </p:sp>
      <p:sp>
        <p:nvSpPr>
          <p:cNvPr id="5" name="TextBox 4">
            <a:extLst>
              <a:ext uri="{FF2B5EF4-FFF2-40B4-BE49-F238E27FC236}">
                <a16:creationId xmlns:a16="http://schemas.microsoft.com/office/drawing/2014/main" id="{8A10EFB7-2ADB-ABD3-9F45-C756904667A8}"/>
              </a:ext>
            </a:extLst>
          </p:cNvPr>
          <p:cNvSpPr txBox="1"/>
          <p:nvPr/>
        </p:nvSpPr>
        <p:spPr>
          <a:xfrm>
            <a:off x="8881431" y="363660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9,35</a:t>
            </a:r>
          </a:p>
        </p:txBody>
      </p:sp>
      <p:sp>
        <p:nvSpPr>
          <p:cNvPr id="6" name="TextBox 5">
            <a:extLst>
              <a:ext uri="{FF2B5EF4-FFF2-40B4-BE49-F238E27FC236}">
                <a16:creationId xmlns:a16="http://schemas.microsoft.com/office/drawing/2014/main" id="{65A9813D-D751-FD2A-42DB-F48E6969EE6D}"/>
              </a:ext>
            </a:extLst>
          </p:cNvPr>
          <p:cNvSpPr txBox="1"/>
          <p:nvPr/>
        </p:nvSpPr>
        <p:spPr>
          <a:xfrm>
            <a:off x="4871292" y="4374730"/>
            <a:ext cx="14859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21,7</a:t>
            </a:r>
          </a:p>
        </p:txBody>
      </p:sp>
      <p:sp>
        <p:nvSpPr>
          <p:cNvPr id="7" name="TextBox 6">
            <a:extLst>
              <a:ext uri="{FF2B5EF4-FFF2-40B4-BE49-F238E27FC236}">
                <a16:creationId xmlns:a16="http://schemas.microsoft.com/office/drawing/2014/main" id="{17859AB8-F3B8-0C12-7CBF-1926F0A92A87}"/>
              </a:ext>
            </a:extLst>
          </p:cNvPr>
          <p:cNvSpPr txBox="1"/>
          <p:nvPr/>
        </p:nvSpPr>
        <p:spPr>
          <a:xfrm>
            <a:off x="8793296" y="441879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21,66</a:t>
            </a:r>
          </a:p>
        </p:txBody>
      </p:sp>
      <p:sp>
        <p:nvSpPr>
          <p:cNvPr id="8" name="TextBox 7">
            <a:extLst>
              <a:ext uri="{FF2B5EF4-FFF2-40B4-BE49-F238E27FC236}">
                <a16:creationId xmlns:a16="http://schemas.microsoft.com/office/drawing/2014/main" id="{38D7D0C2-A9C7-E6BF-CD02-963856983EC8}"/>
              </a:ext>
            </a:extLst>
          </p:cNvPr>
          <p:cNvSpPr txBox="1"/>
          <p:nvPr/>
        </p:nvSpPr>
        <p:spPr>
          <a:xfrm>
            <a:off x="5025528" y="5134895"/>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0,5</a:t>
            </a:r>
          </a:p>
        </p:txBody>
      </p:sp>
      <p:sp>
        <p:nvSpPr>
          <p:cNvPr id="9" name="TextBox 8">
            <a:extLst>
              <a:ext uri="{FF2B5EF4-FFF2-40B4-BE49-F238E27FC236}">
                <a16:creationId xmlns:a16="http://schemas.microsoft.com/office/drawing/2014/main" id="{F64E4ABF-7048-D667-2197-BC88755A1A7A}"/>
              </a:ext>
            </a:extLst>
          </p:cNvPr>
          <p:cNvSpPr txBox="1"/>
          <p:nvPr/>
        </p:nvSpPr>
        <p:spPr>
          <a:xfrm>
            <a:off x="9035669" y="5123878"/>
            <a:ext cx="2025267"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0,46</a:t>
            </a:r>
          </a:p>
        </p:txBody>
      </p:sp>
    </p:spTree>
    <p:extLst>
      <p:ext uri="{BB962C8B-B14F-4D97-AF65-F5344CB8AC3E}">
        <p14:creationId xmlns:p14="http://schemas.microsoft.com/office/powerpoint/2010/main" val="324254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grpSp>
        <p:nvGrpSpPr>
          <p:cNvPr id="2" name="组合 1"/>
          <p:cNvGrpSpPr/>
          <p:nvPr/>
        </p:nvGrpSpPr>
        <p:grpSpPr>
          <a:xfrm>
            <a:off x="4372100" y="2311533"/>
            <a:ext cx="7114506" cy="1513914"/>
            <a:chOff x="4197929" y="2009168"/>
            <a:chExt cx="7114506" cy="1513914"/>
          </a:xfrm>
        </p:grpSpPr>
        <p:pic>
          <p:nvPicPr>
            <p:cNvPr id="10" name="图片 9">
              <a:extLst>
                <a:ext uri="{FF2B5EF4-FFF2-40B4-BE49-F238E27FC236}">
                  <a16:creationId xmlns:a16="http://schemas.microsoft.com/office/drawing/2014/main" id="{927AF83E-179E-487A-899B-35258CBA5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3" t="11337" r="63558" b="60000"/>
            <a:stretch/>
          </p:blipFill>
          <p:spPr>
            <a:xfrm>
              <a:off x="4197929" y="2009168"/>
              <a:ext cx="1553309" cy="1513914"/>
            </a:xfrm>
            <a:prstGeom prst="rect">
              <a:avLst/>
            </a:prstGeom>
          </p:spPr>
        </p:pic>
        <p:sp>
          <p:nvSpPr>
            <p:cNvPr id="12" name="文本框 11">
              <a:extLst>
                <a:ext uri="{FF2B5EF4-FFF2-40B4-BE49-F238E27FC236}">
                  <a16:creationId xmlns:a16="http://schemas.microsoft.com/office/drawing/2014/main" id="{2D217D42-F1FF-4546-AC7D-A86A56ACB6AA}"/>
                </a:ext>
              </a:extLst>
            </p:cNvPr>
            <p:cNvSpPr txBox="1"/>
            <p:nvPr/>
          </p:nvSpPr>
          <p:spPr>
            <a:xfrm>
              <a:off x="5833730" y="2211288"/>
              <a:ext cx="5478705"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Luyện</a:t>
              </a:r>
              <a:r>
                <a:rPr kumimoji="0" lang="en-US" altLang="zh-CN"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 </a:t>
              </a:r>
              <a:r>
                <a:rPr kumimoji="0" lang="en-US" altLang="zh-CN" sz="6600" b="1" i="0" u="none" strike="noStrike" kern="1200" cap="none" spc="0" normalizeH="0" baseline="0" noProof="0" dirty="0" err="1">
                  <a:ln>
                    <a:noFill/>
                  </a:ln>
                  <a:solidFill>
                    <a:srgbClr val="4AA771"/>
                  </a:solidFill>
                  <a:effectLst/>
                  <a:uLnTx/>
                  <a:uFillTx/>
                  <a:latin typeface="#9Slide07 Stormtrooper" panose="020B0500000000000000" pitchFamily="34" charset="0"/>
                  <a:ea typeface="字魂5号-无外润黑体" panose="00000500000000000000" pitchFamily="2" charset="-122"/>
                  <a:cs typeface="+mn-cs"/>
                </a:rPr>
                <a:t>tập</a:t>
              </a:r>
              <a:endParaRPr kumimoji="0" lang="zh-CN" altLang="en-US" sz="6600" b="1" i="0" u="none" strike="noStrike" kern="1200" cap="none" spc="0" normalizeH="0" baseline="0" noProof="0" dirty="0">
                <a:ln>
                  <a:noFill/>
                </a:ln>
                <a:solidFill>
                  <a:srgbClr val="4AA771"/>
                </a:solidFill>
                <a:effectLst/>
                <a:uLnTx/>
                <a:uFillTx/>
                <a:latin typeface="#9Slide07 Stormtrooper" panose="020B0500000000000000" pitchFamily="34" charset="0"/>
                <a:ea typeface="字魂5号-无外润黑体" panose="00000500000000000000" pitchFamily="2" charset="-122"/>
                <a:cs typeface="+mn-cs"/>
              </a:endParaRPr>
            </a:p>
          </p:txBody>
        </p:sp>
      </p:grpSp>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spTree>
    <p:extLst>
      <p:ext uri="{BB962C8B-B14F-4D97-AF65-F5344CB8AC3E}">
        <p14:creationId xmlns:p14="http://schemas.microsoft.com/office/powerpoint/2010/main" val="129332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4" name="Video - Làm trong STP Tiết 2. 2">
            <a:hlinkClick r:id="" action="ppaction://media"/>
            <a:extLst>
              <a:ext uri="{FF2B5EF4-FFF2-40B4-BE49-F238E27FC236}">
                <a16:creationId xmlns:a16="http://schemas.microsoft.com/office/drawing/2014/main" id="{D9B7546E-1F85-4937-815B-3032DA056B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67896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48289" y="399473"/>
            <a:ext cx="9496539" cy="677108"/>
          </a:xfrm>
          <a:prstGeom prst="rect">
            <a:avLst/>
          </a:prstGeom>
          <a:noFill/>
          <a:ln>
            <a:noFill/>
          </a:ln>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srgbClr val="002060"/>
                </a:solidFill>
                <a:latin typeface="Cambria" panose="02040503050406030204" pitchFamily="18" charset="0"/>
                <a:ea typeface="Cambria" panose="02040503050406030204" pitchFamily="18" charset="0"/>
              </a:rPr>
              <a:t>Đ,S?</a:t>
            </a:r>
            <a:endParaRPr kumimoji="0" lang="en-US" sz="44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1</a:t>
            </a:r>
          </a:p>
        </p:txBody>
      </p:sp>
      <p:pic>
        <p:nvPicPr>
          <p:cNvPr id="12" name="Picture 11">
            <a:extLst>
              <a:ext uri="{FF2B5EF4-FFF2-40B4-BE49-F238E27FC236}">
                <a16:creationId xmlns:a16="http://schemas.microsoft.com/office/drawing/2014/main" id="{66A5DB00-1343-C73E-7165-FC313E8A12B9}"/>
              </a:ext>
            </a:extLst>
          </p:cNvPr>
          <p:cNvPicPr>
            <a:picLocks noChangeAspect="1"/>
          </p:cNvPicPr>
          <p:nvPr/>
        </p:nvPicPr>
        <p:blipFill>
          <a:blip r:embed="rId3"/>
          <a:stretch>
            <a:fillRect/>
          </a:stretch>
        </p:blipFill>
        <p:spPr>
          <a:xfrm>
            <a:off x="3966073" y="391387"/>
            <a:ext cx="6977865" cy="3620992"/>
          </a:xfrm>
          <a:prstGeom prst="rect">
            <a:avLst/>
          </a:prstGeom>
        </p:spPr>
      </p:pic>
      <p:sp>
        <p:nvSpPr>
          <p:cNvPr id="13" name="TextBox 12">
            <a:extLst>
              <a:ext uri="{FF2B5EF4-FFF2-40B4-BE49-F238E27FC236}">
                <a16:creationId xmlns:a16="http://schemas.microsoft.com/office/drawing/2014/main" id="{E4F672DD-722E-3659-E946-889A2DBF9DB7}"/>
              </a:ext>
            </a:extLst>
          </p:cNvPr>
          <p:cNvSpPr txBox="1"/>
          <p:nvPr/>
        </p:nvSpPr>
        <p:spPr>
          <a:xfrm>
            <a:off x="958467" y="3767769"/>
            <a:ext cx="10245687" cy="1951368"/>
          </a:xfrm>
          <a:prstGeom prst="rect">
            <a:avLst/>
          </a:prstGeom>
          <a:noFill/>
        </p:spPr>
        <p:txBody>
          <a:bodyPr wrap="square" rtlCol="0">
            <a:spAutoFit/>
          </a:bodyPr>
          <a:lstStyle/>
          <a:p>
            <a:pPr>
              <a:lnSpc>
                <a:spcPct val="150000"/>
              </a:lnSpc>
            </a:pPr>
            <a:r>
              <a:rPr lang="en-US" sz="2800" b="0" i="0" dirty="0" err="1">
                <a:solidFill>
                  <a:srgbClr val="000000"/>
                </a:solidFill>
                <a:effectLst/>
                <a:latin typeface="Cambria" panose="02040503050406030204" pitchFamily="18" charset="0"/>
                <a:ea typeface="Cambria" panose="02040503050406030204" pitchFamily="18" charset="0"/>
              </a:rPr>
              <a:t>Làm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tròn</a:t>
            </a:r>
            <a:r>
              <a:rPr lang="en-US" sz="2800" b="0" i="0" dirty="0">
                <a:solidFill>
                  <a:srgbClr val="000000"/>
                </a:solidFill>
                <a:effectLst/>
                <a:latin typeface="Cambria" panose="02040503050406030204" pitchFamily="18" charset="0"/>
                <a:ea typeface="Cambria" panose="02040503050406030204" pitchFamily="18" charset="0"/>
              </a:rPr>
              <a:t> 139,7 </a:t>
            </a:r>
            <a:r>
              <a:rPr lang="en-US" sz="2800" b="0" i="0" dirty="0" err="1">
                <a:solidFill>
                  <a:srgbClr val="000000"/>
                </a:solidFill>
                <a:effectLst/>
                <a:latin typeface="Cambria" panose="02040503050406030204" pitchFamily="18" charset="0"/>
                <a:ea typeface="Cambria" panose="02040503050406030204" pitchFamily="18" charset="0"/>
              </a:rPr>
              <a:t>đến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tự</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Việt nói: Đường chéo màn hình ti vi dài khoảng 139 cm. </a:t>
            </a:r>
            <a:endParaRPr lang="en-US" sz="2800" dirty="0">
              <a:solidFill>
                <a:srgbClr val="00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2800" b="0" i="0" dirty="0">
                <a:solidFill>
                  <a:srgbClr val="000000"/>
                </a:solidFill>
                <a:effectLst/>
                <a:latin typeface="Cambria" panose="02040503050406030204" pitchFamily="18" charset="0"/>
                <a:ea typeface="Cambria" panose="02040503050406030204" pitchFamily="18" charset="0"/>
              </a:rPr>
              <a:t>Nam nói: Đường chéo màn hình ti vi dài khoảng 140 cm.</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41D42FD-9C09-6331-67AC-3D7DE29CDF5A}"/>
              </a:ext>
            </a:extLst>
          </p:cNvPr>
          <p:cNvSpPr/>
          <p:nvPr/>
        </p:nvSpPr>
        <p:spPr>
          <a:xfrm>
            <a:off x="9816029" y="4527933"/>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C01C0A41-2753-31D0-50E0-316244D55C5A}"/>
              </a:ext>
            </a:extLst>
          </p:cNvPr>
          <p:cNvSpPr/>
          <p:nvPr/>
        </p:nvSpPr>
        <p:spPr>
          <a:xfrm>
            <a:off x="9926198" y="5177928"/>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0460C643-EC79-3B73-4754-60A58FA4C7FE}"/>
              </a:ext>
            </a:extLst>
          </p:cNvPr>
          <p:cNvSpPr txBox="1"/>
          <p:nvPr/>
        </p:nvSpPr>
        <p:spPr>
          <a:xfrm>
            <a:off x="1872867" y="5860973"/>
            <a:ext cx="811943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139,7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7 &gt; 5 </a:t>
            </a:r>
            <a:r>
              <a:rPr lang="en-US" sz="3200" b="1" i="0" dirty="0" err="1">
                <a:solidFill>
                  <a:srgbClr val="FF0000"/>
                </a:solidFill>
                <a:effectLst/>
                <a:latin typeface="Cambria" panose="02040503050406030204" pitchFamily="18" charset="0"/>
                <a:ea typeface="Cambria" panose="02040503050406030204" pitchFamily="18" charset="0"/>
              </a:rPr>
              <a:t>nên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tròn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lên</a:t>
            </a:r>
            <a:r>
              <a:rPr lang="en-US" sz="3200" b="1" i="0" dirty="0">
                <a:solidFill>
                  <a:srgbClr val="FF0000"/>
                </a:solidFill>
                <a:effectLst/>
                <a:latin typeface="Cambria" panose="02040503050406030204" pitchFamily="18" charset="0"/>
                <a:ea typeface="Cambria" panose="02040503050406030204" pitchFamily="18" charset="0"/>
              </a:rPr>
              <a:t>: 140</a:t>
            </a:r>
            <a:endParaRPr lang="en-US" sz="32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AE9F5B3-90B4-DB4B-D316-D4066948AC21}"/>
              </a:ext>
            </a:extLst>
          </p:cNvPr>
          <p:cNvSpPr/>
          <p:nvPr/>
        </p:nvSpPr>
        <p:spPr>
          <a:xfrm>
            <a:off x="9825210" y="4526097"/>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S</a:t>
            </a:r>
          </a:p>
        </p:txBody>
      </p:sp>
      <p:sp>
        <p:nvSpPr>
          <p:cNvPr id="19" name="Rectangle: Rounded Corners 18">
            <a:extLst>
              <a:ext uri="{FF2B5EF4-FFF2-40B4-BE49-F238E27FC236}">
                <a16:creationId xmlns:a16="http://schemas.microsoft.com/office/drawing/2014/main" id="{7AC5AA36-5F68-FECE-D203-352D3A3D4242}"/>
              </a:ext>
            </a:extLst>
          </p:cNvPr>
          <p:cNvSpPr/>
          <p:nvPr/>
        </p:nvSpPr>
        <p:spPr>
          <a:xfrm>
            <a:off x="9924362" y="5165076"/>
            <a:ext cx="649995" cy="528810"/>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3240667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animBg="1"/>
      <p:bldP spid="17" grpId="0"/>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CEE371-49A0-3C87-0C0E-321F7EA6C569}"/>
              </a:ext>
            </a:extLst>
          </p:cNvPr>
          <p:cNvPicPr>
            <a:picLocks noChangeAspect="1"/>
          </p:cNvPicPr>
          <p:nvPr/>
        </p:nvPicPr>
        <p:blipFill>
          <a:blip r:embed="rId6"/>
          <a:stretch>
            <a:fillRect/>
          </a:stretch>
        </p:blipFill>
        <p:spPr>
          <a:xfrm>
            <a:off x="20842363" y="3429000"/>
            <a:ext cx="3541637" cy="3821433"/>
          </a:xfrm>
          <a:prstGeom prst="rect">
            <a:avLst/>
          </a:prstGeom>
        </p:spPr>
      </p:pic>
      <p:grpSp>
        <p:nvGrpSpPr>
          <p:cNvPr id="12" name="Group 11">
            <a:extLst>
              <a:ext uri="{FF2B5EF4-FFF2-40B4-BE49-F238E27FC236}">
                <a16:creationId xmlns:a16="http://schemas.microsoft.com/office/drawing/2014/main" id="{BC9B6E54-9763-2A3C-D56D-9851ECD33D0D}"/>
              </a:ext>
            </a:extLst>
          </p:cNvPr>
          <p:cNvGrpSpPr/>
          <p:nvPr/>
        </p:nvGrpSpPr>
        <p:grpSpPr>
          <a:xfrm>
            <a:off x="4507788" y="583622"/>
            <a:ext cx="7340309" cy="1761704"/>
            <a:chOff x="4163885" y="751114"/>
            <a:chExt cx="7340309" cy="1761704"/>
          </a:xfrm>
        </p:grpSpPr>
        <p:sp>
          <p:nvSpPr>
            <p:cNvPr id="11" name="TextBox 10">
              <a:extLst>
                <a:ext uri="{FF2B5EF4-FFF2-40B4-BE49-F238E27FC236}">
                  <a16:creationId xmlns:a16="http://schemas.microsoft.com/office/drawing/2014/main" id="{CAC4A753-A3EF-E951-9840-815F84DDEE2C}"/>
                </a:ext>
              </a:extLst>
            </p:cNvPr>
            <p:cNvSpPr txBox="1"/>
            <p:nvPr/>
          </p:nvSpPr>
          <p:spPr>
            <a:xfrm>
              <a:off x="4163885" y="751114"/>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sp>
          <p:nvSpPr>
            <p:cNvPr id="15" name="TextBox 14">
              <a:extLst>
                <a:ext uri="{FF2B5EF4-FFF2-40B4-BE49-F238E27FC236}">
                  <a16:creationId xmlns:a16="http://schemas.microsoft.com/office/drawing/2014/main" id="{11ACFFF2-FEDC-8700-2208-0550A63FF327}"/>
                </a:ext>
              </a:extLst>
            </p:cNvPr>
            <p:cNvSpPr txBox="1"/>
            <p:nvPr/>
          </p:nvSpPr>
          <p:spPr>
            <a:xfrm>
              <a:off x="4163885" y="758492"/>
              <a:ext cx="73403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VƯỢT CHƯỚNG NGẠI VẬT CÙNG ANH EM GẤU</a:t>
              </a:r>
            </a:p>
          </p:txBody>
        </p:sp>
      </p:grpSp>
      <p:pic>
        <p:nvPicPr>
          <p:cNvPr id="1032" name="Picture 8">
            <a:extLst>
              <a:ext uri="{FF2B5EF4-FFF2-40B4-BE49-F238E27FC236}">
                <a16:creationId xmlns:a16="http://schemas.microsoft.com/office/drawing/2014/main" id="{F636676B-5FB7-BD34-ACA6-9DD7D94FBC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27392" b="28751"/>
          <a:stretch/>
        </p:blipFill>
        <p:spPr bwMode="auto">
          <a:xfrm>
            <a:off x="6147601" y="3429000"/>
            <a:ext cx="3761032" cy="15564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322764" y="445613"/>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32,45</a:t>
            </a:r>
          </a:p>
        </p:txBody>
      </p:sp>
      <p:sp>
        <p:nvSpPr>
          <p:cNvPr id="16" name="Rectangle 15">
            <a:extLst>
              <a:ext uri="{FF2B5EF4-FFF2-40B4-BE49-F238E27FC236}">
                <a16:creationId xmlns:a16="http://schemas.microsoft.com/office/drawing/2014/main" id="{14E21101-573B-E62B-84C5-7DB676880A8B}"/>
              </a:ext>
            </a:extLst>
          </p:cNvPr>
          <p:cNvSpPr/>
          <p:nvPr/>
        </p:nvSpPr>
        <p:spPr>
          <a:xfrm>
            <a:off x="6447252" y="1729221"/>
            <a:ext cx="2991576"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32</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921346" y="504201"/>
            <a:ext cx="6043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phân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gần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nhất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32"/>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 L -1 0 " pathEditMode="relative" rAng="0" ptsTypes="AA">
                                      <p:cBhvr>
                                        <p:cTn id="18" dur="4000" fill="hold"/>
                                        <p:tgtEl>
                                          <p:spTgt spid="8"/>
                                        </p:tgtEl>
                                        <p:attrNameLst>
                                          <p:attrName>ppt_x</p:attrName>
                                          <p:attrName>ppt_y</p:attrName>
                                        </p:attrNameLst>
                                      </p:cBhvr>
                                      <p:rCtr x="-50000" y="0"/>
                                    </p:animMotion>
                                  </p:childTnLst>
                                </p:cTn>
                              </p:par>
                              <p:par>
                                <p:cTn id="19" presetID="42" presetClass="path" presetSubtype="0" accel="50000" decel="50000" fill="hold" nodeType="withEffect">
                                  <p:stCondLst>
                                    <p:cond delay="0"/>
                                  </p:stCondLst>
                                  <p:childTnLst>
                                    <p:animMotion origin="layout" path="M 2.5E-6 -2.22222E-6 L -1.15026 0.00718 " pathEditMode="relative" rAng="0" ptsTypes="AA">
                                      <p:cBhvr>
                                        <p:cTn id="20" dur="4000" fill="hold"/>
                                        <p:tgtEl>
                                          <p:spTgt spid="13"/>
                                        </p:tgtEl>
                                        <p:attrNameLst>
                                          <p:attrName>ppt_x</p:attrName>
                                          <p:attrName>ppt_y</p:attrName>
                                        </p:attrNameLst>
                                      </p:cBhvr>
                                      <p:rCtr x="-57513" y="347"/>
                                    </p:animMotion>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nextCondLst>
                <p:cond evt="onClick" delay="0">
                  <p:tgtEl>
                    <p:spTgt spid="1032"/>
                  </p:tgtEl>
                </p:cond>
              </p:nextCondLst>
            </p:seq>
          </p:childTnLst>
        </p:cTn>
      </p:par>
    </p:tnLst>
    <p:bldLst>
      <p:bldP spid="14"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1823437" y="502560"/>
            <a:ext cx="9496539" cy="2154436"/>
          </a:xfrm>
          <a:prstGeom prst="rect">
            <a:avLst/>
          </a:prstGeom>
          <a:noFill/>
          <a:ln>
            <a:noFill/>
          </a:ln>
        </p:spPr>
        <p:txBody>
          <a:bodyPr wrap="square" lIns="91440" tIns="0" rIns="91440" bIns="0" rtlCol="0">
            <a:spAutoFit/>
          </a:bodyPr>
          <a:lstStyle/>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Số Pi là một số đặc biệt trong lịch sử toán học. Nó được biểu diễn bằng chữ cái Hy Lạp </a:t>
            </a:r>
            <a:r>
              <a:rPr lang="el-GR" sz="2800" dirty="0">
                <a:ln>
                  <a:solidFill>
                    <a:prstClr val="black"/>
                  </a:solidFill>
                </a:ln>
                <a:solidFill>
                  <a:srgbClr val="002060"/>
                </a:solidFill>
                <a:latin typeface="Cambria" panose="02040503050406030204" pitchFamily="18" charset="0"/>
                <a:ea typeface="Cambria" panose="02040503050406030204" pitchFamily="18" charset="0"/>
              </a:rPr>
              <a:t>π</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từ giữa thế kỉ XVIII, đó là một số thập phân mà phần thập phân có</a:t>
            </a:r>
            <a:r>
              <a:rPr lang="en-US" sz="2800" dirty="0">
                <a:ln>
                  <a:solidFill>
                    <a:prstClr val="black"/>
                  </a:solidFill>
                </a:ln>
                <a:solidFill>
                  <a:srgbClr val="002060"/>
                </a:solidFill>
                <a:latin typeface="Cambria" panose="02040503050406030204" pitchFamily="18" charset="0"/>
                <a:ea typeface="Cambria" panose="02040503050406030204" pitchFamily="18" charset="0"/>
              </a:rPr>
              <a:t> </a:t>
            </a:r>
            <a:r>
              <a:rPr lang="vi-VN" sz="2800" dirty="0">
                <a:ln>
                  <a:solidFill>
                    <a:prstClr val="black"/>
                  </a:solidFill>
                </a:ln>
                <a:solidFill>
                  <a:srgbClr val="002060"/>
                </a:solidFill>
                <a:latin typeface="Cambria" panose="02040503050406030204" pitchFamily="18" charset="0"/>
                <a:ea typeface="Cambria" panose="02040503050406030204" pitchFamily="18" charset="0"/>
              </a:rPr>
              <a:t>rất nhiều chữ số:</a:t>
            </a:r>
          </a:p>
          <a:p>
            <a:pPr lvl="0" algn="ctr"/>
            <a:r>
              <a:rPr lang="vi-VN" sz="2800" dirty="0">
                <a:ln>
                  <a:solidFill>
                    <a:prstClr val="black"/>
                  </a:solidFill>
                </a:ln>
                <a:solidFill>
                  <a:srgbClr val="002060"/>
                </a:solidFill>
                <a:latin typeface="Cambria" panose="02040503050406030204" pitchFamily="18" charset="0"/>
                <a:ea typeface="Cambria" panose="02040503050406030204" pitchFamily="18" charset="0"/>
              </a:rPr>
              <a:t>3,141592...</a:t>
            </a:r>
          </a:p>
          <a:p>
            <a:pPr lvl="0" algn="just"/>
            <a:r>
              <a:rPr lang="vi-VN" sz="2800" dirty="0">
                <a:ln>
                  <a:solidFill>
                    <a:prstClr val="black"/>
                  </a:solidFill>
                </a:ln>
                <a:solidFill>
                  <a:srgbClr val="002060"/>
                </a:solidFill>
                <a:latin typeface="Cambria" panose="02040503050406030204" pitchFamily="18" charset="0"/>
                <a:ea typeface="Cambria" panose="02040503050406030204" pitchFamily="18" charset="0"/>
              </a:rPr>
              <a:t>Em hãy làm tròn số Pi đến hàng phần mười, hàng phần trăm.</a:t>
            </a:r>
            <a:endParaRPr kumimoji="0" lang="en-US" sz="2800" b="0" i="0" u="none" strike="noStrike" kern="1200" cap="none" spc="0" normalizeH="0" baseline="0" noProof="0" dirty="0">
              <a:ln>
                <a:solidFill>
                  <a:prstClr val="black"/>
                </a:solid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p:cNvSpPr txBox="1"/>
          <p:nvPr/>
        </p:nvSpPr>
        <p:spPr>
          <a:xfrm rot="20952016">
            <a:off x="146616" y="149442"/>
            <a:ext cx="1758746"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2</a:t>
            </a:r>
          </a:p>
        </p:txBody>
      </p:sp>
      <p:pic>
        <p:nvPicPr>
          <p:cNvPr id="12" name="Picture 11">
            <a:extLst>
              <a:ext uri="{FF2B5EF4-FFF2-40B4-BE49-F238E27FC236}">
                <a16:creationId xmlns:a16="http://schemas.microsoft.com/office/drawing/2014/main" id="{7C54A276-E112-A4DF-8897-BCC020FFF9F6}"/>
              </a:ext>
            </a:extLst>
          </p:cNvPr>
          <p:cNvPicPr>
            <a:picLocks noChangeAspect="1"/>
          </p:cNvPicPr>
          <p:nvPr/>
        </p:nvPicPr>
        <p:blipFill>
          <a:blip r:embed="rId4"/>
          <a:stretch>
            <a:fillRect/>
          </a:stretch>
        </p:blipFill>
        <p:spPr>
          <a:xfrm>
            <a:off x="641216" y="2879820"/>
            <a:ext cx="3990975" cy="2905125"/>
          </a:xfrm>
          <a:prstGeom prst="rect">
            <a:avLst/>
          </a:prstGeom>
        </p:spPr>
      </p:pic>
      <p:sp>
        <p:nvSpPr>
          <p:cNvPr id="13" name="TextBox 12">
            <a:extLst>
              <a:ext uri="{FF2B5EF4-FFF2-40B4-BE49-F238E27FC236}">
                <a16:creationId xmlns:a16="http://schemas.microsoft.com/office/drawing/2014/main" id="{A723294B-3D64-7B78-A970-67D87C7D2EBD}"/>
              </a:ext>
            </a:extLst>
          </p:cNvPr>
          <p:cNvSpPr txBox="1"/>
          <p:nvPr/>
        </p:nvSpPr>
        <p:spPr>
          <a:xfrm>
            <a:off x="4803354" y="3264551"/>
            <a:ext cx="2270049"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D535BA4-8CFA-18BF-D53C-AD187B46760F}"/>
              </a:ext>
            </a:extLst>
          </p:cNvPr>
          <p:cNvCxnSpPr/>
          <p:nvPr/>
        </p:nvCxnSpPr>
        <p:spPr>
          <a:xfrm>
            <a:off x="6673353" y="3626501"/>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132B71-66F5-2878-34ED-6A34BC26BAAC}"/>
              </a:ext>
            </a:extLst>
          </p:cNvPr>
          <p:cNvSpPr txBox="1"/>
          <p:nvPr/>
        </p:nvSpPr>
        <p:spPr>
          <a:xfrm>
            <a:off x="6759078" y="3664601"/>
            <a:ext cx="24193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FB0067D-979F-047B-AB02-44EAFEE64CBB}"/>
              </a:ext>
            </a:extLst>
          </p:cNvPr>
          <p:cNvSpPr txBox="1"/>
          <p:nvPr/>
        </p:nvSpPr>
        <p:spPr>
          <a:xfrm>
            <a:off x="9340353" y="3321701"/>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a:t>
            </a:r>
          </a:p>
        </p:txBody>
      </p:sp>
      <p:sp>
        <p:nvSpPr>
          <p:cNvPr id="18" name="TextBox 17">
            <a:extLst>
              <a:ext uri="{FF2B5EF4-FFF2-40B4-BE49-F238E27FC236}">
                <a16:creationId xmlns:a16="http://schemas.microsoft.com/office/drawing/2014/main" id="{6971C2D3-A0B1-D649-5EE9-E6A7EB4499DD}"/>
              </a:ext>
            </a:extLst>
          </p:cNvPr>
          <p:cNvSpPr txBox="1"/>
          <p:nvPr/>
        </p:nvSpPr>
        <p:spPr>
          <a:xfrm>
            <a:off x="4935558" y="4785452"/>
            <a:ext cx="2220014" cy="58477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3,141592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ECDD9A2E-9DB4-6EFC-CFCC-B39BE7FC65AA}"/>
              </a:ext>
            </a:extLst>
          </p:cNvPr>
          <p:cNvCxnSpPr/>
          <p:nvPr/>
        </p:nvCxnSpPr>
        <p:spPr>
          <a:xfrm>
            <a:off x="6755521" y="5147402"/>
            <a:ext cx="2590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F66FA6-9107-74CD-8D8A-4CFF58E16187}"/>
              </a:ext>
            </a:extLst>
          </p:cNvPr>
          <p:cNvSpPr txBox="1"/>
          <p:nvPr/>
        </p:nvSpPr>
        <p:spPr>
          <a:xfrm>
            <a:off x="6841246" y="5185502"/>
            <a:ext cx="2419350" cy="830997"/>
          </a:xfrm>
          <a:prstGeom prst="rect">
            <a:avLst/>
          </a:prstGeom>
          <a:noFill/>
        </p:spPr>
        <p:txBody>
          <a:bodyPr wrap="square" rtlCol="0">
            <a:spAutoFit/>
          </a:bodyPr>
          <a:lstStyle/>
          <a:p>
            <a:pPr lvl="0" algn="ctr">
              <a:defRPr/>
            </a:pP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tròn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trăm</a:t>
            </a:r>
            <a:endParaRPr lang="en-US" sz="2400" dirty="0">
              <a:solidFill>
                <a:srgbClr val="FF0066"/>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E2F3EB8-19D9-4CF8-FD25-1E0A7396726A}"/>
              </a:ext>
            </a:extLst>
          </p:cNvPr>
          <p:cNvSpPr txBox="1"/>
          <p:nvPr/>
        </p:nvSpPr>
        <p:spPr>
          <a:xfrm>
            <a:off x="9422521" y="4842602"/>
            <a:ext cx="1552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3,14</a:t>
            </a:r>
          </a:p>
        </p:txBody>
      </p:sp>
    </p:spTree>
    <p:extLst>
      <p:ext uri="{BB962C8B-B14F-4D97-AF65-F5344CB8AC3E}">
        <p14:creationId xmlns:p14="http://schemas.microsoft.com/office/powerpoint/2010/main" val="4194828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3" grpId="0"/>
      <p:bldP spid="16" grpId="0"/>
      <p:bldP spid="17" grpId="0"/>
      <p:bldP spid="18"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3" name="Picture 2">
            <a:extLst>
              <a:ext uri="{FF2B5EF4-FFF2-40B4-BE49-F238E27FC236}">
                <a16:creationId xmlns:a16="http://schemas.microsoft.com/office/drawing/2014/main" id="{8C40B72A-EFBC-A8DA-3A9C-42BBC6427D7F}"/>
              </a:ext>
            </a:extLst>
          </p:cNvPr>
          <p:cNvPicPr>
            <a:picLocks noChangeAspect="1"/>
          </p:cNvPicPr>
          <p:nvPr/>
        </p:nvPicPr>
        <p:blipFill>
          <a:blip r:embed="rId5"/>
          <a:stretch>
            <a:fillRect/>
          </a:stretch>
        </p:blipFill>
        <p:spPr>
          <a:xfrm>
            <a:off x="4193244" y="2453820"/>
            <a:ext cx="7529213" cy="1774090"/>
          </a:xfrm>
          <a:prstGeom prst="rect">
            <a:avLst/>
          </a:prstGeom>
        </p:spPr>
      </p:pic>
    </p:spTree>
    <p:extLst>
      <p:ext uri="{BB962C8B-B14F-4D97-AF65-F5344CB8AC3E}">
        <p14:creationId xmlns:p14="http://schemas.microsoft.com/office/powerpoint/2010/main" val="193056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0437F-CFD8-A8B5-F3CA-452B8330D71E}"/>
              </a:ext>
            </a:extLst>
          </p:cNvPr>
          <p:cNvSpPr txBox="1"/>
          <p:nvPr/>
        </p:nvSpPr>
        <p:spPr>
          <a:xfrm>
            <a:off x="637674" y="597114"/>
            <a:ext cx="10684041" cy="2308324"/>
          </a:xfrm>
          <a:prstGeom prst="rect">
            <a:avLst/>
          </a:prstGeom>
          <a:noFill/>
        </p:spPr>
        <p:txBody>
          <a:bodyPr wrap="square">
            <a:spAutoFit/>
          </a:bodyPr>
          <a:lstStyle/>
          <a:p>
            <a:pPr algn="just"/>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theo</a:t>
            </a:r>
            <a:r>
              <a:rPr lang="en-US" sz="3600" dirty="0">
                <a:solidFill>
                  <a:srgbClr val="000000"/>
                </a:solidFill>
                <a:effectLst/>
                <a:latin typeface="Times New Roman" panose="02020603050405020304" pitchFamily="18" charset="0"/>
                <a:ea typeface="Times New Roman" panose="02020603050405020304" pitchFamily="18" charset="0"/>
              </a:rPr>
              <a:t> ki-</a:t>
            </a:r>
            <a:r>
              <a:rPr lang="en-US" sz="3600" dirty="0" err="1">
                <a:solidFill>
                  <a:srgbClr val="000000"/>
                </a:solidFill>
                <a:effectLst/>
                <a:latin typeface="Times New Roman" panose="02020603050405020304" pitchFamily="18" charset="0"/>
                <a:ea typeface="Times New Roman" panose="02020603050405020304" pitchFamily="18" charset="0"/>
              </a:rPr>
              <a:t>lô</a:t>
            </a:r>
            <a:r>
              <a:rPr lang="en-US" sz="3600" dirty="0">
                <a:solidFill>
                  <a:srgbClr val="000000"/>
                </a:solidFill>
                <a:effectLst/>
                <a:latin typeface="Times New Roman" panose="02020603050405020304" pitchFamily="18" charset="0"/>
                <a:ea typeface="Times New Roman" panose="02020603050405020304" pitchFamily="18" charset="0"/>
              </a:rPr>
              <a:t>-gam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thập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lớn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đơn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thì</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7kg.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lượng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rPr>
              <a:t> bao </a:t>
            </a:r>
            <a:r>
              <a:rPr lang="en-US" sz="3600" dirty="0" err="1">
                <a:solidFill>
                  <a:srgbClr val="000000"/>
                </a:solidFill>
                <a:effectLst/>
                <a:latin typeface="Times New Roman" panose="02020603050405020304" pitchFamily="18" charset="0"/>
                <a:ea typeface="Times New Roman" panose="02020603050405020304" pitchFamily="18" charset="0"/>
              </a:rPr>
              <a:t>nhiêu</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p>
        </p:txBody>
      </p:sp>
      <p:sp>
        <p:nvSpPr>
          <p:cNvPr id="7" name="TextBox 6">
            <a:extLst>
              <a:ext uri="{FF2B5EF4-FFF2-40B4-BE49-F238E27FC236}">
                <a16:creationId xmlns:a16="http://schemas.microsoft.com/office/drawing/2014/main" id="{A6930833-1E0B-7AB5-511E-8B9395651F8B}"/>
              </a:ext>
            </a:extLst>
          </p:cNvPr>
          <p:cNvSpPr txBox="1"/>
          <p:nvPr/>
        </p:nvSpPr>
        <p:spPr>
          <a:xfrm>
            <a:off x="2261937" y="3429000"/>
            <a:ext cx="3878599" cy="1731169"/>
          </a:xfrm>
          <a:prstGeom prst="flowChartConnector">
            <a:avLst/>
          </a:prstGeom>
          <a:solidFill>
            <a:srgbClr val="FFCCCC"/>
          </a:solidFill>
          <a:ln>
            <a:solidFill>
              <a:srgbClr val="FF6699"/>
            </a:solidFill>
            <a:prstDash val="dash"/>
          </a:ln>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prstClr val="black"/>
                  </a:solidFill>
                </a:ln>
                <a:solidFill>
                  <a:srgbClr val="FF6699"/>
                </a:solidFill>
                <a:effectLst/>
                <a:uLnTx/>
                <a:uFillTx/>
                <a:latin typeface="#9Slide07 Stormtrooper" panose="020B0500000000000000" pitchFamily="34" charset="0"/>
                <a:ea typeface="+mn-ea"/>
                <a:cs typeface="+mn-cs"/>
              </a:rPr>
              <a:t>7,4 kg</a:t>
            </a:r>
          </a:p>
        </p:txBody>
      </p:sp>
      <p:pic>
        <p:nvPicPr>
          <p:cNvPr id="9" name="Picture 8">
            <a:extLst>
              <a:ext uri="{FF2B5EF4-FFF2-40B4-BE49-F238E27FC236}">
                <a16:creationId xmlns:a16="http://schemas.microsoft.com/office/drawing/2014/main" id="{F5139145-5757-BA89-AB69-00A9CD11B207}"/>
              </a:ext>
            </a:extLst>
          </p:cNvPr>
          <p:cNvPicPr>
            <a:picLocks noChangeAspect="1"/>
          </p:cNvPicPr>
          <p:nvPr/>
        </p:nvPicPr>
        <p:blipFill>
          <a:blip r:embed="rId3"/>
          <a:stretch>
            <a:fillRect/>
          </a:stretch>
        </p:blipFill>
        <p:spPr>
          <a:xfrm>
            <a:off x="6783835" y="2362190"/>
            <a:ext cx="3719734" cy="3708563"/>
          </a:xfrm>
          <a:prstGeom prst="rect">
            <a:avLst/>
          </a:prstGeom>
        </p:spPr>
      </p:pic>
    </p:spTree>
    <p:extLst>
      <p:ext uri="{BB962C8B-B14F-4D97-AF65-F5344CB8AC3E}">
        <p14:creationId xmlns:p14="http://schemas.microsoft.com/office/powerpoint/2010/main" val="2080064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33022" y="1144165"/>
            <a:ext cx="5358137" cy="5358137"/>
          </a:xfrm>
          <a:prstGeom prst="rect">
            <a:avLst/>
          </a:prstGeom>
        </p:spPr>
      </p:pic>
      <p:pic>
        <p:nvPicPr>
          <p:cNvPr id="3" name="Picture 2">
            <a:extLst>
              <a:ext uri="{FF2B5EF4-FFF2-40B4-BE49-F238E27FC236}">
                <a16:creationId xmlns:a16="http://schemas.microsoft.com/office/drawing/2014/main" id="{A518320F-C2D5-DF41-28E4-E949E4DB5E5A}"/>
              </a:ext>
            </a:extLst>
          </p:cNvPr>
          <p:cNvPicPr>
            <a:picLocks noChangeAspect="1"/>
          </p:cNvPicPr>
          <p:nvPr/>
        </p:nvPicPr>
        <p:blipFill>
          <a:blip r:embed="rId3"/>
          <a:stretch>
            <a:fillRect/>
          </a:stretch>
        </p:blipFill>
        <p:spPr>
          <a:xfrm>
            <a:off x="1232903" y="1873639"/>
            <a:ext cx="6663506" cy="3353091"/>
          </a:xfrm>
          <a:prstGeom prst="rect">
            <a:avLst/>
          </a:prstGeom>
        </p:spPr>
      </p:pic>
    </p:spTree>
    <p:extLst>
      <p:ext uri="{BB962C8B-B14F-4D97-AF65-F5344CB8AC3E}">
        <p14:creationId xmlns:p14="http://schemas.microsoft.com/office/powerpoint/2010/main" val="295149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7351" y="290247"/>
            <a:ext cx="7410706" cy="3362633"/>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147678724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75,627</a:t>
            </a:r>
          </a:p>
        </p:txBody>
      </p:sp>
      <p:sp>
        <p:nvSpPr>
          <p:cNvPr id="16" name="Rectangle 15">
            <a:extLst>
              <a:ext uri="{FF2B5EF4-FFF2-40B4-BE49-F238E27FC236}">
                <a16:creationId xmlns:a16="http://schemas.microsoft.com/office/drawing/2014/main" id="{14E21101-573B-E62B-84C5-7DB676880A8B}"/>
              </a:ext>
            </a:extLst>
          </p:cNvPr>
          <p:cNvSpPr/>
          <p:nvPr/>
        </p:nvSpPr>
        <p:spPr>
          <a:xfrm>
            <a:off x="6630806" y="1553886"/>
            <a:ext cx="3163795"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76</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967510" cy="1200329"/>
          </a:xfrm>
          <a:prstGeom prst="rect">
            <a:avLst/>
          </a:prstGeom>
          <a:noFill/>
        </p:spPr>
        <p:txBody>
          <a:bodyPr wrap="square" rtlCol="0">
            <a:spAutoFit/>
          </a:bodyPr>
          <a:lstStyle/>
          <a:p>
            <a:pPr lvl="0" algn="ctr"/>
            <a:r>
              <a:rPr lang="en-US" sz="3600" b="1" dirty="0" err="1">
                <a:solidFill>
                  <a:prstClr val="black"/>
                </a:solidFill>
              </a:rPr>
              <a:t>Làm</a:t>
            </a:r>
            <a:r>
              <a:rPr lang="en-US" sz="3600" b="1" dirty="0">
                <a:solidFill>
                  <a:prstClr val="black"/>
                </a:solidFill>
              </a:rPr>
              <a:t> </a:t>
            </a:r>
            <a:r>
              <a:rPr lang="en-US" sz="3600" b="1" dirty="0" err="1">
                <a:solidFill>
                  <a:prstClr val="black"/>
                </a:solidFill>
              </a:rPr>
              <a:t>tròn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thập</a:t>
            </a:r>
            <a:r>
              <a:rPr lang="en-US" sz="3600" b="1" dirty="0">
                <a:solidFill>
                  <a:prstClr val="black"/>
                </a:solidFill>
              </a:rPr>
              <a:t> </a:t>
            </a:r>
            <a:r>
              <a:rPr lang="en-US" sz="3600" b="1" dirty="0" err="1">
                <a:solidFill>
                  <a:prstClr val="black"/>
                </a:solidFill>
              </a:rPr>
              <a:t>phân</a:t>
            </a:r>
            <a:r>
              <a:rPr lang="en-US" sz="3600" b="1" dirty="0">
                <a:solidFill>
                  <a:prstClr val="black"/>
                </a:solidFill>
              </a:rPr>
              <a:t> </a:t>
            </a:r>
            <a:r>
              <a:rPr lang="en-US" sz="3600" b="1" dirty="0" err="1">
                <a:solidFill>
                  <a:prstClr val="black"/>
                </a:solidFill>
              </a:rPr>
              <a:t>đến</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tự</a:t>
            </a:r>
            <a:r>
              <a:rPr lang="en-US" sz="3600" b="1" dirty="0">
                <a:solidFill>
                  <a:prstClr val="black"/>
                </a:solidFill>
              </a:rPr>
              <a:t> </a:t>
            </a:r>
            <a:r>
              <a:rPr lang="en-US" sz="3600" b="1" dirty="0" err="1">
                <a:solidFill>
                  <a:prstClr val="black"/>
                </a:solidFill>
              </a:rPr>
              <a:t>nhiên</a:t>
            </a:r>
            <a:r>
              <a:rPr lang="en-US" sz="3600" b="1" dirty="0">
                <a:solidFill>
                  <a:prstClr val="black"/>
                </a:solidFill>
              </a:rPr>
              <a:t> </a:t>
            </a:r>
            <a:r>
              <a:rPr lang="en-US" sz="3600" b="1" dirty="0" err="1">
                <a:solidFill>
                  <a:prstClr val="black"/>
                </a:solidFill>
              </a:rPr>
              <a:t>gần</a:t>
            </a:r>
            <a:r>
              <a:rPr lang="en-US" sz="3600" b="1" dirty="0">
                <a:solidFill>
                  <a:prstClr val="black"/>
                </a:solidFill>
              </a:rPr>
              <a:t> </a:t>
            </a:r>
            <a:r>
              <a:rPr lang="en-US" sz="3600" b="1" dirty="0" err="1">
                <a:solidFill>
                  <a:prstClr val="black"/>
                </a:solidFill>
              </a:rPr>
              <a:t>nhất</a:t>
            </a:r>
            <a:endParaRPr lang="en-US" sz="3600" b="1" dirty="0">
              <a:solidFill>
                <a:prstClr val="black"/>
              </a:solidFill>
            </a:endParaRPr>
          </a:p>
        </p:txBody>
      </p:sp>
      <p:pic>
        <p:nvPicPr>
          <p:cNvPr id="18" name="cây">
            <a:extLst>
              <a:ext uri="{FF2B5EF4-FFF2-40B4-BE49-F238E27FC236}">
                <a16:creationId xmlns:a16="http://schemas.microsoft.com/office/drawing/2014/main" id="{31519953-12F4-BCB7-2972-2F720A16AB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4820" y="4842080"/>
            <a:ext cx="4544401" cy="1462468"/>
          </a:xfrm>
          <a:prstGeom prst="rect">
            <a:avLst/>
          </a:prstGeom>
        </p:spPr>
      </p:pic>
    </p:spTree>
    <p:extLst>
      <p:ext uri="{BB962C8B-B14F-4D97-AF65-F5344CB8AC3E}">
        <p14:creationId xmlns:p14="http://schemas.microsoft.com/office/powerpoint/2010/main" val="155487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25E-6 0 L -1.15026 0.00718 " pathEditMode="relative" rAng="0" ptsTypes="AA">
                                      <p:cBhvr>
                                        <p:cTn id="8" dur="4000" fill="hold"/>
                                        <p:tgtEl>
                                          <p:spTgt spid="18"/>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422D21B-2EF0-6C05-F151-EB77BF88A7FE}"/>
              </a:ext>
            </a:extLst>
          </p:cNvPr>
          <p:cNvSpPr/>
          <p:nvPr/>
        </p:nvSpPr>
        <p:spPr>
          <a:xfrm>
            <a:off x="4500498" y="196770"/>
            <a:ext cx="7410706" cy="3884374"/>
          </a:xfrm>
          <a:custGeom>
            <a:avLst/>
            <a:gdLst>
              <a:gd name="connsiteX0" fmla="*/ 0 w 7410706"/>
              <a:gd name="connsiteY0" fmla="*/ 560450 h 3362633"/>
              <a:gd name="connsiteX1" fmla="*/ 560450 w 7410706"/>
              <a:gd name="connsiteY1" fmla="*/ 0 h 3362633"/>
              <a:gd name="connsiteX2" fmla="*/ 6850256 w 7410706"/>
              <a:gd name="connsiteY2" fmla="*/ 0 h 3362633"/>
              <a:gd name="connsiteX3" fmla="*/ 7410706 w 7410706"/>
              <a:gd name="connsiteY3" fmla="*/ 560450 h 3362633"/>
              <a:gd name="connsiteX4" fmla="*/ 7410706 w 7410706"/>
              <a:gd name="connsiteY4" fmla="*/ 2802183 h 3362633"/>
              <a:gd name="connsiteX5" fmla="*/ 6850256 w 7410706"/>
              <a:gd name="connsiteY5" fmla="*/ 3362633 h 3362633"/>
              <a:gd name="connsiteX6" fmla="*/ 560450 w 7410706"/>
              <a:gd name="connsiteY6" fmla="*/ 3362633 h 3362633"/>
              <a:gd name="connsiteX7" fmla="*/ 0 w 7410706"/>
              <a:gd name="connsiteY7" fmla="*/ 2802183 h 3362633"/>
              <a:gd name="connsiteX8" fmla="*/ 0 w 7410706"/>
              <a:gd name="connsiteY8" fmla="*/ 56045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362633" fill="none" extrusionOk="0">
                <a:moveTo>
                  <a:pt x="0" y="560450"/>
                </a:moveTo>
                <a:cubicBezTo>
                  <a:pt x="-23771" y="308076"/>
                  <a:pt x="221142" y="-1037"/>
                  <a:pt x="560450" y="0"/>
                </a:cubicBezTo>
                <a:cubicBezTo>
                  <a:pt x="1856082" y="40205"/>
                  <a:pt x="4265278" y="-132558"/>
                  <a:pt x="6850256" y="0"/>
                </a:cubicBezTo>
                <a:cubicBezTo>
                  <a:pt x="7170833" y="7327"/>
                  <a:pt x="7468287" y="236260"/>
                  <a:pt x="7410706" y="560450"/>
                </a:cubicBezTo>
                <a:cubicBezTo>
                  <a:pt x="7438778" y="937147"/>
                  <a:pt x="7248307" y="2066453"/>
                  <a:pt x="7410706" y="2802183"/>
                </a:cubicBezTo>
                <a:cubicBezTo>
                  <a:pt x="7416355" y="3113130"/>
                  <a:pt x="7168688" y="3401571"/>
                  <a:pt x="6850256" y="3362633"/>
                </a:cubicBezTo>
                <a:cubicBezTo>
                  <a:pt x="4541920" y="3526322"/>
                  <a:pt x="2360464" y="3497188"/>
                  <a:pt x="560450" y="3362633"/>
                </a:cubicBezTo>
                <a:cubicBezTo>
                  <a:pt x="252574" y="3395689"/>
                  <a:pt x="-29965" y="3165233"/>
                  <a:pt x="0" y="2802183"/>
                </a:cubicBezTo>
                <a:cubicBezTo>
                  <a:pt x="-53445" y="1968903"/>
                  <a:pt x="45080" y="1567622"/>
                  <a:pt x="0" y="560450"/>
                </a:cubicBezTo>
                <a:close/>
              </a:path>
              <a:path w="7410706" h="3362633" stroke="0" extrusionOk="0">
                <a:moveTo>
                  <a:pt x="0" y="560450"/>
                </a:moveTo>
                <a:cubicBezTo>
                  <a:pt x="21479" y="220998"/>
                  <a:pt x="210464" y="20152"/>
                  <a:pt x="560450" y="0"/>
                </a:cubicBezTo>
                <a:cubicBezTo>
                  <a:pt x="2121184" y="-139946"/>
                  <a:pt x="6014090" y="155953"/>
                  <a:pt x="6850256" y="0"/>
                </a:cubicBezTo>
                <a:cubicBezTo>
                  <a:pt x="7217692" y="-4243"/>
                  <a:pt x="7424773" y="204153"/>
                  <a:pt x="7410706" y="560450"/>
                </a:cubicBezTo>
                <a:cubicBezTo>
                  <a:pt x="7419061" y="950677"/>
                  <a:pt x="7250585" y="1685657"/>
                  <a:pt x="7410706" y="2802183"/>
                </a:cubicBezTo>
                <a:cubicBezTo>
                  <a:pt x="7395923" y="3066729"/>
                  <a:pt x="7133473" y="3334298"/>
                  <a:pt x="6850256" y="3362633"/>
                </a:cubicBezTo>
                <a:cubicBezTo>
                  <a:pt x="3753267" y="3338889"/>
                  <a:pt x="3453737" y="3503530"/>
                  <a:pt x="560450" y="3362633"/>
                </a:cubicBezTo>
                <a:cubicBezTo>
                  <a:pt x="277009" y="3390653"/>
                  <a:pt x="-2278" y="3078610"/>
                  <a:pt x="0" y="2802183"/>
                </a:cubicBezTo>
                <a:cubicBezTo>
                  <a:pt x="-109372" y="2352926"/>
                  <a:pt x="60620" y="1577630"/>
                  <a:pt x="0" y="560450"/>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1476787242">
                  <a:custGeom>
                    <a:avLst/>
                    <a:gdLst>
                      <a:gd name="connsiteX0" fmla="*/ 0 w 7410706"/>
                      <a:gd name="connsiteY0" fmla="*/ 647409 h 3884374"/>
                      <a:gd name="connsiteX1" fmla="*/ 647409 w 7410706"/>
                      <a:gd name="connsiteY1" fmla="*/ 0 h 3884374"/>
                      <a:gd name="connsiteX2" fmla="*/ 6763297 w 7410706"/>
                      <a:gd name="connsiteY2" fmla="*/ 0 h 3884374"/>
                      <a:gd name="connsiteX3" fmla="*/ 7410706 w 7410706"/>
                      <a:gd name="connsiteY3" fmla="*/ 647409 h 3884374"/>
                      <a:gd name="connsiteX4" fmla="*/ 7410706 w 7410706"/>
                      <a:gd name="connsiteY4" fmla="*/ 3236965 h 3884374"/>
                      <a:gd name="connsiteX5" fmla="*/ 6763297 w 7410706"/>
                      <a:gd name="connsiteY5" fmla="*/ 3884374 h 3884374"/>
                      <a:gd name="connsiteX6" fmla="*/ 647409 w 7410706"/>
                      <a:gd name="connsiteY6" fmla="*/ 3884374 h 3884374"/>
                      <a:gd name="connsiteX7" fmla="*/ 0 w 7410706"/>
                      <a:gd name="connsiteY7" fmla="*/ 3236965 h 3884374"/>
                      <a:gd name="connsiteX8" fmla="*/ 0 w 7410706"/>
                      <a:gd name="connsiteY8" fmla="*/ 647409 h 38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706" h="3884374" fill="none" extrusionOk="0">
                        <a:moveTo>
                          <a:pt x="0" y="647409"/>
                        </a:moveTo>
                        <a:cubicBezTo>
                          <a:pt x="-15380" y="326834"/>
                          <a:pt x="282203" y="-267"/>
                          <a:pt x="647409" y="0"/>
                        </a:cubicBezTo>
                        <a:cubicBezTo>
                          <a:pt x="2263607" y="40205"/>
                          <a:pt x="5077076" y="-132558"/>
                          <a:pt x="6763297" y="0"/>
                        </a:cubicBezTo>
                        <a:cubicBezTo>
                          <a:pt x="7151337" y="20218"/>
                          <a:pt x="7441434" y="282031"/>
                          <a:pt x="7410706" y="647409"/>
                        </a:cubicBezTo>
                        <a:cubicBezTo>
                          <a:pt x="7438778" y="1461117"/>
                          <a:pt x="7248307" y="2407343"/>
                          <a:pt x="7410706" y="3236965"/>
                        </a:cubicBezTo>
                        <a:cubicBezTo>
                          <a:pt x="7475039" y="3610680"/>
                          <a:pt x="7123013" y="3893829"/>
                          <a:pt x="6763297" y="3884374"/>
                        </a:cubicBezTo>
                        <a:cubicBezTo>
                          <a:pt x="4886504" y="4048063"/>
                          <a:pt x="2103036" y="4018929"/>
                          <a:pt x="647409" y="3884374"/>
                        </a:cubicBezTo>
                        <a:cubicBezTo>
                          <a:pt x="291090" y="3909086"/>
                          <a:pt x="-12650" y="3617113"/>
                          <a:pt x="0" y="3236965"/>
                        </a:cubicBezTo>
                        <a:cubicBezTo>
                          <a:pt x="-53445" y="2158257"/>
                          <a:pt x="45080" y="1671470"/>
                          <a:pt x="0" y="647409"/>
                        </a:cubicBezTo>
                        <a:close/>
                      </a:path>
                      <a:path w="7410706" h="3884374" stroke="0" extrusionOk="0">
                        <a:moveTo>
                          <a:pt x="0" y="647409"/>
                        </a:moveTo>
                        <a:cubicBezTo>
                          <a:pt x="31427" y="246071"/>
                          <a:pt x="248133" y="20782"/>
                          <a:pt x="647409" y="0"/>
                        </a:cubicBezTo>
                        <a:cubicBezTo>
                          <a:pt x="1669269" y="-139946"/>
                          <a:pt x="5656918" y="155953"/>
                          <a:pt x="6763297" y="0"/>
                        </a:cubicBezTo>
                        <a:cubicBezTo>
                          <a:pt x="7186423" y="-4805"/>
                          <a:pt x="7414205" y="278223"/>
                          <a:pt x="7410706" y="647409"/>
                        </a:cubicBezTo>
                        <a:cubicBezTo>
                          <a:pt x="7419061" y="1826005"/>
                          <a:pt x="7250585" y="2416709"/>
                          <a:pt x="7410706" y="3236965"/>
                        </a:cubicBezTo>
                        <a:cubicBezTo>
                          <a:pt x="7401994" y="3568012"/>
                          <a:pt x="7077664" y="3837866"/>
                          <a:pt x="6763297" y="3884374"/>
                        </a:cubicBezTo>
                        <a:cubicBezTo>
                          <a:pt x="4829119" y="3860630"/>
                          <a:pt x="2813960" y="4025271"/>
                          <a:pt x="647409" y="3884374"/>
                        </a:cubicBezTo>
                        <a:cubicBezTo>
                          <a:pt x="314978" y="3911358"/>
                          <a:pt x="-1161" y="3577651"/>
                          <a:pt x="0" y="3236965"/>
                        </a:cubicBezTo>
                        <a:cubicBezTo>
                          <a:pt x="-109372" y="2108640"/>
                          <a:pt x="60620" y="1940674"/>
                          <a:pt x="0" y="647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0,789</a:t>
            </a:r>
          </a:p>
        </p:txBody>
      </p:sp>
      <p:sp>
        <p:nvSpPr>
          <p:cNvPr id="16" name="Rectangle 15">
            <a:extLst>
              <a:ext uri="{FF2B5EF4-FFF2-40B4-BE49-F238E27FC236}">
                <a16:creationId xmlns:a16="http://schemas.microsoft.com/office/drawing/2014/main" id="{14E21101-573B-E62B-84C5-7DB676880A8B}"/>
              </a:ext>
            </a:extLst>
          </p:cNvPr>
          <p:cNvSpPr/>
          <p:nvPr/>
        </p:nvSpPr>
        <p:spPr>
          <a:xfrm>
            <a:off x="6821925" y="1674384"/>
            <a:ext cx="3017568" cy="120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CB3EE6AF-91ED-9A54-423B-C128781DDF55}"/>
              </a:ext>
            </a:extLst>
          </p:cNvPr>
          <p:cNvSpPr txBox="1"/>
          <p:nvPr/>
        </p:nvSpPr>
        <p:spPr>
          <a:xfrm>
            <a:off x="4771100" y="353557"/>
            <a:ext cx="6898930" cy="1323439"/>
          </a:xfrm>
          <a:prstGeom prst="rect">
            <a:avLst/>
          </a:prstGeom>
          <a:noFill/>
        </p:spPr>
        <p:txBody>
          <a:bodyPr wrap="square" rtlCol="0">
            <a:spAutoFit/>
          </a:bodyPr>
          <a:lstStyle/>
          <a:p>
            <a:pPr lvl="0" algn="ctr"/>
            <a:r>
              <a:rPr lang="en-US" sz="4000" b="1" dirty="0" err="1">
                <a:solidFill>
                  <a:prstClr val="black"/>
                </a:solidFill>
              </a:rPr>
              <a:t>Làm</a:t>
            </a:r>
            <a:r>
              <a:rPr lang="en-US" sz="4000" b="1" dirty="0">
                <a:solidFill>
                  <a:prstClr val="black"/>
                </a:solidFill>
              </a:rPr>
              <a:t> </a:t>
            </a:r>
            <a:r>
              <a:rPr lang="en-US" sz="4000" b="1" dirty="0" err="1">
                <a:solidFill>
                  <a:prstClr val="black"/>
                </a:solidFill>
              </a:rPr>
              <a:t>tròn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thập</a:t>
            </a:r>
            <a:r>
              <a:rPr lang="en-US" sz="4000" b="1" dirty="0">
                <a:solidFill>
                  <a:prstClr val="black"/>
                </a:solidFill>
              </a:rPr>
              <a:t> </a:t>
            </a:r>
            <a:r>
              <a:rPr lang="en-US" sz="4000" b="1" dirty="0" err="1">
                <a:solidFill>
                  <a:prstClr val="black"/>
                </a:solidFill>
              </a:rPr>
              <a:t>phân</a:t>
            </a:r>
            <a:r>
              <a:rPr lang="en-US" sz="4000" b="1" dirty="0">
                <a:solidFill>
                  <a:prstClr val="black"/>
                </a:solidFill>
              </a:rPr>
              <a:t> </a:t>
            </a:r>
            <a:r>
              <a:rPr lang="en-US" sz="4000" b="1" dirty="0" err="1">
                <a:solidFill>
                  <a:prstClr val="black"/>
                </a:solidFill>
              </a:rPr>
              <a:t>đến</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tự</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gần</a:t>
            </a:r>
            <a:r>
              <a:rPr lang="en-US" sz="4000" b="1" dirty="0">
                <a:solidFill>
                  <a:prstClr val="black"/>
                </a:solidFill>
              </a:rPr>
              <a:t> </a:t>
            </a:r>
            <a:r>
              <a:rPr lang="en-US" sz="4000" b="1" dirty="0" err="1">
                <a:solidFill>
                  <a:prstClr val="black"/>
                </a:solidFill>
              </a:rPr>
              <a:t>nhất</a:t>
            </a:r>
            <a:endParaRPr lang="en-US" sz="4000" b="1" dirty="0">
              <a:solidFill>
                <a:prstClr val="black"/>
              </a:solidFill>
            </a:endParaRPr>
          </a:p>
        </p:txBody>
      </p:sp>
      <p:pic>
        <p:nvPicPr>
          <p:cNvPr id="10" name="Picture 9">
            <a:extLst>
              <a:ext uri="{FF2B5EF4-FFF2-40B4-BE49-F238E27FC236}">
                <a16:creationId xmlns:a16="http://schemas.microsoft.com/office/drawing/2014/main" id="{EED46B42-5326-C057-0A0E-FA182038BADE}"/>
              </a:ext>
            </a:extLst>
          </p:cNvPr>
          <p:cNvPicPr>
            <a:picLocks noChangeAspect="1"/>
          </p:cNvPicPr>
          <p:nvPr/>
        </p:nvPicPr>
        <p:blipFill>
          <a:blip r:embed="rId6"/>
          <a:stretch>
            <a:fillRect/>
          </a:stretch>
        </p:blipFill>
        <p:spPr>
          <a:xfrm>
            <a:off x="19138605" y="3652880"/>
            <a:ext cx="4411077" cy="4411077"/>
          </a:xfrm>
          <a:prstGeom prst="rect">
            <a:avLst/>
          </a:prstGeom>
        </p:spPr>
      </p:pic>
    </p:spTree>
    <p:extLst>
      <p:ext uri="{BB962C8B-B14F-4D97-AF65-F5344CB8AC3E}">
        <p14:creationId xmlns:p14="http://schemas.microsoft.com/office/powerpoint/2010/main" val="24706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04167E-6 3.33333E-6 L -1.15026 0.00717 " pathEditMode="relative" rAng="0" ptsTypes="AA">
                                      <p:cBhvr>
                                        <p:cTn id="8" dur="4000" fill="hold"/>
                                        <p:tgtEl>
                                          <p:spTgt spid="10"/>
                                        </p:tgtEl>
                                        <p:attrNameLst>
                                          <p:attrName>ppt_x</p:attrName>
                                          <p:attrName>ppt_y</p:attrName>
                                        </p:attrNameLst>
                                      </p:cBhvr>
                                      <p:rCtr x="-57513" y="347"/>
                                    </p:animMotion>
                                  </p:childTnLst>
                                </p:cTn>
                              </p:par>
                            </p:childTnLst>
                          </p:cTn>
                        </p:par>
                        <p:par>
                          <p:cTn id="9" fill="hold">
                            <p:stCondLst>
                              <p:cond delay="40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1869A0-FC83-DD44-F19A-520203B03BB0}"/>
              </a:ext>
            </a:extLst>
          </p:cNvPr>
          <p:cNvGrpSpPr/>
          <p:nvPr/>
        </p:nvGrpSpPr>
        <p:grpSpPr>
          <a:xfrm>
            <a:off x="0" y="0"/>
            <a:ext cx="24384000" cy="6858000"/>
            <a:chOff x="0" y="0"/>
            <a:chExt cx="24384000" cy="6858000"/>
          </a:xfrm>
        </p:grpSpPr>
        <p:pic>
          <p:nvPicPr>
            <p:cNvPr id="4" name="Picture 3">
              <a:extLst>
                <a:ext uri="{FF2B5EF4-FFF2-40B4-BE49-F238E27FC236}">
                  <a16:creationId xmlns:a16="http://schemas.microsoft.com/office/drawing/2014/main" id="{6E8461F7-05CF-55CA-F53A-E33720E4A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337E5A4-797D-5A3D-B2AB-CEA91AB9A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192000" y="0"/>
              <a:ext cx="12192000" cy="6858000"/>
            </a:xfrm>
            <a:prstGeom prst="rect">
              <a:avLst/>
            </a:prstGeom>
          </p:spPr>
        </p:pic>
      </p:grpSp>
      <p:pic>
        <p:nvPicPr>
          <p:cNvPr id="1028" name="Picture 4">
            <a:extLst>
              <a:ext uri="{FF2B5EF4-FFF2-40B4-BE49-F238E27FC236}">
                <a16:creationId xmlns:a16="http://schemas.microsoft.com/office/drawing/2014/main" id="{84215835-5A34-B96C-C754-2F34B11EB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1311944"/>
            <a:ext cx="3476079" cy="499260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AEF7DDA2-98AE-1D48-02F9-60D5BB921A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06977" y="620085"/>
            <a:ext cx="5589804" cy="6003999"/>
          </a:xfrm>
          <a:prstGeom prst="rect">
            <a:avLst/>
          </a:prstGeom>
        </p:spPr>
      </p:pic>
      <p:pic>
        <p:nvPicPr>
          <p:cNvPr id="1026" name="Picture 2" descr="Dancing Polar Bear Gif Transparent">
            <a:extLst>
              <a:ext uri="{FF2B5EF4-FFF2-40B4-BE49-F238E27FC236}">
                <a16:creationId xmlns:a16="http://schemas.microsoft.com/office/drawing/2014/main" id="{FA3C114E-FECD-5AEA-ACC2-BFA54E91A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55" y="1120558"/>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1 0 " pathEditMode="relative" rAng="0" ptsTypes="AA">
                                      <p:cBhvr>
                                        <p:cTn id="6" dur="4000" fill="hold"/>
                                        <p:tgtEl>
                                          <p:spTgt spid="8"/>
                                        </p:tgtEl>
                                        <p:attrNameLst>
                                          <p:attrName>ppt_x</p:attrName>
                                          <p:attrName>ppt_y</p:attrName>
                                        </p:attrNameLst>
                                      </p:cBhvr>
                                      <p:rCtr x="-50000" y="0"/>
                                    </p:animMotion>
                                  </p:childTnLst>
                                </p:cTn>
                              </p:par>
                              <p:par>
                                <p:cTn id="7" presetID="42" presetClass="path" presetSubtype="0" accel="50000" decel="50000" fill="hold" nodeType="withEffect">
                                  <p:stCondLst>
                                    <p:cond delay="0"/>
                                  </p:stCondLst>
                                  <p:childTnLst>
                                    <p:animMotion origin="layout" path="M 1.45833E-6 -7.40741E-7 L -1.15026 0.00718 " pathEditMode="relative" rAng="0" ptsTypes="AA">
                                      <p:cBhvr>
                                        <p:cTn id="8" dur="4000" fill="hold"/>
                                        <p:tgtEl>
                                          <p:spTgt spid="11"/>
                                        </p:tgtEl>
                                        <p:attrNameLst>
                                          <p:attrName>ppt_x</p:attrName>
                                          <p:attrName>ppt_y</p:attrName>
                                        </p:attrNameLst>
                                      </p:cBhvr>
                                      <p:rCtr x="-57513" y="347"/>
                                    </p:animMotion>
                                  </p:childTnLst>
                                </p:cTn>
                              </p:par>
                            </p:childTnLst>
                          </p:cTn>
                        </p:par>
                        <p:par>
                          <p:cTn id="9" fill="hold">
                            <p:stCondLst>
                              <p:cond delay="4000"/>
                            </p:stCondLst>
                            <p:childTnLst>
                              <p:par>
                                <p:cTn id="10" presetID="1" presetClass="exit"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1EF6E6-CA26-40F5-805A-215BDE69AE0D}"/>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93704" y="607232"/>
            <a:ext cx="11351736" cy="612701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4">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4">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0" name="图片 19">
            <a:extLst>
              <a:ext uri="{FF2B5EF4-FFF2-40B4-BE49-F238E27FC236}">
                <a16:creationId xmlns:a16="http://schemas.microsoft.com/office/drawing/2014/main" id="{FD6A98B5-3BAA-4099-957B-B1456033EBA4}"/>
              </a:ext>
            </a:extLst>
          </p:cNvPr>
          <p:cNvPicPr>
            <a:picLocks noChangeAspect="1"/>
          </p:cNvPicPr>
          <p:nvPr/>
        </p:nvPicPr>
        <p:blipFill>
          <a:blip r:embed="rId5"/>
          <a:stretch>
            <a:fillRect/>
          </a:stretch>
        </p:blipFill>
        <p:spPr>
          <a:xfrm>
            <a:off x="-349651" y="-18323"/>
            <a:ext cx="8169348" cy="3602351"/>
          </a:xfrm>
          <a:prstGeom prst="rect">
            <a:avLst/>
          </a:prstGeom>
          <a:effectLst>
            <a:outerShdw blurRad="12700" dist="12700" dir="8100000" algn="tr" rotWithShape="0">
              <a:prstClr val="black">
                <a:alpha val="40000"/>
              </a:prstClr>
            </a:outerShdw>
          </a:effectLst>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493495" y="5289366"/>
            <a:ext cx="7205010" cy="1444877"/>
          </a:xfrm>
          <a:prstGeom prst="rect">
            <a:avLst/>
          </a:prstGeom>
          <a:effectLst>
            <a:outerShdw blurRad="12700" dist="12700" dir="18900000" algn="bl" rotWithShape="0">
              <a:prstClr val="black">
                <a:alpha val="40000"/>
              </a:prstClr>
            </a:outerShdw>
          </a:effectLst>
        </p:spPr>
      </p:pic>
      <p:pic>
        <p:nvPicPr>
          <p:cNvPr id="30" name="图片 29">
            <a:extLst>
              <a:ext uri="{FF2B5EF4-FFF2-40B4-BE49-F238E27FC236}">
                <a16:creationId xmlns:a16="http://schemas.microsoft.com/office/drawing/2014/main" id="{24D4C728-B9CC-4339-BC4E-87C3533A692E}"/>
              </a:ext>
            </a:extLst>
          </p:cNvPr>
          <p:cNvPicPr>
            <a:picLocks noChangeAspect="1"/>
          </p:cNvPicPr>
          <p:nvPr/>
        </p:nvPicPr>
        <p:blipFill>
          <a:blip r:embed="rId7"/>
          <a:stretch>
            <a:fillRect/>
          </a:stretch>
        </p:blipFill>
        <p:spPr>
          <a:xfrm>
            <a:off x="-198619" y="1100649"/>
            <a:ext cx="2011854" cy="1969179"/>
          </a:xfrm>
          <a:prstGeom prst="rect">
            <a:avLst/>
          </a:prstGeom>
          <a:effectLst>
            <a:outerShdw blurRad="63500" algn="ctr"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8"/>
          <a:stretch>
            <a:fillRect/>
          </a:stretch>
        </p:blipFill>
        <p:spPr>
          <a:xfrm>
            <a:off x="1964267" y="881825"/>
            <a:ext cx="8169348" cy="1589149"/>
          </a:xfrm>
          <a:prstGeom prst="rect">
            <a:avLst/>
          </a:prstGeom>
          <a:effectLst>
            <a:outerShdw blurRad="12700" dist="12700" dir="2700000" algn="tl" rotWithShape="0">
              <a:prstClr val="black">
                <a:alpha val="40000"/>
              </a:prstClr>
            </a:outerShdw>
          </a:effectLst>
        </p:spPr>
      </p:pic>
      <p:pic>
        <p:nvPicPr>
          <p:cNvPr id="38" name="图片 37">
            <a:extLst>
              <a:ext uri="{FF2B5EF4-FFF2-40B4-BE49-F238E27FC236}">
                <a16:creationId xmlns:a16="http://schemas.microsoft.com/office/drawing/2014/main" id="{F956DD01-9EEB-48F3-BBAA-FB58E1D95457}"/>
              </a:ext>
            </a:extLst>
          </p:cNvPr>
          <p:cNvPicPr>
            <a:picLocks noChangeAspect="1"/>
          </p:cNvPicPr>
          <p:nvPr/>
        </p:nvPicPr>
        <p:blipFill>
          <a:blip r:embed="rId9"/>
          <a:stretch>
            <a:fillRect/>
          </a:stretch>
        </p:blipFill>
        <p:spPr>
          <a:xfrm>
            <a:off x="237606" y="3501910"/>
            <a:ext cx="2146935" cy="3438207"/>
          </a:xfrm>
          <a:prstGeom prst="rect">
            <a:avLst/>
          </a:prstGeom>
          <a:effectLst>
            <a:outerShdw blurRad="12700" dist="12700" dir="18900000" algn="bl" rotWithShape="0">
              <a:prstClr val="black">
                <a:alpha val="40000"/>
              </a:prstClr>
            </a:outerShdw>
          </a:effectLst>
        </p:spPr>
      </p:pic>
      <p:pic>
        <p:nvPicPr>
          <p:cNvPr id="40" name="图片 39">
            <a:extLst>
              <a:ext uri="{FF2B5EF4-FFF2-40B4-BE49-F238E27FC236}">
                <a16:creationId xmlns:a16="http://schemas.microsoft.com/office/drawing/2014/main" id="{0DA4B9D7-EFC8-4769-B528-6E70F6A1CF23}"/>
              </a:ext>
            </a:extLst>
          </p:cNvPr>
          <p:cNvPicPr>
            <a:picLocks noChangeAspect="1"/>
          </p:cNvPicPr>
          <p:nvPr/>
        </p:nvPicPr>
        <p:blipFill>
          <a:blip r:embed="rId10"/>
          <a:stretch>
            <a:fillRect/>
          </a:stretch>
        </p:blipFill>
        <p:spPr>
          <a:xfrm>
            <a:off x="8907018" y="2155313"/>
            <a:ext cx="3042168" cy="4041998"/>
          </a:xfrm>
          <a:prstGeom prst="rect">
            <a:avLst/>
          </a:prstGeom>
          <a:effectLst>
            <a:outerShdw blurRad="12700" dist="12700" dir="13500000" algn="br"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9891400" y="1023984"/>
            <a:ext cx="1523956" cy="1508868"/>
          </a:xfrm>
          <a:prstGeom prst="rect">
            <a:avLst/>
          </a:prstGeom>
        </p:spPr>
      </p:pic>
      <p:pic>
        <p:nvPicPr>
          <p:cNvPr id="2" name="Picture 1">
            <a:extLst>
              <a:ext uri="{FF2B5EF4-FFF2-40B4-BE49-F238E27FC236}">
                <a16:creationId xmlns:a16="http://schemas.microsoft.com/office/drawing/2014/main" id="{858ECECD-ADD7-E776-18B7-33619C58D4E6}"/>
              </a:ext>
            </a:extLst>
          </p:cNvPr>
          <p:cNvPicPr>
            <a:picLocks noChangeAspect="1"/>
          </p:cNvPicPr>
          <p:nvPr/>
        </p:nvPicPr>
        <p:blipFill>
          <a:blip r:embed="rId13"/>
          <a:stretch>
            <a:fillRect/>
          </a:stretch>
        </p:blipFill>
        <p:spPr>
          <a:xfrm>
            <a:off x="1594778" y="1884769"/>
            <a:ext cx="2030144" cy="859611"/>
          </a:xfrm>
          <a:prstGeom prst="rect">
            <a:avLst/>
          </a:prstGeom>
        </p:spPr>
      </p:pic>
      <p:pic>
        <p:nvPicPr>
          <p:cNvPr id="3" name="Picture 2">
            <a:extLst>
              <a:ext uri="{FF2B5EF4-FFF2-40B4-BE49-F238E27FC236}">
                <a16:creationId xmlns:a16="http://schemas.microsoft.com/office/drawing/2014/main" id="{8E6D4C61-F5BC-39FE-2E2F-5D0AFC6698B3}"/>
              </a:ext>
            </a:extLst>
          </p:cNvPr>
          <p:cNvPicPr>
            <a:picLocks noChangeAspect="1"/>
          </p:cNvPicPr>
          <p:nvPr/>
        </p:nvPicPr>
        <p:blipFill>
          <a:blip r:embed="rId14"/>
          <a:stretch>
            <a:fillRect/>
          </a:stretch>
        </p:blipFill>
        <p:spPr>
          <a:xfrm>
            <a:off x="2000273" y="2436753"/>
            <a:ext cx="8248603" cy="2822693"/>
          </a:xfrm>
          <a:prstGeom prst="rect">
            <a:avLst/>
          </a:prstGeom>
        </p:spPr>
      </p:pic>
      <p:pic>
        <p:nvPicPr>
          <p:cNvPr id="7" name="Picture 6">
            <a:extLst>
              <a:ext uri="{FF2B5EF4-FFF2-40B4-BE49-F238E27FC236}">
                <a16:creationId xmlns:a16="http://schemas.microsoft.com/office/drawing/2014/main" id="{59CE40ED-9F79-F3E3-695C-97BF092C65D0}"/>
              </a:ext>
            </a:extLst>
          </p:cNvPr>
          <p:cNvPicPr>
            <a:picLocks noChangeAspect="1"/>
          </p:cNvPicPr>
          <p:nvPr/>
        </p:nvPicPr>
        <p:blipFill>
          <a:blip r:embed="rId15"/>
          <a:stretch>
            <a:fillRect/>
          </a:stretch>
        </p:blipFill>
        <p:spPr>
          <a:xfrm>
            <a:off x="7317382" y="4719024"/>
            <a:ext cx="2395936" cy="963251"/>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797AF52-8F4A-4DF8-ADC3-AB18DFAB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2A33B9A-3103-46AA-824F-397C192CC6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39" b="11282"/>
          <a:stretch/>
        </p:blipFill>
        <p:spPr>
          <a:xfrm>
            <a:off x="712959" y="1869831"/>
            <a:ext cx="4650175" cy="3370383"/>
          </a:xfrm>
          <a:prstGeom prst="rect">
            <a:avLst/>
          </a:prstGeom>
        </p:spPr>
      </p:pic>
      <p:pic>
        <p:nvPicPr>
          <p:cNvPr id="6" name="图片 5">
            <a:extLst>
              <a:ext uri="{FF2B5EF4-FFF2-40B4-BE49-F238E27FC236}">
                <a16:creationId xmlns:a16="http://schemas.microsoft.com/office/drawing/2014/main" id="{EF387889-E31A-42D7-93B3-5CE636EC6B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19" t="60257" r="12980"/>
          <a:stretch/>
        </p:blipFill>
        <p:spPr>
          <a:xfrm>
            <a:off x="8452337" y="4814030"/>
            <a:ext cx="1371601" cy="1442957"/>
          </a:xfrm>
          <a:prstGeom prst="rect">
            <a:avLst/>
          </a:prstGeom>
        </p:spPr>
      </p:pic>
      <p:pic>
        <p:nvPicPr>
          <p:cNvPr id="7" name="图片 6">
            <a:extLst>
              <a:ext uri="{FF2B5EF4-FFF2-40B4-BE49-F238E27FC236}">
                <a16:creationId xmlns:a16="http://schemas.microsoft.com/office/drawing/2014/main" id="{04538815-6737-43D0-8B47-D8709AAA2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1" r="1" b="60256"/>
          <a:stretch/>
        </p:blipFill>
        <p:spPr>
          <a:xfrm rot="3746419">
            <a:off x="10613321" y="5094398"/>
            <a:ext cx="1774037" cy="1883396"/>
          </a:xfrm>
          <a:prstGeom prst="rect">
            <a:avLst/>
          </a:prstGeom>
        </p:spPr>
      </p:pic>
      <p:pic>
        <p:nvPicPr>
          <p:cNvPr id="8" name="图片 7">
            <a:extLst>
              <a:ext uri="{FF2B5EF4-FFF2-40B4-BE49-F238E27FC236}">
                <a16:creationId xmlns:a16="http://schemas.microsoft.com/office/drawing/2014/main" id="{41393540-0E1C-4DE2-8937-1ADB8AE5401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07" t="65984" r="81058" b="3930"/>
          <a:stretch/>
        </p:blipFill>
        <p:spPr>
          <a:xfrm rot="5400000">
            <a:off x="-152400" y="-175846"/>
            <a:ext cx="2028092" cy="2063261"/>
          </a:xfrm>
          <a:prstGeom prst="rect">
            <a:avLst/>
          </a:prstGeom>
        </p:spPr>
      </p:pic>
      <p:pic>
        <p:nvPicPr>
          <p:cNvPr id="9" name="图片 8">
            <a:extLst>
              <a:ext uri="{FF2B5EF4-FFF2-40B4-BE49-F238E27FC236}">
                <a16:creationId xmlns:a16="http://schemas.microsoft.com/office/drawing/2014/main" id="{90620B9C-5E9E-4C11-9DB9-30E14C5CE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3" r="79231" b="67178"/>
          <a:stretch/>
        </p:blipFill>
        <p:spPr>
          <a:xfrm>
            <a:off x="10255097" y="402382"/>
            <a:ext cx="1629508" cy="1191955"/>
          </a:xfrm>
          <a:prstGeom prst="rect">
            <a:avLst/>
          </a:prstGeom>
        </p:spPr>
      </p:pic>
      <p:pic>
        <p:nvPicPr>
          <p:cNvPr id="14" name="图片 13">
            <a:extLst>
              <a:ext uri="{FF2B5EF4-FFF2-40B4-BE49-F238E27FC236}">
                <a16:creationId xmlns:a16="http://schemas.microsoft.com/office/drawing/2014/main" id="{9DFAE0B8-3D69-46F5-AA7D-B7BEE11954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27" t="54872" b="11138"/>
          <a:stretch/>
        </p:blipFill>
        <p:spPr>
          <a:xfrm rot="5400000">
            <a:off x="1090246" y="4686535"/>
            <a:ext cx="1606061" cy="2330994"/>
          </a:xfrm>
          <a:prstGeom prst="rect">
            <a:avLst/>
          </a:prstGeom>
        </p:spPr>
      </p:pic>
      <p:pic>
        <p:nvPicPr>
          <p:cNvPr id="4" name="Picture 3">
            <a:extLst>
              <a:ext uri="{FF2B5EF4-FFF2-40B4-BE49-F238E27FC236}">
                <a16:creationId xmlns:a16="http://schemas.microsoft.com/office/drawing/2014/main" id="{AE43AB63-DF49-4391-98BB-A899C07F35D9}"/>
              </a:ext>
            </a:extLst>
          </p:cNvPr>
          <p:cNvPicPr>
            <a:picLocks noChangeAspect="1"/>
          </p:cNvPicPr>
          <p:nvPr/>
        </p:nvPicPr>
        <p:blipFill>
          <a:blip r:embed="rId5"/>
          <a:stretch>
            <a:fillRect/>
          </a:stretch>
        </p:blipFill>
        <p:spPr>
          <a:xfrm>
            <a:off x="4474518" y="2503855"/>
            <a:ext cx="7529213" cy="1774090"/>
          </a:xfrm>
          <a:prstGeom prst="rect">
            <a:avLst/>
          </a:prstGeom>
        </p:spPr>
      </p:pic>
    </p:spTree>
    <p:extLst>
      <p:ext uri="{BB962C8B-B14F-4D97-AF65-F5344CB8AC3E}">
        <p14:creationId xmlns:p14="http://schemas.microsoft.com/office/powerpoint/2010/main" val="638304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ài 13 Làm tròn ST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9590373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BF1BC-ED99-993C-ECDE-0B1109A81688}"/>
              </a:ext>
            </a:extLst>
          </p:cNvPr>
          <p:cNvSpPr txBox="1"/>
          <p:nvPr/>
        </p:nvSpPr>
        <p:spPr>
          <a:xfrm>
            <a:off x="1685581" y="533400"/>
            <a:ext cx="9584673" cy="461665"/>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mười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trăm</a:t>
            </a:r>
            <a:endParaRPr lang="en-US" sz="2400" b="1" dirty="0">
              <a:solidFill>
                <a:srgbClr val="002060"/>
              </a:solidFill>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25C18F2B-4D77-969B-AF46-4FAB14003233}"/>
              </a:ext>
            </a:extLst>
          </p:cNvPr>
          <p:cNvPicPr>
            <a:picLocks noChangeAspect="1"/>
          </p:cNvPicPr>
          <p:nvPr/>
        </p:nvPicPr>
        <p:blipFill>
          <a:blip r:embed="rId2"/>
          <a:stretch>
            <a:fillRect/>
          </a:stretch>
        </p:blipFill>
        <p:spPr>
          <a:xfrm>
            <a:off x="2500827" y="2102230"/>
            <a:ext cx="6955731" cy="3913271"/>
          </a:xfrm>
          <a:prstGeom prst="rect">
            <a:avLst/>
          </a:prstGeom>
        </p:spPr>
      </p:pic>
      <p:sp>
        <p:nvSpPr>
          <p:cNvPr id="36" name="Speech Bubble: Rectangle with Corners Rounded 35">
            <a:extLst>
              <a:ext uri="{FF2B5EF4-FFF2-40B4-BE49-F238E27FC236}">
                <a16:creationId xmlns:a16="http://schemas.microsoft.com/office/drawing/2014/main" id="{4261FFFD-28FA-4E47-0A40-6403C7AD6A13}"/>
              </a:ext>
            </a:extLst>
          </p:cNvPr>
          <p:cNvSpPr/>
          <p:nvPr/>
        </p:nvSpPr>
        <p:spPr>
          <a:xfrm>
            <a:off x="3481330" y="1024569"/>
            <a:ext cx="2247441" cy="1002535"/>
          </a:xfrm>
          <a:prstGeom prst="wedgeRoundRect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Cho </a:t>
            </a:r>
            <a:r>
              <a:rPr lang="en-US" sz="2000" dirty="0" err="1">
                <a:latin typeface="Cambria" panose="02040503050406030204" pitchFamily="18" charset="0"/>
                <a:ea typeface="Cambria" panose="02040503050406030204" pitchFamily="18" charset="0"/>
              </a:rPr>
              <a:t>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hỏi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mấy</a:t>
            </a:r>
            <a:r>
              <a:rPr lang="en-US" sz="2000" dirty="0">
                <a:latin typeface="Cambria" panose="02040503050406030204" pitchFamily="18" charset="0"/>
                <a:ea typeface="Cambria" panose="02040503050406030204" pitchFamily="18" charset="0"/>
              </a:rPr>
              <a:t> ki-</a:t>
            </a:r>
            <a:r>
              <a:rPr lang="en-US" sz="2000" dirty="0" err="1">
                <a:latin typeface="Cambria" panose="02040503050406030204" pitchFamily="18" charset="0"/>
                <a:ea typeface="Cambria" panose="02040503050406030204" pitchFamily="18" charset="0"/>
              </a:rPr>
              <a:t>lô</a:t>
            </a:r>
            <a:r>
              <a:rPr lang="en-US" sz="2000" dirty="0">
                <a:latin typeface="Cambria" panose="02040503050406030204" pitchFamily="18" charset="0"/>
                <a:ea typeface="Cambria" panose="02040503050406030204" pitchFamily="18" charset="0"/>
              </a:rPr>
              <a:t>-gam?</a:t>
            </a:r>
          </a:p>
        </p:txBody>
      </p:sp>
      <p:sp>
        <p:nvSpPr>
          <p:cNvPr id="37" name="Speech Bubble: Rectangle with Corners Rounded 36">
            <a:extLst>
              <a:ext uri="{FF2B5EF4-FFF2-40B4-BE49-F238E27FC236}">
                <a16:creationId xmlns:a16="http://schemas.microsoft.com/office/drawing/2014/main" id="{4CE8778A-BF32-6156-B22E-5D6768EF244E}"/>
              </a:ext>
            </a:extLst>
          </p:cNvPr>
          <p:cNvSpPr/>
          <p:nvPr/>
        </p:nvSpPr>
        <p:spPr>
          <a:xfrm>
            <a:off x="6896559" y="958468"/>
            <a:ext cx="2677099" cy="1002535"/>
          </a:xfrm>
          <a:prstGeom prst="wedgeRoundRectCallout">
            <a:avLst>
              <a:gd name="adj1" fmla="val -31533"/>
              <a:gd name="adj2" fmla="val 66896"/>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2,5 kg </a:t>
            </a:r>
            <a:r>
              <a:rPr lang="en-US" sz="2000" dirty="0" err="1">
                <a:latin typeface="Cambria" panose="02040503050406030204" pitchFamily="18" charset="0"/>
                <a:ea typeface="Cambria" panose="02040503050406030204" pitchFamily="18" charset="0"/>
              </a:rPr>
              <a:t>chị</a:t>
            </a:r>
            <a:r>
              <a:rPr lang="en-US" sz="2000" dirty="0">
                <a:latin typeface="Cambria" panose="02040503050406030204" pitchFamily="18" charset="0"/>
                <a:ea typeface="Cambria" panose="02040503050406030204" pitchFamily="18" charset="0"/>
              </a:rPr>
              <a:t> ạ.</a:t>
            </a:r>
          </a:p>
        </p:txBody>
      </p:sp>
      <p:sp>
        <p:nvSpPr>
          <p:cNvPr id="38" name="Speech Bubble: Rectangle with Corners Rounded 37">
            <a:extLst>
              <a:ext uri="{FF2B5EF4-FFF2-40B4-BE49-F238E27FC236}">
                <a16:creationId xmlns:a16="http://schemas.microsoft.com/office/drawing/2014/main" id="{7A357C34-F76C-985C-BD5C-8B37310009A8}"/>
              </a:ext>
            </a:extLst>
          </p:cNvPr>
          <p:cNvSpPr/>
          <p:nvPr/>
        </p:nvSpPr>
        <p:spPr>
          <a:xfrm>
            <a:off x="4164376" y="4869456"/>
            <a:ext cx="3481330" cy="1244905"/>
          </a:xfrm>
          <a:prstGeom prst="wedgeRoundRectCallout">
            <a:avLst>
              <a:gd name="adj1" fmla="val 45682"/>
              <a:gd name="adj2" fmla="val -6826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nặng</a:t>
            </a:r>
            <a:r>
              <a:rPr lang="en-US" sz="2000" dirty="0">
                <a:latin typeface="Cambria" panose="02040503050406030204" pitchFamily="18" charset="0"/>
                <a:ea typeface="Cambria" panose="02040503050406030204" pitchFamily="18" charset="0"/>
              </a:rPr>
              <a:t> 2,52 kg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a:t>
            </a:r>
          </a:p>
        </p:txBody>
      </p:sp>
      <p:pic>
        <p:nvPicPr>
          <p:cNvPr id="39" name="Picture 4" descr="Không có mô tả.">
            <a:extLst>
              <a:ext uri="{FF2B5EF4-FFF2-40B4-BE49-F238E27FC236}">
                <a16:creationId xmlns:a16="http://schemas.microsoft.com/office/drawing/2014/main" id="{25BB5AA8-6235-40A2-8B8D-59F10925D0D7}"/>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35563"/>
            <a:ext cx="1902895" cy="73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501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942</Words>
  <Application>Microsoft Office PowerPoint</Application>
  <PresentationFormat>Widescreen</PresentationFormat>
  <Paragraphs>118</Paragraphs>
  <Slides>23</Slides>
  <Notes>10</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等线</vt:lpstr>
      <vt:lpstr>等线 Light</vt:lpstr>
      <vt:lpstr>#9Slide07 Stormtrooper</vt:lpstr>
      <vt:lpstr>Arial</vt:lpstr>
      <vt:lpstr>Calibri</vt:lpstr>
      <vt:lpstr>Calibri Light</vt:lpstr>
      <vt:lpstr>Cambria</vt:lpstr>
      <vt:lpstr>times new roman</vt:lpstr>
      <vt:lpstr>times new roman</vt:lpstr>
      <vt:lpstr>UVN Banh Mi</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2024-07-19T08:15:29Z</dcterms:created>
  <dcterms:modified xsi:type="dcterms:W3CDTF">2025-09-28T08:59:42Z</dcterms:modified>
</cp:coreProperties>
</file>