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6"/>
  </p:notesMasterIdLst>
  <p:sldIdLst>
    <p:sldId id="257" r:id="rId3"/>
    <p:sldId id="511" r:id="rId4"/>
    <p:sldId id="501" r:id="rId5"/>
    <p:sldId id="512" r:id="rId6"/>
    <p:sldId id="506" r:id="rId7"/>
    <p:sldId id="507" r:id="rId8"/>
    <p:sldId id="508" r:id="rId9"/>
    <p:sldId id="513" r:id="rId10"/>
    <p:sldId id="509" r:id="rId11"/>
    <p:sldId id="514" r:id="rId12"/>
    <p:sldId id="510" r:id="rId13"/>
    <p:sldId id="488" r:id="rId14"/>
    <p:sldId id="2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1973"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AE248-C93E-45CF-8870-786684CA37CA}"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182F6-A524-4738-BFF1-B66202BAE9B4}" type="slidenum">
              <a:rPr lang="en-US" smtClean="0"/>
              <a:t>‹#›</a:t>
            </a:fld>
            <a:endParaRPr lang="en-US"/>
          </a:p>
        </p:txBody>
      </p:sp>
    </p:spTree>
    <p:extLst>
      <p:ext uri="{BB962C8B-B14F-4D97-AF65-F5344CB8AC3E}">
        <p14:creationId xmlns:p14="http://schemas.microsoft.com/office/powerpoint/2010/main" val="67127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9234329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5318860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0158648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335280" y="304800"/>
            <a:ext cx="11567160" cy="643999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514180" y="505259"/>
            <a:ext cx="11207940" cy="6070546"/>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5"/>
          <a:stretch>
            <a:fillRect/>
          </a:stretch>
        </p:blipFill>
        <p:spPr>
          <a:xfrm>
            <a:off x="-675227" y="6057600"/>
            <a:ext cx="2188654" cy="890093"/>
          </a:xfrm>
          <a:prstGeom prst="rect">
            <a:avLst/>
          </a:prstGeom>
        </p:spPr>
      </p:pic>
      <p:pic>
        <p:nvPicPr>
          <p:cNvPr id="6" name="Picture 5">
            <a:extLst>
              <a:ext uri="{FF2B5EF4-FFF2-40B4-BE49-F238E27FC236}">
                <a16:creationId xmlns:a16="http://schemas.microsoft.com/office/drawing/2014/main" id="{DDA1C73E-47C3-6476-F0A7-56CF94A3CE82}"/>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7447211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5DF964-1576-3C47-8E49-A1B960BD469F}"/>
              </a:ext>
            </a:extLst>
          </p:cNvPr>
          <p:cNvPicPr>
            <a:picLocks noChangeAspect="1"/>
          </p:cNvPicPr>
          <p:nvPr userDrawn="1"/>
        </p:nvPicPr>
        <p:blipFill>
          <a:blip r:embed="rId5"/>
          <a:stretch>
            <a:fillRect/>
          </a:stretch>
        </p:blipFill>
        <p:spPr>
          <a:xfrm>
            <a:off x="-675227" y="6057600"/>
            <a:ext cx="2188654" cy="890093"/>
          </a:xfrm>
          <a:prstGeom prst="rect">
            <a:avLst/>
          </a:prstGeom>
        </p:spPr>
      </p:pic>
      <p:pic>
        <p:nvPicPr>
          <p:cNvPr id="7" name="Picture 6">
            <a:extLst>
              <a:ext uri="{FF2B5EF4-FFF2-40B4-BE49-F238E27FC236}">
                <a16:creationId xmlns:a16="http://schemas.microsoft.com/office/drawing/2014/main" id="{9CDB1A1B-B927-5617-143F-5ECDDD18CAD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9278074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5955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30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530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95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6290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2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5219189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435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556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550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5077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03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0084158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160155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6587195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0771201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4910048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5996508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p:txBody>
          <a:bodyPr/>
          <a:lstStyle/>
          <a:p>
            <a:fld id="{EBE79F17-2F3E-41F9-AFB4-F24877A05D58}" type="datetimeFigureOut">
              <a:rPr lang="zh-CN" altLang="en-US" smtClean="0"/>
              <a:t>2024/9/8</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8194748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F342AD-16EC-BEA4-ACB4-72666439A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9820A3-6C5C-8D12-9E60-5209A5FCF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4766C5E-A84A-4E26-DFD1-F3AE3030E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79F17-2F3E-41F9-AFB4-F24877A05D58}"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4725AE64-354B-2185-2FB3-BE0B86271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EAFBCA1-35F9-712F-CB31-3107BE1F1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F2E9F-C538-4C3E-BDA9-1A1A25AED0D5}" type="slidenum">
              <a:rPr lang="zh-CN" altLang="en-US" smtClean="0"/>
              <a:t>‹#›</a:t>
            </a:fld>
            <a:endParaRPr lang="zh-CN" altLang="en-US"/>
          </a:p>
        </p:txBody>
      </p:sp>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5C45F490-0887-080A-3CF9-3B64FA7AF98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C83A56C-3A75-27B7-0D3A-2DFA7A770289}"/>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BAF624E4-762F-833E-8420-78CEE682D4E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E40B540-5591-496E-2A3A-AE4D949D670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02F2E927-71AA-DBCE-999D-208CB03CB2C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4" name="Picture 13">
            <a:extLst>
              <a:ext uri="{FF2B5EF4-FFF2-40B4-BE49-F238E27FC236}">
                <a16:creationId xmlns:a16="http://schemas.microsoft.com/office/drawing/2014/main" id="{2EBF5990-8C34-B290-9EDF-94CCBD6DCF22}"/>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549F5562-8EEE-E160-3B70-3413ECE15246}"/>
              </a:ext>
            </a:extLst>
          </p:cNvPr>
          <p:cNvPicPr>
            <a:picLocks noChangeAspect="1"/>
          </p:cNvPicPr>
          <p:nvPr userDrawn="1"/>
        </p:nvPicPr>
        <p:blipFill>
          <a:blip r:embed="rId18"/>
          <a:stretch>
            <a:fillRect/>
          </a:stretch>
        </p:blipFill>
        <p:spPr>
          <a:xfrm>
            <a:off x="-8487112" y="-76200"/>
            <a:ext cx="2188654" cy="2658086"/>
          </a:xfrm>
          <a:prstGeom prst="rect">
            <a:avLst/>
          </a:prstGeom>
        </p:spPr>
      </p:pic>
      <p:pic>
        <p:nvPicPr>
          <p:cNvPr id="16" name="Picture 15">
            <a:extLst>
              <a:ext uri="{FF2B5EF4-FFF2-40B4-BE49-F238E27FC236}">
                <a16:creationId xmlns:a16="http://schemas.microsoft.com/office/drawing/2014/main" id="{D6E35BDF-750F-075B-D559-56D5B85052D2}"/>
              </a:ext>
            </a:extLst>
          </p:cNvPr>
          <p:cNvPicPr>
            <a:picLocks noChangeAspect="1"/>
          </p:cNvPicPr>
          <p:nvPr userDrawn="1"/>
        </p:nvPicPr>
        <p:blipFill>
          <a:blip r:embed="rId19"/>
          <a:stretch>
            <a:fillRect/>
          </a:stretch>
        </p:blipFill>
        <p:spPr>
          <a:xfrm>
            <a:off x="-675227" y="6057600"/>
            <a:ext cx="2188654" cy="890093"/>
          </a:xfrm>
          <a:prstGeom prst="rect">
            <a:avLst/>
          </a:prstGeom>
        </p:spPr>
      </p:pic>
      <p:pic>
        <p:nvPicPr>
          <p:cNvPr id="17" name="Picture 16">
            <a:extLst>
              <a:ext uri="{FF2B5EF4-FFF2-40B4-BE49-F238E27FC236}">
                <a16:creationId xmlns:a16="http://schemas.microsoft.com/office/drawing/2014/main" id="{6F1E1843-BABB-077E-6A07-6F1EF3120B05}"/>
              </a:ext>
            </a:extLst>
          </p:cNvPr>
          <p:cNvPicPr>
            <a:picLocks noChangeAspect="1"/>
          </p:cNvPicPr>
          <p:nvPr userDrawn="1"/>
        </p:nvPicPr>
        <p:blipFill>
          <a:blip r:embed="rId20"/>
          <a:stretch>
            <a:fillRect/>
          </a:stretch>
        </p:blipFill>
        <p:spPr>
          <a:xfrm>
            <a:off x="10881259" y="0"/>
            <a:ext cx="1542422" cy="518205"/>
          </a:xfrm>
          <a:prstGeom prst="rect">
            <a:avLst/>
          </a:prstGeom>
        </p:spPr>
      </p:pic>
    </p:spTree>
    <p:extLst>
      <p:ext uri="{BB962C8B-B14F-4D97-AF65-F5344CB8AC3E}">
        <p14:creationId xmlns:p14="http://schemas.microsoft.com/office/powerpoint/2010/main" val="4092829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64820699-3388-EA92-33FE-25D11D55C50E}"/>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1191F1C8-32E1-614B-B849-A7CA9E8DC1E2}"/>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52627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12" name="Picture 11">
            <a:extLst>
              <a:ext uri="{FF2B5EF4-FFF2-40B4-BE49-F238E27FC236}">
                <a16:creationId xmlns:a16="http://schemas.microsoft.com/office/drawing/2014/main" id="{7DBBAAEC-557B-B8B3-E265-E14A8AABFC29}"/>
              </a:ext>
            </a:extLst>
          </p:cNvPr>
          <p:cNvPicPr>
            <a:picLocks noChangeAspect="1"/>
          </p:cNvPicPr>
          <p:nvPr/>
        </p:nvPicPr>
        <p:blipFill>
          <a:blip r:embed="rId7"/>
          <a:stretch>
            <a:fillRect/>
          </a:stretch>
        </p:blipFill>
        <p:spPr>
          <a:xfrm>
            <a:off x="-675227" y="6057600"/>
            <a:ext cx="2188654" cy="890093"/>
          </a:xfrm>
          <a:prstGeom prst="rect">
            <a:avLst/>
          </a:prstGeom>
        </p:spPr>
      </p:pic>
      <p:pic>
        <p:nvPicPr>
          <p:cNvPr id="13" name="Picture 12">
            <a:extLst>
              <a:ext uri="{FF2B5EF4-FFF2-40B4-BE49-F238E27FC236}">
                <a16:creationId xmlns:a16="http://schemas.microsoft.com/office/drawing/2014/main" id="{E7B218F8-998D-AE9E-2C0C-46CC1041AD78}"/>
              </a:ext>
            </a:extLst>
          </p:cNvPr>
          <p:cNvPicPr>
            <a:picLocks noChangeAspect="1"/>
          </p:cNvPicPr>
          <p:nvPr/>
        </p:nvPicPr>
        <p:blipFill>
          <a:blip r:embed="rId8"/>
          <a:stretch>
            <a:fillRect/>
          </a:stretch>
        </p:blipFill>
        <p:spPr>
          <a:xfrm>
            <a:off x="10881259" y="0"/>
            <a:ext cx="1542422" cy="518205"/>
          </a:xfrm>
          <a:prstGeom prst="rect">
            <a:avLst/>
          </a:prstGeom>
        </p:spPr>
      </p:pic>
      <p:pic>
        <p:nvPicPr>
          <p:cNvPr id="20" name="Picture 19">
            <a:extLst>
              <a:ext uri="{FF2B5EF4-FFF2-40B4-BE49-F238E27FC236}">
                <a16:creationId xmlns:a16="http://schemas.microsoft.com/office/drawing/2014/main" id="{E8394FD1-1921-7993-2BF5-B1EC128368E4}"/>
              </a:ext>
            </a:extLst>
          </p:cNvPr>
          <p:cNvPicPr>
            <a:picLocks noChangeAspect="1"/>
          </p:cNvPicPr>
          <p:nvPr/>
        </p:nvPicPr>
        <p:blipFill>
          <a:blip r:embed="rId9"/>
          <a:stretch>
            <a:fillRect/>
          </a:stretch>
        </p:blipFill>
        <p:spPr>
          <a:xfrm>
            <a:off x="0" y="1727897"/>
            <a:ext cx="12192000" cy="2560044"/>
          </a:xfrm>
          <a:prstGeom prst="rect">
            <a:avLst/>
          </a:prstGeom>
        </p:spPr>
      </p:pic>
      <p:pic>
        <p:nvPicPr>
          <p:cNvPr id="22" name="Picture 21">
            <a:extLst>
              <a:ext uri="{FF2B5EF4-FFF2-40B4-BE49-F238E27FC236}">
                <a16:creationId xmlns:a16="http://schemas.microsoft.com/office/drawing/2014/main" id="{63B7F79B-0A73-4977-EBA8-8B68397DDB72}"/>
              </a:ext>
            </a:extLst>
          </p:cNvPr>
          <p:cNvPicPr>
            <a:picLocks noChangeAspect="1"/>
          </p:cNvPicPr>
          <p:nvPr/>
        </p:nvPicPr>
        <p:blipFill>
          <a:blip r:embed="rId10"/>
          <a:stretch>
            <a:fillRect/>
          </a:stretch>
        </p:blipFill>
        <p:spPr>
          <a:xfrm>
            <a:off x="3553888" y="786962"/>
            <a:ext cx="4636392" cy="1416156"/>
          </a:xfrm>
          <a:prstGeom prst="rect">
            <a:avLst/>
          </a:prstGeom>
        </p:spPr>
      </p:pic>
      <p:pic>
        <p:nvPicPr>
          <p:cNvPr id="24" name="Picture 23" descr="A green and white logo&#10;&#10;Description automatically generated">
            <a:extLst>
              <a:ext uri="{FF2B5EF4-FFF2-40B4-BE49-F238E27FC236}">
                <a16:creationId xmlns:a16="http://schemas.microsoft.com/office/drawing/2014/main" id="{0DA924D1-2365-7A3E-B16E-0ABCB4C03D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02" y="-12984"/>
            <a:ext cx="2108881" cy="2108881"/>
          </a:xfrm>
          <a:prstGeom prst="rect">
            <a:avLst/>
          </a:prstGeom>
        </p:spPr>
      </p:pic>
      <p:pic>
        <p:nvPicPr>
          <p:cNvPr id="26" name="Picture 25" descr="A logo with bamboo stems and a cartoon face&#10;&#10;Description automatically generated">
            <a:extLst>
              <a:ext uri="{FF2B5EF4-FFF2-40B4-BE49-F238E27FC236}">
                <a16:creationId xmlns:a16="http://schemas.microsoft.com/office/drawing/2014/main" id="{BA1CA735-E797-5ABD-BEA6-A5B47F2B8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16868" y="4152789"/>
            <a:ext cx="1681792" cy="1734042"/>
          </a:xfrm>
          <a:prstGeom prst="rect">
            <a:avLst/>
          </a:prstGeom>
        </p:spPr>
      </p:pic>
      <p:pic>
        <p:nvPicPr>
          <p:cNvPr id="28" name="Picture 27">
            <a:extLst>
              <a:ext uri="{FF2B5EF4-FFF2-40B4-BE49-F238E27FC236}">
                <a16:creationId xmlns:a16="http://schemas.microsoft.com/office/drawing/2014/main" id="{42AFF840-1CA9-3C04-6652-2CE1A05F5B61}"/>
              </a:ext>
            </a:extLst>
          </p:cNvPr>
          <p:cNvPicPr>
            <a:picLocks noChangeAspect="1"/>
          </p:cNvPicPr>
          <p:nvPr/>
        </p:nvPicPr>
        <p:blipFill>
          <a:blip r:embed="rId13"/>
          <a:stretch>
            <a:fillRect/>
          </a:stretch>
        </p:blipFill>
        <p:spPr>
          <a:xfrm>
            <a:off x="6864253" y="3676894"/>
            <a:ext cx="2923034" cy="155198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0C58C-9997-EA2D-A9CA-CD9997591A82}"/>
              </a:ext>
            </a:extLst>
          </p:cNvPr>
          <p:cNvPicPr>
            <a:picLocks noChangeAspect="1"/>
          </p:cNvPicPr>
          <p:nvPr/>
        </p:nvPicPr>
        <p:blipFill>
          <a:blip r:embed="rId2"/>
          <a:stretch>
            <a:fillRect/>
          </a:stretch>
        </p:blipFill>
        <p:spPr>
          <a:xfrm>
            <a:off x="-17721" y="0"/>
            <a:ext cx="4754202" cy="6858000"/>
          </a:xfrm>
          <a:prstGeom prst="rect">
            <a:avLst/>
          </a:prstGeom>
        </p:spPr>
      </p:pic>
      <p:sp>
        <p:nvSpPr>
          <p:cNvPr id="4" name="TextBox 3">
            <a:extLst>
              <a:ext uri="{FF2B5EF4-FFF2-40B4-BE49-F238E27FC236}">
                <a16:creationId xmlns:a16="http://schemas.microsoft.com/office/drawing/2014/main" id="{068CA6B8-8ECE-D0BC-FF95-AE39564593E9}"/>
              </a:ext>
            </a:extLst>
          </p:cNvPr>
          <p:cNvSpPr txBox="1"/>
          <p:nvPr/>
        </p:nvSpPr>
        <p:spPr>
          <a:xfrm>
            <a:off x="6096000" y="3136612"/>
            <a:ext cx="3926025" cy="584775"/>
          </a:xfrm>
          <a:prstGeom prst="rect">
            <a:avLst/>
          </a:prstGeom>
          <a:noFill/>
        </p:spPr>
        <p:txBody>
          <a:bodyPr wrap="square">
            <a:spAutoFit/>
          </a:bodyPr>
          <a:lstStyle/>
          <a:p>
            <a:pPr algn="just"/>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Thầy</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cô</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in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ra</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nhé</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a:t>
            </a:r>
          </a:p>
        </p:txBody>
      </p:sp>
    </p:spTree>
    <p:extLst>
      <p:ext uri="{BB962C8B-B14F-4D97-AF65-F5344CB8AC3E}">
        <p14:creationId xmlns:p14="http://schemas.microsoft.com/office/powerpoint/2010/main" val="25112102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F3770-8E2D-A05A-FA76-403B0C1C54A4}"/>
              </a:ext>
            </a:extLst>
          </p:cNvPr>
          <p:cNvPicPr>
            <a:picLocks noChangeAspect="1"/>
          </p:cNvPicPr>
          <p:nvPr/>
        </p:nvPicPr>
        <p:blipFill>
          <a:blip r:embed="rId2"/>
          <a:stretch>
            <a:fillRect/>
          </a:stretch>
        </p:blipFill>
        <p:spPr>
          <a:xfrm>
            <a:off x="649007" y="161865"/>
            <a:ext cx="10893986" cy="6534270"/>
          </a:xfrm>
          <a:prstGeom prst="rect">
            <a:avLst/>
          </a:prstGeom>
        </p:spPr>
      </p:pic>
    </p:spTree>
    <p:extLst>
      <p:ext uri="{BB962C8B-B14F-4D97-AF65-F5344CB8AC3E}">
        <p14:creationId xmlns:p14="http://schemas.microsoft.com/office/powerpoint/2010/main" val="26803702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5</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1346200"/>
            <a:ext cx="15200677" cy="962845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007" y="1229019"/>
            <a:ext cx="9795984" cy="466475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3819" y="1519370"/>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3" name="Picture 2">
            <a:extLst>
              <a:ext uri="{FF2B5EF4-FFF2-40B4-BE49-F238E27FC236}">
                <a16:creationId xmlns:a16="http://schemas.microsoft.com/office/drawing/2014/main" id="{07FC4FE7-87E7-8898-67D5-DE59FDE137AF}"/>
              </a:ext>
            </a:extLst>
          </p:cNvPr>
          <p:cNvPicPr>
            <a:picLocks noChangeAspect="1"/>
          </p:cNvPicPr>
          <p:nvPr/>
        </p:nvPicPr>
        <p:blipFill>
          <a:blip r:embed="rId8"/>
          <a:stretch>
            <a:fillRect/>
          </a:stretch>
        </p:blipFill>
        <p:spPr>
          <a:xfrm>
            <a:off x="3584230" y="1655485"/>
            <a:ext cx="5023539" cy="3523793"/>
          </a:xfrm>
          <a:prstGeom prst="rect">
            <a:avLst/>
          </a:prstGeom>
        </p:spPr>
      </p:pic>
    </p:spTree>
    <p:extLst>
      <p:ext uri="{BB962C8B-B14F-4D97-AF65-F5344CB8AC3E}">
        <p14:creationId xmlns:p14="http://schemas.microsoft.com/office/powerpoint/2010/main" val="219513527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8EF2-15CE-A69B-39C0-6B1D4392BEA4}"/>
              </a:ext>
            </a:extLst>
          </p:cNvPr>
          <p:cNvSpPr>
            <a:spLocks noGrp="1"/>
          </p:cNvSpPr>
          <p:nvPr>
            <p:ph type="title"/>
          </p:nvPr>
        </p:nvSpPr>
        <p:spPr/>
        <p:txBody>
          <a:bodyPr/>
          <a:lstStyle/>
          <a:p>
            <a:endParaRPr lang="en-US"/>
          </a:p>
        </p:txBody>
      </p:sp>
      <p:pic>
        <p:nvPicPr>
          <p:cNvPr id="4" name="Just Dance 2018 Waka Waka This Time For Africa Alternate">
            <a:hlinkClick r:id="" action="ppaction://media"/>
            <a:extLst>
              <a:ext uri="{FF2B5EF4-FFF2-40B4-BE49-F238E27FC236}">
                <a16:creationId xmlns:a16="http://schemas.microsoft.com/office/drawing/2014/main" id="{340892BB-C198-EB26-7E73-B79116CC66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0130" y="257751"/>
            <a:ext cx="11091740" cy="6235124"/>
          </a:xfrm>
        </p:spPr>
      </p:pic>
    </p:spTree>
    <p:extLst>
      <p:ext uri="{BB962C8B-B14F-4D97-AF65-F5344CB8AC3E}">
        <p14:creationId xmlns:p14="http://schemas.microsoft.com/office/powerpoint/2010/main" val="255007281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007" y="1229019"/>
            <a:ext cx="9795984" cy="466475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3819" y="1519370"/>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2740898E-7CE0-BEE8-3604-6F28B4A5CABC}"/>
              </a:ext>
            </a:extLst>
          </p:cNvPr>
          <p:cNvPicPr>
            <a:picLocks noChangeAspect="1"/>
          </p:cNvPicPr>
          <p:nvPr/>
        </p:nvPicPr>
        <p:blipFill>
          <a:blip r:embed="rId8"/>
          <a:stretch>
            <a:fillRect/>
          </a:stretch>
        </p:blipFill>
        <p:spPr>
          <a:xfrm>
            <a:off x="3584230" y="1718924"/>
            <a:ext cx="5023539" cy="3420152"/>
          </a:xfrm>
          <a:prstGeom prst="rect">
            <a:avLst/>
          </a:prstGeom>
        </p:spPr>
      </p:pic>
    </p:spTree>
    <p:extLst>
      <p:ext uri="{BB962C8B-B14F-4D97-AF65-F5344CB8AC3E}">
        <p14:creationId xmlns:p14="http://schemas.microsoft.com/office/powerpoint/2010/main" val="1086554234"/>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85AD1-928F-798A-1FA8-32ECABE61F7F}"/>
              </a:ext>
            </a:extLst>
          </p:cNvPr>
          <p:cNvPicPr>
            <a:picLocks noChangeAspect="1"/>
          </p:cNvPicPr>
          <p:nvPr/>
        </p:nvPicPr>
        <p:blipFill>
          <a:blip r:embed="rId2"/>
          <a:stretch>
            <a:fillRect/>
          </a:stretch>
        </p:blipFill>
        <p:spPr>
          <a:xfrm>
            <a:off x="170122" y="158030"/>
            <a:ext cx="6772940" cy="6541939"/>
          </a:xfrm>
          <a:prstGeom prst="rect">
            <a:avLst/>
          </a:prstGeom>
        </p:spPr>
      </p:pic>
      <p:pic>
        <p:nvPicPr>
          <p:cNvPr id="4" name="Picture 3">
            <a:extLst>
              <a:ext uri="{FF2B5EF4-FFF2-40B4-BE49-F238E27FC236}">
                <a16:creationId xmlns:a16="http://schemas.microsoft.com/office/drawing/2014/main" id="{FE2112F0-A91E-0A5D-934D-0785181E209E}"/>
              </a:ext>
            </a:extLst>
          </p:cNvPr>
          <p:cNvPicPr>
            <a:picLocks noChangeAspect="1"/>
          </p:cNvPicPr>
          <p:nvPr/>
        </p:nvPicPr>
        <p:blipFill>
          <a:blip r:embed="rId3"/>
          <a:stretch>
            <a:fillRect/>
          </a:stretch>
        </p:blipFill>
        <p:spPr>
          <a:xfrm>
            <a:off x="6741534" y="786700"/>
            <a:ext cx="926672" cy="1176630"/>
          </a:xfrm>
          <a:prstGeom prst="rect">
            <a:avLst/>
          </a:prstGeom>
        </p:spPr>
      </p:pic>
      <p:sp>
        <p:nvSpPr>
          <p:cNvPr id="7" name="文本框 13">
            <a:extLst>
              <a:ext uri="{FF2B5EF4-FFF2-40B4-BE49-F238E27FC236}">
                <a16:creationId xmlns:a16="http://schemas.microsoft.com/office/drawing/2014/main" id="{0E2BE85D-DC71-1A00-16E1-EF62B7C5FE35}"/>
              </a:ext>
            </a:extLst>
          </p:cNvPr>
          <p:cNvSpPr txBox="1"/>
          <p:nvPr/>
        </p:nvSpPr>
        <p:spPr>
          <a:xfrm>
            <a:off x="7204870" y="1546155"/>
            <a:ext cx="406079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phiếu</a:t>
            </a: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sách</a:t>
            </a: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dưới</a:t>
            </a: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dây</a:t>
            </a: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8534000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3D00D-8F89-95D4-9E4E-5286A4A0B451}"/>
              </a:ext>
            </a:extLst>
          </p:cNvPr>
          <p:cNvPicPr>
            <a:picLocks noChangeAspect="1"/>
          </p:cNvPicPr>
          <p:nvPr/>
        </p:nvPicPr>
        <p:blipFill>
          <a:blip r:embed="rId2"/>
          <a:stretch>
            <a:fillRect/>
          </a:stretch>
        </p:blipFill>
        <p:spPr>
          <a:xfrm>
            <a:off x="328784" y="153379"/>
            <a:ext cx="1048603" cy="1286367"/>
          </a:xfrm>
          <a:prstGeom prst="rect">
            <a:avLst/>
          </a:prstGeom>
        </p:spPr>
      </p:pic>
      <p:sp>
        <p:nvSpPr>
          <p:cNvPr id="3" name="TextBox 2">
            <a:extLst>
              <a:ext uri="{FF2B5EF4-FFF2-40B4-BE49-F238E27FC236}">
                <a16:creationId xmlns:a16="http://schemas.microsoft.com/office/drawing/2014/main" id="{F80C488B-FA8C-F601-93B7-FD2A15CAC8B2}"/>
              </a:ext>
            </a:extLst>
          </p:cNvPr>
          <p:cNvSpPr txBox="1"/>
          <p:nvPr/>
        </p:nvSpPr>
        <p:spPr>
          <a:xfrm>
            <a:off x="1284791" y="477024"/>
            <a:ext cx="10405640" cy="1569660"/>
          </a:xfrm>
          <a:prstGeom prst="rect">
            <a:avLst/>
          </a:prstGeom>
          <a:noFill/>
        </p:spPr>
        <p:txBody>
          <a:bodyPr wrap="square">
            <a:spAutoFit/>
          </a:bodyPr>
          <a:lstStyle/>
          <a:p>
            <a:pPr algn="just"/>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Đọc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sách</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báo</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về</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núi</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hang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động</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đại</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dương</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các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hành</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tinh</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trong</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hệ</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Mặt</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Trời</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hoặc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hiện</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tượng</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trong</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thế</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giới</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tự</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nhiên</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núi</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lửa</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phun</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trào</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lốc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xoáy</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mưa</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đá</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a:t>
            </a:r>
          </a:p>
        </p:txBody>
      </p:sp>
      <p:sp>
        <p:nvSpPr>
          <p:cNvPr id="7" name="TextBox 6">
            <a:extLst>
              <a:ext uri="{FF2B5EF4-FFF2-40B4-BE49-F238E27FC236}">
                <a16:creationId xmlns:a16="http://schemas.microsoft.com/office/drawing/2014/main" id="{E28E05C6-11A4-63B0-2797-14E10DA16055}"/>
              </a:ext>
            </a:extLst>
          </p:cNvPr>
          <p:cNvSpPr txBox="1"/>
          <p:nvPr/>
        </p:nvSpPr>
        <p:spPr>
          <a:xfrm>
            <a:off x="996578" y="5162273"/>
            <a:ext cx="4678482" cy="1200329"/>
          </a:xfrm>
          <a:prstGeom prst="rect">
            <a:avLst/>
          </a:prstGeom>
          <a:solidFill>
            <a:schemeClr val="bg1"/>
          </a:solidFill>
        </p:spPr>
        <p:txBody>
          <a:bodyPr wrap="square">
            <a:spAutoFit/>
          </a:bodyPr>
          <a:lstStyle/>
          <a:p>
            <a:pPr algn="just">
              <a:defRPr/>
            </a:pP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Núi</a:t>
            </a:r>
            <a:r>
              <a:rPr lang="en-US" sz="2400" dirty="0">
                <a:solidFill>
                  <a:srgbClr val="000000"/>
                </a:solidFill>
                <a:latin typeface="Cambria" panose="02040503050406030204" pitchFamily="18" charset="0"/>
                <a:ea typeface="Cambria" panose="02040503050406030204" pitchFamily="18" charset="0"/>
              </a:rPr>
              <a:t> Kilimanjaro: </a:t>
            </a:r>
            <a:r>
              <a:rPr lang="en-US" sz="2400" dirty="0" err="1">
                <a:solidFill>
                  <a:srgbClr val="000000"/>
                </a:solidFill>
                <a:latin typeface="Cambria" panose="02040503050406030204" pitchFamily="18" charset="0"/>
                <a:ea typeface="Cambria" panose="02040503050406030204" pitchFamily="18" charset="0"/>
              </a:rPr>
              <a:t>Hành</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trình</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đến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đỉnh</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châu</a:t>
            </a:r>
            <a:r>
              <a:rPr lang="en-US" sz="2400" dirty="0">
                <a:solidFill>
                  <a:srgbClr val="000000"/>
                </a:solidFill>
                <a:latin typeface="Cambria" panose="02040503050406030204" pitchFamily="18" charset="0"/>
                <a:ea typeface="Cambria" panose="02040503050406030204" pitchFamily="18" charset="0"/>
              </a:rPr>
              <a:t> Phi"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Audrey </a:t>
            </a:r>
            <a:r>
              <a:rPr lang="en-US" sz="2400" dirty="0" err="1">
                <a:solidFill>
                  <a:srgbClr val="000000"/>
                </a:solidFill>
                <a:latin typeface="Cambria" panose="02040503050406030204" pitchFamily="18" charset="0"/>
                <a:ea typeface="Cambria" panose="02040503050406030204" pitchFamily="18" charset="0"/>
              </a:rPr>
              <a:t>Salkeld</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và</a:t>
            </a:r>
            <a:r>
              <a:rPr lang="en-US" sz="2400" dirty="0">
                <a:solidFill>
                  <a:srgbClr val="000000"/>
                </a:solidFill>
                <a:latin typeface="Cambria" panose="02040503050406030204" pitchFamily="18" charset="0"/>
                <a:ea typeface="Cambria" panose="02040503050406030204" pitchFamily="18" charset="0"/>
              </a:rPr>
              <a:t> David </a:t>
            </a:r>
            <a:r>
              <a:rPr lang="en-US" sz="2400" dirty="0" err="1">
                <a:solidFill>
                  <a:srgbClr val="000000"/>
                </a:solidFill>
                <a:latin typeface="Cambria" panose="02040503050406030204" pitchFamily="18" charset="0"/>
                <a:ea typeface="Cambria" panose="02040503050406030204" pitchFamily="18" charset="0"/>
              </a:rPr>
              <a:t>Breashears</a:t>
            </a:r>
            <a:r>
              <a:rPr lang="en-US" sz="2400" dirty="0">
                <a:solidFill>
                  <a:srgbClr val="000000"/>
                </a:solidFill>
                <a:latin typeface="Cambria" panose="02040503050406030204" pitchFamily="18" charset="0"/>
                <a:ea typeface="Cambria" panose="02040503050406030204" pitchFamily="18" charset="0"/>
              </a:rPr>
              <a:t>.</a:t>
            </a:r>
          </a:p>
        </p:txBody>
      </p:sp>
      <p:pic>
        <p:nvPicPr>
          <p:cNvPr id="1026" name="Picture 2" descr="Hành trình lên đỉnh Kilimanjaro - BoiDapChay.com">
            <a:extLst>
              <a:ext uri="{FF2B5EF4-FFF2-40B4-BE49-F238E27FC236}">
                <a16:creationId xmlns:a16="http://schemas.microsoft.com/office/drawing/2014/main" id="{35C3E520-BB8F-60D5-D1B3-DB5783E07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25" y="2187514"/>
            <a:ext cx="4446989" cy="2974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úi Phú Sĩ Nhật Bản - Ngắm trọn cảnh sắc thiên nhiên kỳ vĩ | Vietjet Air">
            <a:extLst>
              <a:ext uri="{FF2B5EF4-FFF2-40B4-BE49-F238E27FC236}">
                <a16:creationId xmlns:a16="http://schemas.microsoft.com/office/drawing/2014/main" id="{774C272C-8EDD-83F2-9471-BB9E5C1E8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974" y="2156700"/>
            <a:ext cx="5283276" cy="2971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46A867-0078-2BAF-D90B-94976DF5D2BE}"/>
              </a:ext>
            </a:extLst>
          </p:cNvPr>
          <p:cNvSpPr txBox="1"/>
          <p:nvPr/>
        </p:nvSpPr>
        <p:spPr>
          <a:xfrm>
            <a:off x="6359633" y="5162273"/>
            <a:ext cx="4879385" cy="830997"/>
          </a:xfrm>
          <a:prstGeom prst="rect">
            <a:avLst/>
          </a:prstGeom>
          <a:noFill/>
        </p:spPr>
        <p:txBody>
          <a:bodyPr wrap="square">
            <a:spAutoFit/>
          </a:bodyPr>
          <a:lstStyle/>
          <a:p>
            <a:pPr algn="just">
              <a:defRPr/>
            </a:pPr>
            <a:r>
              <a:rPr lang="en-US" sz="2400" dirty="0">
                <a:solidFill>
                  <a:srgbClr val="000000"/>
                </a:solidFill>
                <a:latin typeface="Cambria" panose="02040503050406030204" pitchFamily="18" charset="0"/>
                <a:ea typeface="Cambria" panose="02040503050406030204" pitchFamily="18" charset="0"/>
              </a:rPr>
              <a:t>“</a:t>
            </a:r>
            <a:r>
              <a:rPr lang="en-US" sz="2400" dirty="0" err="1">
                <a:solidFill>
                  <a:srgbClr val="000000"/>
                </a:solidFill>
                <a:latin typeface="Cambria" panose="02040503050406030204" pitchFamily="18" charset="0"/>
                <a:ea typeface="Cambria" panose="02040503050406030204" pitchFamily="18" charset="0"/>
              </a:rPr>
              <a:t>Núi</a:t>
            </a:r>
            <a:r>
              <a:rPr lang="en-US" sz="2400" dirty="0">
                <a:solidFill>
                  <a:srgbClr val="000000"/>
                </a:solidFill>
                <a:latin typeface="Cambria" panose="02040503050406030204" pitchFamily="18" charset="0"/>
                <a:ea typeface="Cambria" panose="02040503050406030204" pitchFamily="18" charset="0"/>
              </a:rPr>
              <a:t> Fuji: </a:t>
            </a:r>
            <a:r>
              <a:rPr lang="en-US" sz="2400" dirty="0" err="1">
                <a:solidFill>
                  <a:srgbClr val="000000"/>
                </a:solidFill>
                <a:latin typeface="Cambria" panose="02040503050406030204" pitchFamily="18" charset="0"/>
                <a:ea typeface="Cambria" panose="02040503050406030204" pitchFamily="18" charset="0"/>
              </a:rPr>
              <a:t>Biểu</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tượng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Nhật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Bản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Akihiko Kikuchi.</a:t>
            </a:r>
          </a:p>
        </p:txBody>
      </p:sp>
    </p:spTree>
    <p:extLst>
      <p:ext uri="{BB962C8B-B14F-4D97-AF65-F5344CB8AC3E}">
        <p14:creationId xmlns:p14="http://schemas.microsoft.com/office/powerpoint/2010/main" val="36456769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ppt_x"/>
                                          </p:val>
                                        </p:tav>
                                        <p:tav tm="100000">
                                          <p:val>
                                            <p:strVal val="#ppt_x"/>
                                          </p:val>
                                        </p:tav>
                                      </p:tavLst>
                                    </p:anim>
                                    <p:anim calcmode="lin" valueType="num">
                                      <p:cBhvr additive="base">
                                        <p:cTn id="28" dur="500" fill="hold"/>
                                        <p:tgtEl>
                                          <p:spTgt spid="10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B80A90-2AF2-F555-99D1-D61714C707FE}"/>
              </a:ext>
            </a:extLst>
          </p:cNvPr>
          <p:cNvSpPr txBox="1"/>
          <p:nvPr/>
        </p:nvSpPr>
        <p:spPr>
          <a:xfrm>
            <a:off x="457424" y="508842"/>
            <a:ext cx="11277151" cy="5262979"/>
          </a:xfrm>
          <a:prstGeom prst="rect">
            <a:avLst/>
          </a:prstGeom>
          <a:solidFill>
            <a:schemeClr val="bg1"/>
          </a:solidFill>
        </p:spPr>
        <p:txBody>
          <a:bodyPr wrap="square">
            <a:spAutoFit/>
          </a:bodyPr>
          <a:lstStyle/>
          <a:p>
            <a:pPr algn="just">
              <a:spcAft>
                <a:spcPts val="0"/>
              </a:spcAft>
            </a:pPr>
            <a:r>
              <a:rPr lang="vi-VN" sz="2400" dirty="0">
                <a:solidFill>
                  <a:srgbClr val="000000"/>
                </a:solidFill>
                <a:latin typeface="Cambria" panose="02040503050406030204" pitchFamily="18" charset="0"/>
                <a:ea typeface="Cambria" panose="02040503050406030204" pitchFamily="18" charset="0"/>
              </a:rPr>
              <a:t>– Trên báo điện tử Kenh14 có bài báo về hiện tượng tự nhiên nhan đề: </a:t>
            </a:r>
            <a:r>
              <a:rPr lang="vi-VN" sz="2400" dirty="0" err="1">
                <a:solidFill>
                  <a:srgbClr val="000000"/>
                </a:solidFill>
                <a:latin typeface="Cambria" panose="02040503050406030204" pitchFamily="18" charset="0"/>
                <a:ea typeface="Cambria" panose="02040503050406030204" pitchFamily="18" charset="0"/>
              </a:rPr>
              <a:t>Haiyan</a:t>
            </a:r>
            <a:r>
              <a:rPr lang="vi-VN" sz="2400" dirty="0">
                <a:solidFill>
                  <a:srgbClr val="000000"/>
                </a:solidFill>
                <a:latin typeface="Cambria" panose="02040503050406030204" pitchFamily="18" charset="0"/>
                <a:ea typeface="Cambria" panose="02040503050406030204" pitchFamily="18" charset="0"/>
              </a:rPr>
              <a:t> được đánh giá là siêu bão mạnh nhất trong lịch sử nhân loại (Viết năm 2013)</a:t>
            </a:r>
          </a:p>
          <a:p>
            <a:pPr algn="just">
              <a:spcAft>
                <a:spcPts val="0"/>
              </a:spcAft>
            </a:pPr>
            <a:r>
              <a:rPr lang="vi-VN" sz="2400" dirty="0">
                <a:solidFill>
                  <a:srgbClr val="000000"/>
                </a:solidFill>
                <a:latin typeface="Cambria" panose="02040503050406030204" pitchFamily="18" charset="0"/>
                <a:ea typeface="Cambria" panose="02040503050406030204" pitchFamily="18" charset="0"/>
              </a:rPr>
              <a:t>Về cường độ, siêu bão </a:t>
            </a:r>
            <a:r>
              <a:rPr lang="vi-VN" sz="2400" dirty="0" err="1">
                <a:solidFill>
                  <a:srgbClr val="000000"/>
                </a:solidFill>
                <a:latin typeface="Cambria" panose="02040503050406030204" pitchFamily="18" charset="0"/>
                <a:ea typeface="Cambria" panose="02040503050406030204" pitchFamily="18" charset="0"/>
              </a:rPr>
              <a:t>Haiyan</a:t>
            </a:r>
            <a:r>
              <a:rPr lang="vi-VN" sz="2400" dirty="0">
                <a:solidFill>
                  <a:srgbClr val="000000"/>
                </a:solidFill>
                <a:latin typeface="Cambria" panose="02040503050406030204" pitchFamily="18" charset="0"/>
                <a:ea typeface="Cambria" panose="02040503050406030204" pitchFamily="18" charset="0"/>
              </a:rPr>
              <a:t> được đánh giá là cơn bão mạnh nhất trong lịch sử nhân loại, vượt qua cả những siêu bão khủng khiếp như </a:t>
            </a:r>
            <a:r>
              <a:rPr lang="vi-VN" sz="2400" dirty="0" err="1">
                <a:solidFill>
                  <a:srgbClr val="000000"/>
                </a:solidFill>
                <a:latin typeface="Cambria" panose="02040503050406030204" pitchFamily="18" charset="0"/>
                <a:ea typeface="Cambria" panose="02040503050406030204" pitchFamily="18" charset="0"/>
              </a:rPr>
              <a:t>Sandy</a:t>
            </a:r>
            <a:r>
              <a:rPr lang="vi-VN" sz="2400" dirty="0">
                <a:solidFill>
                  <a:srgbClr val="000000"/>
                </a:solidFill>
                <a:latin typeface="Cambria" panose="02040503050406030204" pitchFamily="18" charset="0"/>
                <a:ea typeface="Cambria" panose="02040503050406030204" pitchFamily="18" charset="0"/>
              </a:rPr>
              <a:t> hay </a:t>
            </a:r>
            <a:r>
              <a:rPr lang="vi-VN" sz="2400" dirty="0" err="1">
                <a:solidFill>
                  <a:srgbClr val="000000"/>
                </a:solidFill>
                <a:latin typeface="Cambria" panose="02040503050406030204" pitchFamily="18" charset="0"/>
                <a:ea typeface="Cambria" panose="02040503050406030204" pitchFamily="18" charset="0"/>
              </a:rPr>
              <a:t>Bopha</a:t>
            </a:r>
            <a:r>
              <a:rPr lang="vi-VN" sz="2400" dirty="0">
                <a:solidFill>
                  <a:srgbClr val="000000"/>
                </a:solidFill>
                <a:latin typeface="Cambria" panose="02040503050406030204" pitchFamily="18" charset="0"/>
                <a:ea typeface="Cambria" panose="02040503050406030204" pitchFamily="18" charset="0"/>
              </a:rPr>
              <a:t>. </a:t>
            </a:r>
            <a:r>
              <a:rPr lang="vi-VN" sz="2400" dirty="0" err="1">
                <a:solidFill>
                  <a:srgbClr val="000000"/>
                </a:solidFill>
                <a:latin typeface="Cambria" panose="02040503050406030204" pitchFamily="18" charset="0"/>
                <a:ea typeface="Cambria" panose="02040503050406030204" pitchFamily="18" charset="0"/>
              </a:rPr>
              <a:t>Haiyan</a:t>
            </a:r>
            <a:r>
              <a:rPr lang="vi-VN" sz="2400" dirty="0">
                <a:solidFill>
                  <a:srgbClr val="000000"/>
                </a:solidFill>
                <a:latin typeface="Cambria" panose="02040503050406030204" pitchFamily="18" charset="0"/>
                <a:ea typeface="Cambria" panose="02040503050406030204" pitchFamily="18" charset="0"/>
              </a:rPr>
              <a:t> có sức di chuyển nhanh hơn tốc độ của tàu hỏa siêu tốc.</a:t>
            </a:r>
          </a:p>
          <a:p>
            <a:pPr algn="just">
              <a:spcAft>
                <a:spcPts val="0"/>
              </a:spcAft>
            </a:pPr>
            <a:r>
              <a:rPr lang="vi-VN" sz="2400" dirty="0">
                <a:solidFill>
                  <a:srgbClr val="000000"/>
                </a:solidFill>
                <a:latin typeface="Cambria" panose="02040503050406030204" pitchFamily="18" charset="0"/>
                <a:ea typeface="Cambria" panose="02040503050406030204" pitchFamily="18" charset="0"/>
              </a:rPr>
              <a:t>Lịch sử thế giới đã từng ghi nhận rất nhiều những cơn bão có sức hủy diệt vượt xa thang đo cấp gió của nhiều quốc gia như trận siêu bão </a:t>
            </a:r>
            <a:r>
              <a:rPr lang="vi-VN" sz="2400" dirty="0" err="1">
                <a:solidFill>
                  <a:srgbClr val="000000"/>
                </a:solidFill>
                <a:latin typeface="Cambria" panose="02040503050406030204" pitchFamily="18" charset="0"/>
                <a:ea typeface="Cambria" panose="02040503050406030204" pitchFamily="18" charset="0"/>
              </a:rPr>
              <a:t>Katrina</a:t>
            </a:r>
            <a:r>
              <a:rPr lang="vi-VN" sz="2400" dirty="0">
                <a:solidFill>
                  <a:srgbClr val="000000"/>
                </a:solidFill>
                <a:latin typeface="Cambria" panose="02040503050406030204" pitchFamily="18" charset="0"/>
                <a:ea typeface="Cambria" panose="02040503050406030204" pitchFamily="18" charset="0"/>
              </a:rPr>
              <a:t> (2005), siêu bão </a:t>
            </a:r>
            <a:r>
              <a:rPr lang="vi-VN" sz="2400" dirty="0" err="1">
                <a:solidFill>
                  <a:srgbClr val="000000"/>
                </a:solidFill>
                <a:latin typeface="Cambria" panose="02040503050406030204" pitchFamily="18" charset="0"/>
                <a:ea typeface="Cambria" panose="02040503050406030204" pitchFamily="18" charset="0"/>
              </a:rPr>
              <a:t>Sandy</a:t>
            </a:r>
            <a:r>
              <a:rPr lang="vi-VN" sz="2400" dirty="0">
                <a:solidFill>
                  <a:srgbClr val="000000"/>
                </a:solidFill>
                <a:latin typeface="Cambria" panose="02040503050406030204" pitchFamily="18" charset="0"/>
                <a:ea typeface="Cambria" panose="02040503050406030204" pitchFamily="18" charset="0"/>
              </a:rPr>
              <a:t> (2012) hay siêu bão </a:t>
            </a:r>
            <a:r>
              <a:rPr lang="vi-VN" sz="2400" dirty="0" err="1">
                <a:solidFill>
                  <a:srgbClr val="000000"/>
                </a:solidFill>
                <a:latin typeface="Cambria" panose="02040503050406030204" pitchFamily="18" charset="0"/>
                <a:ea typeface="Cambria" panose="02040503050406030204" pitchFamily="18" charset="0"/>
              </a:rPr>
              <a:t>Bopha</a:t>
            </a:r>
            <a:r>
              <a:rPr lang="vi-VN" sz="2400" dirty="0">
                <a:solidFill>
                  <a:srgbClr val="000000"/>
                </a:solidFill>
                <a:latin typeface="Cambria" panose="02040503050406030204" pitchFamily="18" charset="0"/>
                <a:ea typeface="Cambria" panose="02040503050406030204" pitchFamily="18" charset="0"/>
              </a:rPr>
              <a:t> (</a:t>
            </a:r>
            <a:r>
              <a:rPr lang="vi-VN" sz="2400" dirty="0" err="1">
                <a:solidFill>
                  <a:srgbClr val="000000"/>
                </a:solidFill>
                <a:latin typeface="Cambria" panose="02040503050406030204" pitchFamily="18" charset="0"/>
                <a:ea typeface="Cambria" panose="02040503050406030204" pitchFamily="18" charset="0"/>
              </a:rPr>
              <a:t>Philippines</a:t>
            </a:r>
            <a:r>
              <a:rPr lang="vi-VN" sz="2400" dirty="0">
                <a:solidFill>
                  <a:srgbClr val="000000"/>
                </a:solidFill>
                <a:latin typeface="Cambria" panose="02040503050406030204" pitchFamily="18" charset="0"/>
                <a:ea typeface="Cambria" panose="02040503050406030204" pitchFamily="18" charset="0"/>
              </a:rPr>
              <a:t>)... Tất cả những trận siêu bão đi qua đều để lại những hậu quả to lớn về người và của, mà phải mất rất nhiều thời gian sau đó, người dân địa phương mới có thể phục hồi lại được phần nào sự tàn phá của thiên tai.</a:t>
            </a:r>
          </a:p>
          <a:p>
            <a:pPr algn="just">
              <a:spcAft>
                <a:spcPts val="0"/>
              </a:spcAft>
            </a:pPr>
            <a:r>
              <a:rPr lang="vi-VN" sz="2400" dirty="0">
                <a:solidFill>
                  <a:srgbClr val="000000"/>
                </a:solidFill>
                <a:latin typeface="Cambria" panose="02040503050406030204" pitchFamily="18" charset="0"/>
                <a:ea typeface="Cambria" panose="02040503050406030204" pitchFamily="18" charset="0"/>
              </a:rPr>
              <a:t>Tiêu biểu trong số những siêu bão gây kinh sợ của loài người là trận bão </a:t>
            </a:r>
            <a:r>
              <a:rPr lang="vi-VN" sz="2400" dirty="0" err="1">
                <a:solidFill>
                  <a:srgbClr val="000000"/>
                </a:solidFill>
                <a:latin typeface="Cambria" panose="02040503050406030204" pitchFamily="18" charset="0"/>
                <a:ea typeface="Cambria" panose="02040503050406030204" pitchFamily="18" charset="0"/>
              </a:rPr>
              <a:t>Katrina</a:t>
            </a:r>
            <a:r>
              <a:rPr lang="vi-VN" sz="2400" dirty="0">
                <a:solidFill>
                  <a:srgbClr val="000000"/>
                </a:solidFill>
                <a:latin typeface="Cambria" panose="02040503050406030204" pitchFamily="18" charset="0"/>
                <a:ea typeface="Cambria" panose="02040503050406030204" pitchFamily="18" charset="0"/>
              </a:rPr>
              <a:t> xảy ra vào năm 2005 tại Mỹ, tàn phá miền Đông Nam nước Mỹ và trở thành một trong những trận thiên tai gây tốn kém nhất trong lịch sử nước Mỹ. Với sức gió 280km/h, cơn bão khiến 1.833 người chết và gây thiệt hại 108 tỷ USD.</a:t>
            </a:r>
          </a:p>
        </p:txBody>
      </p:sp>
    </p:spTree>
    <p:extLst>
      <p:ext uri="{BB962C8B-B14F-4D97-AF65-F5344CB8AC3E}">
        <p14:creationId xmlns:p14="http://schemas.microsoft.com/office/powerpoint/2010/main" val="17852960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007" y="1229019"/>
            <a:ext cx="9795984" cy="466475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3819" y="1519370"/>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C6ACEF5B-CEBB-D116-89B8-DD0723E1CA70}"/>
              </a:ext>
            </a:extLst>
          </p:cNvPr>
          <p:cNvPicPr>
            <a:picLocks noChangeAspect="1"/>
          </p:cNvPicPr>
          <p:nvPr/>
        </p:nvPicPr>
        <p:blipFill>
          <a:blip r:embed="rId8"/>
          <a:stretch>
            <a:fillRect/>
          </a:stretch>
        </p:blipFill>
        <p:spPr>
          <a:xfrm>
            <a:off x="3587278" y="1709779"/>
            <a:ext cx="5017443" cy="3438442"/>
          </a:xfrm>
          <a:prstGeom prst="rect">
            <a:avLst/>
          </a:prstGeom>
        </p:spPr>
      </p:pic>
    </p:spTree>
    <p:extLst>
      <p:ext uri="{BB962C8B-B14F-4D97-AF65-F5344CB8AC3E}">
        <p14:creationId xmlns:p14="http://schemas.microsoft.com/office/powerpoint/2010/main" val="929585652"/>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2C72C2-7F6A-5B51-8965-7FF9B6D19F99}"/>
              </a:ext>
            </a:extLst>
          </p:cNvPr>
          <p:cNvPicPr>
            <a:picLocks noChangeAspect="1"/>
          </p:cNvPicPr>
          <p:nvPr/>
        </p:nvPicPr>
        <p:blipFill>
          <a:blip r:embed="rId2"/>
          <a:stretch>
            <a:fillRect/>
          </a:stretch>
        </p:blipFill>
        <p:spPr>
          <a:xfrm>
            <a:off x="304274" y="356146"/>
            <a:ext cx="1048603" cy="1286367"/>
          </a:xfrm>
          <a:prstGeom prst="rect">
            <a:avLst/>
          </a:prstGeom>
        </p:spPr>
      </p:pic>
      <p:sp>
        <p:nvSpPr>
          <p:cNvPr id="3" name="TextBox 2">
            <a:extLst>
              <a:ext uri="{FF2B5EF4-FFF2-40B4-BE49-F238E27FC236}">
                <a16:creationId xmlns:a16="http://schemas.microsoft.com/office/drawing/2014/main" id="{7C04B564-8B76-B965-6C48-9A581636A67E}"/>
              </a:ext>
            </a:extLst>
          </p:cNvPr>
          <p:cNvSpPr txBox="1"/>
          <p:nvPr/>
        </p:nvSpPr>
        <p:spPr>
          <a:xfrm>
            <a:off x="1185237" y="511649"/>
            <a:ext cx="10336203" cy="1077218"/>
          </a:xfrm>
          <a:prstGeom prst="rect">
            <a:avLst/>
          </a:prstGeom>
          <a:noFill/>
        </p:spPr>
        <p:txBody>
          <a:bodyPr wrap="square">
            <a:spAutoFit/>
          </a:bodyPr>
          <a:lstStyle/>
          <a:p>
            <a:pPr algn="just"/>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Viết</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phiếu</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đọc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sách</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và</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dựa</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vào</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đó</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chia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sẻ</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với</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các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bạn</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những</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thông</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tin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mà</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em</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đọc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 </a:t>
            </a:r>
            <a:r>
              <a:rPr lang="en-US"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được</a:t>
            </a:r>
            <a:r>
              <a:rPr lang="en-US"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rPr>
              <a:t>.</a:t>
            </a:r>
          </a:p>
        </p:txBody>
      </p:sp>
      <p:pic>
        <p:nvPicPr>
          <p:cNvPr id="4" name="Picture 3" descr="A cartoon of a child holding a pencil and a notebook&#10;&#10;Description automatically generated">
            <a:extLst>
              <a:ext uri="{FF2B5EF4-FFF2-40B4-BE49-F238E27FC236}">
                <a16:creationId xmlns:a16="http://schemas.microsoft.com/office/drawing/2014/main" id="{83BFE195-F9A4-B93C-9374-A728FBD20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18" y="2591457"/>
            <a:ext cx="3269704" cy="3929187"/>
          </a:xfrm>
          <a:prstGeom prst="rect">
            <a:avLst/>
          </a:prstGeom>
        </p:spPr>
      </p:pic>
      <p:pic>
        <p:nvPicPr>
          <p:cNvPr id="7" name="Picture 6" descr="A cartoon of a child holding a pencil and paper&#10;&#10;Description automatically generated">
            <a:extLst>
              <a:ext uri="{FF2B5EF4-FFF2-40B4-BE49-F238E27FC236}">
                <a16:creationId xmlns:a16="http://schemas.microsoft.com/office/drawing/2014/main" id="{556CBA3E-B9D1-7CD3-0DBF-1D8D5CE23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237" y="2284603"/>
            <a:ext cx="1399323" cy="3108990"/>
          </a:xfrm>
          <a:prstGeom prst="rect">
            <a:avLst/>
          </a:prstGeom>
        </p:spPr>
      </p:pic>
      <p:pic>
        <p:nvPicPr>
          <p:cNvPr id="9" name="Picture 8">
            <a:extLst>
              <a:ext uri="{FF2B5EF4-FFF2-40B4-BE49-F238E27FC236}">
                <a16:creationId xmlns:a16="http://schemas.microsoft.com/office/drawing/2014/main" id="{93AB190B-05E7-E6B3-5853-B97BAEBA228A}"/>
              </a:ext>
            </a:extLst>
          </p:cNvPr>
          <p:cNvPicPr>
            <a:picLocks noChangeAspect="1"/>
          </p:cNvPicPr>
          <p:nvPr/>
        </p:nvPicPr>
        <p:blipFill>
          <a:blip r:embed="rId5"/>
          <a:srcRect l="499"/>
          <a:stretch/>
        </p:blipFill>
        <p:spPr>
          <a:xfrm>
            <a:off x="3997842" y="1642513"/>
            <a:ext cx="3269704" cy="4740283"/>
          </a:xfrm>
          <a:prstGeom prst="rect">
            <a:avLst/>
          </a:prstGeom>
        </p:spPr>
      </p:pic>
    </p:spTree>
    <p:extLst>
      <p:ext uri="{BB962C8B-B14F-4D97-AF65-F5344CB8AC3E}">
        <p14:creationId xmlns:p14="http://schemas.microsoft.com/office/powerpoint/2010/main" val="3293048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TotalTime>
  <Words>367</Words>
  <Application>Microsoft Office PowerPoint</Application>
  <PresentationFormat>Widescreen</PresentationFormat>
  <Paragraphs>11</Paragraphs>
  <Slides>13</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#9Slide05 Aphrodite Pro</vt:lpstr>
      <vt:lpstr>#9Slide07 HoneyCream</vt:lpstr>
      <vt:lpstr>Aptos</vt:lpstr>
      <vt:lpstr>Arial</vt:lpstr>
      <vt:lpstr>Cambria</vt:lpstr>
      <vt:lpstr>SVN-Newton</vt:lpstr>
      <vt:lpstr>Times New Roman</vt:lpstr>
      <vt:lpstr>Vogue-ExtraBold</vt:lpstr>
      <vt:lpstr>思源黑体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Kỳ Duyên Đỗ</dc:creator>
  <cp:lastModifiedBy>Trieu Linh</cp:lastModifiedBy>
  <cp:revision>3</cp:revision>
  <dcterms:created xsi:type="dcterms:W3CDTF">2024-06-25T02:56:56Z</dcterms:created>
  <dcterms:modified xsi:type="dcterms:W3CDTF">2024-09-08T06:36:26Z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2024-06-25T03:34:23Z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b953420f-bde1-4ebd-92b7-62e7ac5415c5</vt:lpwstr>
  </property>
  <property fmtid="{D5CDD505-2E9C-101B-9397-08002B2CF9AE}" pid="8" name="MSIP_Label_defa4170-0d19-0005-0004-bc88714345d2_ContentBits">
    <vt:lpwstr>0</vt:lpwstr>
  </property>
</Properties>
</file>