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18288000" cy="10287000"/>
  <p:notesSz cx="6858000" cy="9144000"/>
  <p:embeddedFontLst>
    <p:embeddedFont>
      <p:font typeface="Cabin" panose="020B0604020202020204" charset="0"/>
      <p:regular r:id="rId18"/>
    </p:embeddedFont>
    <p:embeddedFont>
      <p:font typeface="SVN-Newton" panose="02040603050506020204" pitchFamily="18" charset="0"/>
      <p:regular r:id="rId19"/>
    </p:embeddedFont>
    <p:embeddedFont>
      <p:font typeface="#9Slide07 HoneyCream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Asap Bold" panose="020B0604020202020204" charset="0"/>
      <p:regular r:id="rId30"/>
    </p:embeddedFont>
    <p:embeddedFont>
      <p:font typeface="Asap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00"/>
    <a:srgbClr val="7D9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829" y="12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662E9-E48C-4A31-A74A-53C83C25F863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EF728-67C1-4E99-801A-4E838CA6F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https://www.youtube.com/watch?v=-h6eAv5sl5o&amp;t=15s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EF728-67C1-4E99-801A-4E838CA6FA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8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3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29000" y="-216676"/>
            <a:ext cx="3167916" cy="3268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6.sv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8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image" Target="../media/image5.png"/><Relationship Id="rId12" Type="http://schemas.openxmlformats.org/officeDocument/2006/relationships/image" Target="../media/image6.svg"/><Relationship Id="rId2" Type="http://schemas.openxmlformats.org/officeDocument/2006/relationships/image" Target="../media/image12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4.sv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6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svg"/><Relationship Id="rId1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image" Target="../media/image1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5" Type="http://schemas.openxmlformats.org/officeDocument/2006/relationships/image" Target="../media/image45.svg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sv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svg"/><Relationship Id="rId7" Type="http://schemas.openxmlformats.org/officeDocument/2006/relationships/image" Target="../media/image54.svg"/><Relationship Id="rId12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0.svg"/><Relationship Id="rId5" Type="http://schemas.openxmlformats.org/officeDocument/2006/relationships/image" Target="../media/image51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1305" y="380538"/>
            <a:ext cx="9525924" cy="9525924"/>
            <a:chOff x="0" y="0"/>
            <a:chExt cx="12701231" cy="127012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231" cy="12701231"/>
            </a:xfrm>
            <a:custGeom>
              <a:avLst/>
              <a:gdLst/>
              <a:ahLst/>
              <a:cxnLst/>
              <a:rect l="l" t="t" r="r" b="b"/>
              <a:pathLst>
                <a:path w="12701231" h="12701231">
                  <a:moveTo>
                    <a:pt x="0" y="0"/>
                  </a:moveTo>
                  <a:lnTo>
                    <a:pt x="12701231" y="0"/>
                  </a:lnTo>
                  <a:lnTo>
                    <a:pt x="12701231" y="12701231"/>
                  </a:lnTo>
                  <a:lnTo>
                    <a:pt x="0" y="12701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746049">
              <a:off x="7209856" y="4789748"/>
              <a:ext cx="1896724" cy="1173716"/>
            </a:xfrm>
            <a:custGeom>
              <a:avLst/>
              <a:gdLst/>
              <a:ahLst/>
              <a:cxnLst/>
              <a:rect l="l" t="t" r="r" b="b"/>
              <a:pathLst>
                <a:path w="1896724" h="1173716">
                  <a:moveTo>
                    <a:pt x="0" y="0"/>
                  </a:moveTo>
                  <a:lnTo>
                    <a:pt x="1896724" y="0"/>
                  </a:lnTo>
                  <a:lnTo>
                    <a:pt x="1896724" y="1173716"/>
                  </a:lnTo>
                  <a:lnTo>
                    <a:pt x="0" y="1173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193467">
              <a:off x="8778049" y="8825538"/>
              <a:ext cx="1059653" cy="1072267"/>
            </a:xfrm>
            <a:custGeom>
              <a:avLst/>
              <a:gdLst/>
              <a:ahLst/>
              <a:cxnLst/>
              <a:rect l="l" t="t" r="r" b="b"/>
              <a:pathLst>
                <a:path w="1059653" h="1072267">
                  <a:moveTo>
                    <a:pt x="0" y="0"/>
                  </a:moveTo>
                  <a:lnTo>
                    <a:pt x="1059653" y="0"/>
                  </a:lnTo>
                  <a:lnTo>
                    <a:pt x="1059653" y="1072267"/>
                  </a:lnTo>
                  <a:lnTo>
                    <a:pt x="0" y="107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7505756" y="2025682"/>
              <a:ext cx="2945179" cy="2017447"/>
            </a:xfrm>
            <a:custGeom>
              <a:avLst/>
              <a:gdLst/>
              <a:ahLst/>
              <a:cxnLst/>
              <a:rect l="l" t="t" r="r" b="b"/>
              <a:pathLst>
                <a:path w="2945179" h="2017447">
                  <a:moveTo>
                    <a:pt x="2945179" y="0"/>
                  </a:moveTo>
                  <a:lnTo>
                    <a:pt x="0" y="0"/>
                  </a:lnTo>
                  <a:lnTo>
                    <a:pt x="0" y="2017447"/>
                  </a:lnTo>
                  <a:lnTo>
                    <a:pt x="2945179" y="2017447"/>
                  </a:lnTo>
                  <a:lnTo>
                    <a:pt x="294517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482059" y="5376606"/>
              <a:ext cx="2156450" cy="4669479"/>
            </a:xfrm>
            <a:custGeom>
              <a:avLst/>
              <a:gdLst/>
              <a:ahLst/>
              <a:cxnLst/>
              <a:rect l="l" t="t" r="r" b="b"/>
              <a:pathLst>
                <a:path w="2156450" h="4669479">
                  <a:moveTo>
                    <a:pt x="0" y="0"/>
                  </a:moveTo>
                  <a:lnTo>
                    <a:pt x="2156450" y="0"/>
                  </a:lnTo>
                  <a:lnTo>
                    <a:pt x="2156450" y="4669479"/>
                  </a:lnTo>
                  <a:lnTo>
                    <a:pt x="0" y="466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1462" y="2803483"/>
            <a:ext cx="6572058" cy="4621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2"/>
              <p:cNvSpPr txBox="1"/>
              <p:nvPr/>
            </p:nvSpPr>
            <p:spPr>
              <a:xfrm>
                <a:off x="910630" y="2206317"/>
                <a:ext cx="16466739" cy="70296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Đổi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1 ha = 10 000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dirty="0" smtClean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smtClean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Bác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Tư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dùng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mét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vuông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đất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để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trồng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cây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,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làm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đường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là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10 000 × </a:t>
                </a:r>
                <a:r>
                  <a:rPr lang="en-US" sz="5000" dirty="0" smtClean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       = 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9 000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)</a:t>
                </a: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Bác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Tư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dùng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mét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vuông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đất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để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xây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nhà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là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10 000 – 9 000 = 1 000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)</a:t>
                </a: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Đáp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Asap"/>
                    <a:ea typeface="Asap"/>
                    <a:cs typeface="Asap"/>
                    <a:sym typeface="Asap"/>
                  </a:rPr>
                  <a:t>: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dirty="0">
                  <a:solidFill>
                    <a:srgbClr val="000000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mc:Choice>
        <mc:Fallback>
          <p:sp>
            <p:nvSpPr>
              <p:cNvPr id="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0" y="2206317"/>
                <a:ext cx="16466739" cy="7029617"/>
              </a:xfrm>
              <a:prstGeom prst="rect">
                <a:avLst/>
              </a:prstGeom>
              <a:blipFill>
                <a:blip r:embed="rId2"/>
                <a:stretch>
                  <a:fillRect l="-1406" r="-1332" b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3"/>
          <p:cNvSpPr/>
          <p:nvPr/>
        </p:nvSpPr>
        <p:spPr>
          <a:xfrm rot="-10800000">
            <a:off x="-515138" y="-3282436"/>
            <a:ext cx="19318277" cy="5488752"/>
          </a:xfrm>
          <a:custGeom>
            <a:avLst/>
            <a:gdLst/>
            <a:ahLst/>
            <a:cxnLst/>
            <a:rect l="l" t="t" r="r" b="b"/>
            <a:pathLst>
              <a:path w="19318277" h="5488752">
                <a:moveTo>
                  <a:pt x="0" y="0"/>
                </a:moveTo>
                <a:lnTo>
                  <a:pt x="19318276" y="0"/>
                </a:lnTo>
                <a:lnTo>
                  <a:pt x="19318276" y="5488752"/>
                </a:lnTo>
                <a:lnTo>
                  <a:pt x="0" y="5488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11117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173048" y="4533900"/>
                <a:ext cx="955711" cy="1314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99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499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𝟗</m:t>
                        </m:r>
                      </m:num>
                      <m:den>
                        <m:r>
                          <a:rPr lang="en-US" sz="5499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99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 Bold"/>
                    <a:sym typeface="Asap Bold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048" y="4533900"/>
                <a:ext cx="955711" cy="13147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4324" y="425311"/>
            <a:ext cx="10133676" cy="9333145"/>
            <a:chOff x="0" y="0"/>
            <a:chExt cx="13511568" cy="12444194"/>
          </a:xfrm>
        </p:grpSpPr>
        <p:sp>
          <p:nvSpPr>
            <p:cNvPr id="3" name="Freeform 3"/>
            <p:cNvSpPr/>
            <p:nvPr/>
          </p:nvSpPr>
          <p:spPr>
            <a:xfrm rot="1823044">
              <a:off x="8616965" y="761430"/>
              <a:ext cx="4133173" cy="4133173"/>
            </a:xfrm>
            <a:custGeom>
              <a:avLst/>
              <a:gdLst/>
              <a:ahLst/>
              <a:cxnLst/>
              <a:rect l="l" t="t" r="r" b="b"/>
              <a:pathLst>
                <a:path w="4133173" h="4133173">
                  <a:moveTo>
                    <a:pt x="0" y="0"/>
                  </a:moveTo>
                  <a:lnTo>
                    <a:pt x="4133173" y="0"/>
                  </a:lnTo>
                  <a:lnTo>
                    <a:pt x="4133173" y="4133173"/>
                  </a:lnTo>
                  <a:lnTo>
                    <a:pt x="0" y="41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924317"/>
              <a:ext cx="13090769" cy="11519876"/>
            </a:xfrm>
            <a:custGeom>
              <a:avLst/>
              <a:gdLst/>
              <a:ahLst/>
              <a:cxnLst/>
              <a:rect l="l" t="t" r="r" b="b"/>
              <a:pathLst>
                <a:path w="13090769" h="11519876">
                  <a:moveTo>
                    <a:pt x="0" y="0"/>
                  </a:moveTo>
                  <a:lnTo>
                    <a:pt x="13090769" y="0"/>
                  </a:lnTo>
                  <a:lnTo>
                    <a:pt x="13090769" y="11519877"/>
                  </a:lnTo>
                  <a:lnTo>
                    <a:pt x="0" y="1151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190710" y="7817108"/>
              <a:ext cx="1596623" cy="763476"/>
            </a:xfrm>
            <a:custGeom>
              <a:avLst/>
              <a:gdLst/>
              <a:ahLst/>
              <a:cxnLst/>
              <a:rect l="l" t="t" r="r" b="b"/>
              <a:pathLst>
                <a:path w="1596623" h="763476">
                  <a:moveTo>
                    <a:pt x="0" y="0"/>
                  </a:moveTo>
                  <a:lnTo>
                    <a:pt x="1596623" y="0"/>
                  </a:lnTo>
                  <a:lnTo>
                    <a:pt x="1596623" y="763476"/>
                  </a:lnTo>
                  <a:lnTo>
                    <a:pt x="0" y="7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203289">
              <a:off x="9580778" y="5164214"/>
              <a:ext cx="3006297" cy="1934962"/>
            </a:xfrm>
            <a:custGeom>
              <a:avLst/>
              <a:gdLst/>
              <a:ahLst/>
              <a:cxnLst/>
              <a:rect l="l" t="t" r="r" b="b"/>
              <a:pathLst>
                <a:path w="3006297" h="1934962">
                  <a:moveTo>
                    <a:pt x="0" y="0"/>
                  </a:moveTo>
                  <a:lnTo>
                    <a:pt x="3006296" y="0"/>
                  </a:lnTo>
                  <a:lnTo>
                    <a:pt x="3006296" y="1934962"/>
                  </a:lnTo>
                  <a:lnTo>
                    <a:pt x="0" y="19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92" y="2781300"/>
            <a:ext cx="8120576" cy="46211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112" y="3331779"/>
            <a:ext cx="19051012" cy="8210601"/>
            <a:chOff x="0" y="0"/>
            <a:chExt cx="25401350" cy="1094746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5494559" y="0"/>
              <a:ext cx="9906790" cy="10947469"/>
              <a:chOff x="0" y="0"/>
              <a:chExt cx="660400" cy="7297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621823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7745421" y="0"/>
              <a:ext cx="9906790" cy="10947469"/>
              <a:chOff x="0" y="0"/>
              <a:chExt cx="660400" cy="7297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621823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9906790" cy="10947469"/>
              <a:chOff x="0" y="0"/>
              <a:chExt cx="660400" cy="7297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60400" cy="621823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2651240" y="4455483"/>
            <a:ext cx="1280612" cy="1288691"/>
            <a:chOff x="0" y="0"/>
            <a:chExt cx="812800" cy="8179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00"/>
                </a:lnSpc>
              </a:pPr>
              <a:r>
                <a:rPr lang="en-US" sz="500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03694" y="4455483"/>
            <a:ext cx="1280612" cy="1288691"/>
            <a:chOff x="0" y="0"/>
            <a:chExt cx="812800" cy="8179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00"/>
                </a:lnSpc>
              </a:pPr>
              <a:r>
                <a:rPr lang="en-US" sz="5000">
                  <a:solidFill>
                    <a:srgbClr val="15130D"/>
                  </a:solidFill>
                  <a:latin typeface="Cabin"/>
                  <a:ea typeface="Cabin"/>
                  <a:cs typeface="Cabin"/>
                  <a:sym typeface="Cabin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51917" y="4458186"/>
            <a:ext cx="1280612" cy="1288691"/>
            <a:chOff x="0" y="0"/>
            <a:chExt cx="812800" cy="8179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C3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00"/>
                </a:lnSpc>
              </a:pPr>
              <a:r>
                <a:rPr lang="en-US" sz="5000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4888" y="6515100"/>
            <a:ext cx="4736913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Đo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chiều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dài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chiều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rộng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mặt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bàn</a:t>
            </a:r>
            <a:r>
              <a:rPr lang="en-US" sz="5999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999" dirty="0" err="1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endParaRPr lang="en-US" sz="5999" dirty="0">
              <a:solidFill>
                <a:srgbClr val="15130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934327" y="6522680"/>
            <a:ext cx="4736913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Tính diện tích mặt bàn học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23766" y="6325325"/>
            <a:ext cx="4736913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Biểu diễn số đo thành một số đo diện tích khác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537" y="492495"/>
            <a:ext cx="4290424" cy="34011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561253"/>
            <a:ext cx="8004742" cy="6925656"/>
          </a:xfrm>
          <a:prstGeom prst="rect">
            <a:avLst/>
          </a:prstGeom>
        </p:spPr>
      </p:pic>
      <p:grpSp>
        <p:nvGrpSpPr>
          <p:cNvPr id="5" name="Group 2"/>
          <p:cNvGrpSpPr/>
          <p:nvPr/>
        </p:nvGrpSpPr>
        <p:grpSpPr>
          <a:xfrm>
            <a:off x="228600" y="114300"/>
            <a:ext cx="10133676" cy="9333145"/>
            <a:chOff x="0" y="0"/>
            <a:chExt cx="13511568" cy="12444194"/>
          </a:xfrm>
        </p:grpSpPr>
        <p:sp>
          <p:nvSpPr>
            <p:cNvPr id="6" name="Freeform 3"/>
            <p:cNvSpPr/>
            <p:nvPr/>
          </p:nvSpPr>
          <p:spPr>
            <a:xfrm rot="1823044">
              <a:off x="8616965" y="761430"/>
              <a:ext cx="4133173" cy="4133173"/>
            </a:xfrm>
            <a:custGeom>
              <a:avLst/>
              <a:gdLst/>
              <a:ahLst/>
              <a:cxnLst/>
              <a:rect l="l" t="t" r="r" b="b"/>
              <a:pathLst>
                <a:path w="4133173" h="4133173">
                  <a:moveTo>
                    <a:pt x="0" y="0"/>
                  </a:moveTo>
                  <a:lnTo>
                    <a:pt x="4133173" y="0"/>
                  </a:lnTo>
                  <a:lnTo>
                    <a:pt x="4133173" y="4133173"/>
                  </a:lnTo>
                  <a:lnTo>
                    <a:pt x="0" y="41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4"/>
            <p:cNvSpPr/>
            <p:nvPr/>
          </p:nvSpPr>
          <p:spPr>
            <a:xfrm>
              <a:off x="0" y="924317"/>
              <a:ext cx="13090769" cy="11519876"/>
            </a:xfrm>
            <a:custGeom>
              <a:avLst/>
              <a:gdLst/>
              <a:ahLst/>
              <a:cxnLst/>
              <a:rect l="l" t="t" r="r" b="b"/>
              <a:pathLst>
                <a:path w="13090769" h="11519876">
                  <a:moveTo>
                    <a:pt x="0" y="0"/>
                  </a:moveTo>
                  <a:lnTo>
                    <a:pt x="13090769" y="0"/>
                  </a:lnTo>
                  <a:lnTo>
                    <a:pt x="13090769" y="11519877"/>
                  </a:lnTo>
                  <a:lnTo>
                    <a:pt x="0" y="1151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5"/>
            <p:cNvSpPr/>
            <p:nvPr/>
          </p:nvSpPr>
          <p:spPr>
            <a:xfrm>
              <a:off x="3190710" y="7817108"/>
              <a:ext cx="1596623" cy="763476"/>
            </a:xfrm>
            <a:custGeom>
              <a:avLst/>
              <a:gdLst/>
              <a:ahLst/>
              <a:cxnLst/>
              <a:rect l="l" t="t" r="r" b="b"/>
              <a:pathLst>
                <a:path w="1596623" h="763476">
                  <a:moveTo>
                    <a:pt x="0" y="0"/>
                  </a:moveTo>
                  <a:lnTo>
                    <a:pt x="1596623" y="0"/>
                  </a:lnTo>
                  <a:lnTo>
                    <a:pt x="1596623" y="763476"/>
                  </a:lnTo>
                  <a:lnTo>
                    <a:pt x="0" y="7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6"/>
            <p:cNvSpPr/>
            <p:nvPr/>
          </p:nvSpPr>
          <p:spPr>
            <a:xfrm rot="1203289">
              <a:off x="9580778" y="5164214"/>
              <a:ext cx="3006297" cy="1934962"/>
            </a:xfrm>
            <a:custGeom>
              <a:avLst/>
              <a:gdLst/>
              <a:ahLst/>
              <a:cxnLst/>
              <a:rect l="l" t="t" r="r" b="b"/>
              <a:pathLst>
                <a:path w="3006297" h="1934962">
                  <a:moveTo>
                    <a:pt x="0" y="0"/>
                  </a:moveTo>
                  <a:lnTo>
                    <a:pt x="3006296" y="0"/>
                  </a:lnTo>
                  <a:lnTo>
                    <a:pt x="3006296" y="1934962"/>
                  </a:lnTo>
                  <a:lnTo>
                    <a:pt x="0" y="19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hể dục cho não bộ Brain Gym Senam 2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083395" y="1212886"/>
            <a:ext cx="828261" cy="414130"/>
          </a:xfrm>
          <a:custGeom>
            <a:avLst/>
            <a:gdLst/>
            <a:ahLst/>
            <a:cxnLst/>
            <a:rect l="l" t="t" r="r" b="b"/>
            <a:pathLst>
              <a:path w="828261" h="414130">
                <a:moveTo>
                  <a:pt x="0" y="0"/>
                </a:moveTo>
                <a:lnTo>
                  <a:pt x="828261" y="0"/>
                </a:lnTo>
                <a:lnTo>
                  <a:pt x="828261" y="414130"/>
                </a:lnTo>
                <a:lnTo>
                  <a:pt x="0" y="41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83395" y="7067955"/>
            <a:ext cx="828261" cy="414130"/>
          </a:xfrm>
          <a:custGeom>
            <a:avLst/>
            <a:gdLst/>
            <a:ahLst/>
            <a:cxnLst/>
            <a:rect l="l" t="t" r="r" b="b"/>
            <a:pathLst>
              <a:path w="828261" h="414130">
                <a:moveTo>
                  <a:pt x="0" y="0"/>
                </a:moveTo>
                <a:lnTo>
                  <a:pt x="828261" y="0"/>
                </a:lnTo>
                <a:lnTo>
                  <a:pt x="828261" y="414130"/>
                </a:lnTo>
                <a:lnTo>
                  <a:pt x="0" y="41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496" y="2247900"/>
            <a:ext cx="6572058" cy="4615072"/>
          </a:xfrm>
          <a:prstGeom prst="rect">
            <a:avLst/>
          </a:prstGeom>
        </p:spPr>
      </p:pic>
      <p:grpSp>
        <p:nvGrpSpPr>
          <p:cNvPr id="6" name="Group 2"/>
          <p:cNvGrpSpPr/>
          <p:nvPr/>
        </p:nvGrpSpPr>
        <p:grpSpPr>
          <a:xfrm>
            <a:off x="461305" y="380538"/>
            <a:ext cx="9525924" cy="9525924"/>
            <a:chOff x="0" y="0"/>
            <a:chExt cx="12701231" cy="12701231"/>
          </a:xfrm>
        </p:grpSpPr>
        <p:sp>
          <p:nvSpPr>
            <p:cNvPr id="7" name="Freeform 3"/>
            <p:cNvSpPr/>
            <p:nvPr/>
          </p:nvSpPr>
          <p:spPr>
            <a:xfrm>
              <a:off x="0" y="0"/>
              <a:ext cx="12701231" cy="12701231"/>
            </a:xfrm>
            <a:custGeom>
              <a:avLst/>
              <a:gdLst/>
              <a:ahLst/>
              <a:cxnLst/>
              <a:rect l="l" t="t" r="r" b="b"/>
              <a:pathLst>
                <a:path w="12701231" h="12701231">
                  <a:moveTo>
                    <a:pt x="0" y="0"/>
                  </a:moveTo>
                  <a:lnTo>
                    <a:pt x="12701231" y="0"/>
                  </a:lnTo>
                  <a:lnTo>
                    <a:pt x="12701231" y="12701231"/>
                  </a:lnTo>
                  <a:lnTo>
                    <a:pt x="0" y="12701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4"/>
            <p:cNvSpPr/>
            <p:nvPr/>
          </p:nvSpPr>
          <p:spPr>
            <a:xfrm rot="-1746049">
              <a:off x="7209856" y="4789748"/>
              <a:ext cx="1896724" cy="1173716"/>
            </a:xfrm>
            <a:custGeom>
              <a:avLst/>
              <a:gdLst/>
              <a:ahLst/>
              <a:cxnLst/>
              <a:rect l="l" t="t" r="r" b="b"/>
              <a:pathLst>
                <a:path w="1896724" h="1173716">
                  <a:moveTo>
                    <a:pt x="0" y="0"/>
                  </a:moveTo>
                  <a:lnTo>
                    <a:pt x="1896724" y="0"/>
                  </a:lnTo>
                  <a:lnTo>
                    <a:pt x="1896724" y="1173716"/>
                  </a:lnTo>
                  <a:lnTo>
                    <a:pt x="0" y="1173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5"/>
            <p:cNvSpPr/>
            <p:nvPr/>
          </p:nvSpPr>
          <p:spPr>
            <a:xfrm rot="-1193467">
              <a:off x="8778049" y="8825538"/>
              <a:ext cx="1059653" cy="1072267"/>
            </a:xfrm>
            <a:custGeom>
              <a:avLst/>
              <a:gdLst/>
              <a:ahLst/>
              <a:cxnLst/>
              <a:rect l="l" t="t" r="r" b="b"/>
              <a:pathLst>
                <a:path w="1059653" h="1072267">
                  <a:moveTo>
                    <a:pt x="0" y="0"/>
                  </a:moveTo>
                  <a:lnTo>
                    <a:pt x="1059653" y="0"/>
                  </a:lnTo>
                  <a:lnTo>
                    <a:pt x="1059653" y="1072267"/>
                  </a:lnTo>
                  <a:lnTo>
                    <a:pt x="0" y="107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/>
            <p:cNvSpPr/>
            <p:nvPr/>
          </p:nvSpPr>
          <p:spPr>
            <a:xfrm flipH="1">
              <a:off x="7505756" y="2025682"/>
              <a:ext cx="2945179" cy="2017447"/>
            </a:xfrm>
            <a:custGeom>
              <a:avLst/>
              <a:gdLst/>
              <a:ahLst/>
              <a:cxnLst/>
              <a:rect l="l" t="t" r="r" b="b"/>
              <a:pathLst>
                <a:path w="2945179" h="2017447">
                  <a:moveTo>
                    <a:pt x="2945179" y="0"/>
                  </a:moveTo>
                  <a:lnTo>
                    <a:pt x="0" y="0"/>
                  </a:lnTo>
                  <a:lnTo>
                    <a:pt x="0" y="2017447"/>
                  </a:lnTo>
                  <a:lnTo>
                    <a:pt x="2945179" y="2017447"/>
                  </a:lnTo>
                  <a:lnTo>
                    <a:pt x="2945179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7"/>
            <p:cNvSpPr/>
            <p:nvPr/>
          </p:nvSpPr>
          <p:spPr>
            <a:xfrm>
              <a:off x="4482059" y="5376606"/>
              <a:ext cx="2156450" cy="4669479"/>
            </a:xfrm>
            <a:custGeom>
              <a:avLst/>
              <a:gdLst/>
              <a:ahLst/>
              <a:cxnLst/>
              <a:rect l="l" t="t" r="r" b="b"/>
              <a:pathLst>
                <a:path w="2156450" h="4669479">
                  <a:moveTo>
                    <a:pt x="0" y="0"/>
                  </a:moveTo>
                  <a:lnTo>
                    <a:pt x="2156450" y="0"/>
                  </a:lnTo>
                  <a:lnTo>
                    <a:pt x="2156450" y="4669479"/>
                  </a:lnTo>
                  <a:lnTo>
                    <a:pt x="0" y="466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1707" y="2259704"/>
            <a:ext cx="17126293" cy="0"/>
          </a:xfrm>
          <a:prstGeom prst="line">
            <a:avLst/>
          </a:prstGeom>
          <a:ln w="76200" cap="rnd">
            <a:solidFill>
              <a:srgbClr val="1513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5400000">
            <a:off x="-4991104" y="3505199"/>
            <a:ext cx="11201401" cy="2895601"/>
          </a:xfrm>
          <a:custGeom>
            <a:avLst/>
            <a:gdLst/>
            <a:ahLst/>
            <a:cxnLst/>
            <a:rect l="l" t="t" r="r" b="b"/>
            <a:pathLst>
              <a:path w="13639128" h="8183477">
                <a:moveTo>
                  <a:pt x="0" y="0"/>
                </a:moveTo>
                <a:lnTo>
                  <a:pt x="13639128" y="0"/>
                </a:lnTo>
                <a:lnTo>
                  <a:pt x="13639128" y="8183477"/>
                </a:lnTo>
                <a:lnTo>
                  <a:pt x="0" y="818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4965" r="-6798" b="-18261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23100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2087" y="4117889"/>
            <a:ext cx="3403172" cy="2036278"/>
          </a:xfrm>
          <a:custGeom>
            <a:avLst/>
            <a:gdLst/>
            <a:ahLst/>
            <a:cxnLst/>
            <a:rect l="l" t="t" r="r" b="b"/>
            <a:pathLst>
              <a:path w="3403172" h="2036278">
                <a:moveTo>
                  <a:pt x="0" y="0"/>
                </a:moveTo>
                <a:lnTo>
                  <a:pt x="3403172" y="0"/>
                </a:lnTo>
                <a:lnTo>
                  <a:pt x="3403172" y="2036278"/>
                </a:lnTo>
                <a:lnTo>
                  <a:pt x="0" y="2036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1239" y="2429101"/>
            <a:ext cx="6529803" cy="5428798"/>
          </a:xfrm>
          <a:custGeom>
            <a:avLst/>
            <a:gdLst/>
            <a:ahLst/>
            <a:cxnLst/>
            <a:rect l="l" t="t" r="r" b="b"/>
            <a:pathLst>
              <a:path w="6529803" h="5428798">
                <a:moveTo>
                  <a:pt x="0" y="0"/>
                </a:moveTo>
                <a:lnTo>
                  <a:pt x="6529803" y="0"/>
                </a:lnTo>
                <a:lnTo>
                  <a:pt x="6529803" y="5428798"/>
                </a:lnTo>
                <a:lnTo>
                  <a:pt x="0" y="5428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33" r="-203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90407" y="430904"/>
            <a:ext cx="15419285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Chọn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đo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phù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hợp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với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diện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tích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của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mỗi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đồ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vật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địa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danh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dưới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đây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2190407" y="2694737"/>
            <a:ext cx="3790157" cy="3545066"/>
          </a:xfrm>
          <a:custGeom>
            <a:avLst/>
            <a:gdLst/>
            <a:ahLst/>
            <a:cxnLst/>
            <a:rect l="l" t="t" r="r" b="b"/>
            <a:pathLst>
              <a:path w="3790157" h="3545066">
                <a:moveTo>
                  <a:pt x="0" y="0"/>
                </a:moveTo>
                <a:lnTo>
                  <a:pt x="3790157" y="0"/>
                </a:lnTo>
                <a:lnTo>
                  <a:pt x="3790157" y="3545066"/>
                </a:lnTo>
                <a:lnTo>
                  <a:pt x="0" y="354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429148" y="8776223"/>
            <a:ext cx="3551416" cy="964154"/>
            <a:chOff x="0" y="0"/>
            <a:chExt cx="1854032" cy="503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54032" cy="503341"/>
            </a:xfrm>
            <a:custGeom>
              <a:avLst/>
              <a:gdLst/>
              <a:ahLst/>
              <a:cxnLst/>
              <a:rect l="l" t="t" r="r" b="b"/>
              <a:pathLst>
                <a:path w="1854032" h="503341">
                  <a:moveTo>
                    <a:pt x="1650832" y="0"/>
                  </a:moveTo>
                  <a:cubicBezTo>
                    <a:pt x="1763057" y="0"/>
                    <a:pt x="1854032" y="112677"/>
                    <a:pt x="1854032" y="251670"/>
                  </a:cubicBezTo>
                  <a:cubicBezTo>
                    <a:pt x="1854032" y="390664"/>
                    <a:pt x="1763057" y="503341"/>
                    <a:pt x="1650832" y="503341"/>
                  </a:cubicBezTo>
                  <a:lnTo>
                    <a:pt x="203200" y="503341"/>
                  </a:lnTo>
                  <a:cubicBezTo>
                    <a:pt x="90976" y="503341"/>
                    <a:pt x="0" y="390664"/>
                    <a:pt x="0" y="251670"/>
                  </a:cubicBezTo>
                  <a:cubicBezTo>
                    <a:pt x="0" y="11267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F02"/>
            </a:solid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1"/>
                <p:cNvSpPr txBox="1"/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4799"/>
                    </a:lnSpc>
                  </a:pPr>
                  <a:r>
                    <a:rPr lang="en-US" sz="3999" b="1" spc="79" dirty="0" smtClean="0">
                      <a:solidFill>
                        <a:srgbClr val="000000"/>
                      </a:solidFill>
                      <a:latin typeface="Asap Bold"/>
                      <a:ea typeface="Asap Bold"/>
                      <a:cs typeface="Asap Bold"/>
                      <a:sym typeface="Asap Bold"/>
                    </a:rPr>
                    <a:t>225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99" b="1" i="1" spc="79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3999" b="1" i="1" spc="79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𝒄𝒎</m:t>
                          </m:r>
                        </m:e>
                        <m:sup>
                          <m:r>
                            <a:rPr lang="en-US" sz="3999" b="1" i="1" spc="79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999" b="1" spc="79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endParaRPr>
                </a:p>
              </p:txBody>
            </p:sp>
          </mc:Choice>
          <mc:Fallback>
            <p:sp>
              <p:nvSpPr>
                <p:cNvPr id="11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  <a:blipFill>
                  <a:blip r:embed="rId10"/>
                  <a:stretch>
                    <a:fillRect b="-132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2"/>
          <p:cNvGrpSpPr/>
          <p:nvPr/>
        </p:nvGrpSpPr>
        <p:grpSpPr>
          <a:xfrm>
            <a:off x="7719823" y="8776223"/>
            <a:ext cx="3551416" cy="964154"/>
            <a:chOff x="0" y="0"/>
            <a:chExt cx="1854032" cy="503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54032" cy="503341"/>
            </a:xfrm>
            <a:custGeom>
              <a:avLst/>
              <a:gdLst/>
              <a:ahLst/>
              <a:cxnLst/>
              <a:rect l="l" t="t" r="r" b="b"/>
              <a:pathLst>
                <a:path w="1854032" h="503341">
                  <a:moveTo>
                    <a:pt x="1650832" y="0"/>
                  </a:moveTo>
                  <a:cubicBezTo>
                    <a:pt x="1763057" y="0"/>
                    <a:pt x="1854032" y="112677"/>
                    <a:pt x="1854032" y="251670"/>
                  </a:cubicBezTo>
                  <a:cubicBezTo>
                    <a:pt x="1854032" y="390664"/>
                    <a:pt x="1763057" y="503341"/>
                    <a:pt x="1650832" y="503341"/>
                  </a:cubicBezTo>
                  <a:lnTo>
                    <a:pt x="203200" y="503341"/>
                  </a:lnTo>
                  <a:cubicBezTo>
                    <a:pt x="90976" y="503341"/>
                    <a:pt x="0" y="390664"/>
                    <a:pt x="0" y="251670"/>
                  </a:cubicBezTo>
                  <a:cubicBezTo>
                    <a:pt x="0" y="11267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F02"/>
            </a:solid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4"/>
                <p:cNvSpPr txBox="1"/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4799"/>
                    </a:lnSpc>
                  </a:pPr>
                  <a:r>
                    <a:rPr lang="en-US" sz="3999" b="1" spc="79" dirty="0" smtClean="0">
                      <a:solidFill>
                        <a:srgbClr val="000000"/>
                      </a:solidFill>
                      <a:latin typeface="Asap Bold"/>
                      <a:ea typeface="Asap Bold"/>
                      <a:cs typeface="Asap Bold"/>
                      <a:sym typeface="Asap Bold"/>
                    </a:rPr>
                    <a:t>8 310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3999" b="1" i="1" spc="79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𝒌</m:t>
                          </m:r>
                          <m: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𝒎</m:t>
                          </m:r>
                        </m:e>
                        <m:sup>
                          <m: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999" b="1" spc="79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endParaRPr>
                </a:p>
              </p:txBody>
            </p:sp>
          </mc:Choice>
          <mc:Fallback>
            <p:sp>
              <p:nvSpPr>
                <p:cNvPr id="14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  <a:blipFill>
                  <a:blip r:embed="rId11"/>
                  <a:stretch>
                    <a:fillRect b="-132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5"/>
          <p:cNvGrpSpPr/>
          <p:nvPr/>
        </p:nvGrpSpPr>
        <p:grpSpPr>
          <a:xfrm>
            <a:off x="13484916" y="8776223"/>
            <a:ext cx="3551416" cy="964154"/>
            <a:chOff x="0" y="0"/>
            <a:chExt cx="1854032" cy="5033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54032" cy="503341"/>
            </a:xfrm>
            <a:custGeom>
              <a:avLst/>
              <a:gdLst/>
              <a:ahLst/>
              <a:cxnLst/>
              <a:rect l="l" t="t" r="r" b="b"/>
              <a:pathLst>
                <a:path w="1854032" h="503341">
                  <a:moveTo>
                    <a:pt x="1650832" y="0"/>
                  </a:moveTo>
                  <a:cubicBezTo>
                    <a:pt x="1763057" y="0"/>
                    <a:pt x="1854032" y="112677"/>
                    <a:pt x="1854032" y="251670"/>
                  </a:cubicBezTo>
                  <a:cubicBezTo>
                    <a:pt x="1854032" y="390664"/>
                    <a:pt x="1763057" y="503341"/>
                    <a:pt x="1650832" y="503341"/>
                  </a:cubicBezTo>
                  <a:lnTo>
                    <a:pt x="203200" y="503341"/>
                  </a:lnTo>
                  <a:cubicBezTo>
                    <a:pt x="90976" y="503341"/>
                    <a:pt x="0" y="390664"/>
                    <a:pt x="0" y="251670"/>
                  </a:cubicBezTo>
                  <a:cubicBezTo>
                    <a:pt x="0" y="11267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F02"/>
            </a:solid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7"/>
                <p:cNvSpPr txBox="1"/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4799"/>
                    </a:lnSpc>
                  </a:pPr>
                  <a:r>
                    <a:rPr lang="en-US" sz="3999" b="1" spc="79" dirty="0">
                      <a:solidFill>
                        <a:srgbClr val="000000"/>
                      </a:solidFill>
                      <a:latin typeface="Asap Bold"/>
                      <a:ea typeface="Asap Bold"/>
                      <a:cs typeface="Asap Bold"/>
                      <a:sym typeface="Asap Bold"/>
                    </a:rPr>
                    <a:t>94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𝒎</m:t>
                          </m:r>
                        </m:e>
                        <m:sup>
                          <m:r>
                            <a:rPr lang="en-US" sz="3999" b="1" i="1" spc="79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999" b="1" spc="79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endParaRPr>
                </a:p>
              </p:txBody>
            </p:sp>
          </mc:Choice>
          <mc:Fallback>
            <p:sp>
              <p:nvSpPr>
                <p:cNvPr id="17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854032" cy="503341"/>
                </a:xfrm>
                <a:prstGeom prst="rect">
                  <a:avLst/>
                </a:prstGeom>
                <a:blipFill>
                  <a:blip r:embed="rId12"/>
                  <a:stretch>
                    <a:fillRect b="-132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8"/>
          <p:cNvGrpSpPr/>
          <p:nvPr/>
        </p:nvGrpSpPr>
        <p:grpSpPr>
          <a:xfrm>
            <a:off x="2190407" y="6363628"/>
            <a:ext cx="3551416" cy="1441450"/>
            <a:chOff x="0" y="0"/>
            <a:chExt cx="1854032" cy="7525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54032" cy="752515"/>
            </a:xfrm>
            <a:custGeom>
              <a:avLst/>
              <a:gdLst/>
              <a:ahLst/>
              <a:cxnLst/>
              <a:rect l="l" t="t" r="r" b="b"/>
              <a:pathLst>
                <a:path w="1854032" h="752515">
                  <a:moveTo>
                    <a:pt x="1650832" y="0"/>
                  </a:moveTo>
                  <a:cubicBezTo>
                    <a:pt x="1763057" y="0"/>
                    <a:pt x="1854032" y="168456"/>
                    <a:pt x="1854032" y="376258"/>
                  </a:cubicBezTo>
                  <a:cubicBezTo>
                    <a:pt x="1854032" y="584059"/>
                    <a:pt x="1763057" y="752515"/>
                    <a:pt x="1650832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1854032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r>
                <a:rPr lang="en-US" sz="3999" b="1" spc="79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Diện tích mặt sàn căn hộ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73071" y="6363628"/>
            <a:ext cx="3817957" cy="1482409"/>
            <a:chOff x="-52608" y="0"/>
            <a:chExt cx="1993181" cy="7738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4032" cy="752515"/>
            </a:xfrm>
            <a:custGeom>
              <a:avLst/>
              <a:gdLst/>
              <a:ahLst/>
              <a:cxnLst/>
              <a:rect l="l" t="t" r="r" b="b"/>
              <a:pathLst>
                <a:path w="1854032" h="752515">
                  <a:moveTo>
                    <a:pt x="1650832" y="0"/>
                  </a:moveTo>
                  <a:cubicBezTo>
                    <a:pt x="1763057" y="0"/>
                    <a:pt x="1854032" y="168456"/>
                    <a:pt x="1854032" y="376258"/>
                  </a:cubicBezTo>
                  <a:cubicBezTo>
                    <a:pt x="1854032" y="584059"/>
                    <a:pt x="1763057" y="752515"/>
                    <a:pt x="1650832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-52608" y="21383"/>
              <a:ext cx="1993181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Diện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tích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chiếc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khăn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mặt</a:t>
              </a:r>
              <a:endParaRPr lang="en-US" sz="3999" b="1" spc="79" dirty="0">
                <a:solidFill>
                  <a:srgbClr val="15130D"/>
                </a:solidFill>
                <a:latin typeface="Asap Bold"/>
                <a:ea typeface="Asap Bold"/>
                <a:cs typeface="Asap Bold"/>
                <a:sym typeface="Asap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518517" y="6363628"/>
            <a:ext cx="3346057" cy="1441450"/>
            <a:chOff x="0" y="0"/>
            <a:chExt cx="1746823" cy="75251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46823" cy="752515"/>
            </a:xfrm>
            <a:custGeom>
              <a:avLst/>
              <a:gdLst/>
              <a:ahLst/>
              <a:cxnLst/>
              <a:rect l="l" t="t" r="r" b="b"/>
              <a:pathLst>
                <a:path w="1746823" h="752515">
                  <a:moveTo>
                    <a:pt x="1543623" y="0"/>
                  </a:moveTo>
                  <a:cubicBezTo>
                    <a:pt x="1655848" y="0"/>
                    <a:pt x="1746823" y="168456"/>
                    <a:pt x="1746823" y="376258"/>
                  </a:cubicBezTo>
                  <a:cubicBezTo>
                    <a:pt x="1746823" y="584059"/>
                    <a:pt x="1655848" y="752515"/>
                    <a:pt x="1543623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1746823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Diện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tích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tỉnh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Lạng</a:t>
              </a:r>
              <a:r>
                <a:rPr lang="en-US" sz="3999" b="1" spc="79" dirty="0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999" b="1" spc="79" dirty="0" err="1">
                  <a:solidFill>
                    <a:srgbClr val="15130D"/>
                  </a:solidFill>
                  <a:latin typeface="Asap Bold"/>
                  <a:ea typeface="Asap Bold"/>
                  <a:cs typeface="Asap Bold"/>
                  <a:sym typeface="Asap Bold"/>
                </a:rPr>
                <a:t>Sơn</a:t>
              </a:r>
              <a:endParaRPr lang="en-US" sz="3999" b="1" spc="79" dirty="0">
                <a:solidFill>
                  <a:srgbClr val="15130D"/>
                </a:solidFill>
                <a:latin typeface="Asap Bold"/>
                <a:ea typeface="Asap Bold"/>
                <a:cs typeface="Asap Bold"/>
                <a:sym typeface="Asap Bold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5410200" y="7805078"/>
            <a:ext cx="8305800" cy="971145"/>
          </a:xfrm>
          <a:prstGeom prst="straightConnector1">
            <a:avLst/>
          </a:prstGeom>
          <a:ln w="57150">
            <a:solidFill>
              <a:srgbClr val="7D9E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038450" y="7860526"/>
            <a:ext cx="3155791" cy="968518"/>
          </a:xfrm>
          <a:prstGeom prst="straightConnector1">
            <a:avLst/>
          </a:prstGeom>
          <a:ln w="57150">
            <a:solidFill>
              <a:srgbClr val="7D9E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0263707" y="7860526"/>
            <a:ext cx="3155791" cy="968518"/>
          </a:xfrm>
          <a:prstGeom prst="straightConnector1">
            <a:avLst/>
          </a:prstGeom>
          <a:ln w="57150">
            <a:solidFill>
              <a:srgbClr val="7D9E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5400000">
            <a:off x="-4991104" y="3505199"/>
            <a:ext cx="11201401" cy="2895601"/>
          </a:xfrm>
          <a:custGeom>
            <a:avLst/>
            <a:gdLst/>
            <a:ahLst/>
            <a:cxnLst/>
            <a:rect l="l" t="t" r="r" b="b"/>
            <a:pathLst>
              <a:path w="13639128" h="8183477">
                <a:moveTo>
                  <a:pt x="0" y="0"/>
                </a:moveTo>
                <a:lnTo>
                  <a:pt x="13639128" y="0"/>
                </a:lnTo>
                <a:lnTo>
                  <a:pt x="13639128" y="8183477"/>
                </a:lnTo>
                <a:lnTo>
                  <a:pt x="0" y="8183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l="-14965" r="-6798" b="-182618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1161707" y="1481138"/>
            <a:ext cx="17126293" cy="0"/>
          </a:xfrm>
          <a:prstGeom prst="line">
            <a:avLst/>
          </a:prstGeom>
          <a:ln w="76200" cap="rnd">
            <a:solidFill>
              <a:srgbClr val="1513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414338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13115" y="3668994"/>
            <a:ext cx="3954259" cy="6618006"/>
          </a:xfrm>
          <a:custGeom>
            <a:avLst/>
            <a:gdLst/>
            <a:ahLst/>
            <a:cxnLst/>
            <a:rect l="l" t="t" r="r" b="b"/>
            <a:pathLst>
              <a:path w="3954259" h="6618006">
                <a:moveTo>
                  <a:pt x="0" y="0"/>
                </a:moveTo>
                <a:lnTo>
                  <a:pt x="3954259" y="0"/>
                </a:lnTo>
                <a:lnTo>
                  <a:pt x="3954259" y="6618006"/>
                </a:lnTo>
                <a:lnTo>
                  <a:pt x="0" y="6618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13115" y="404813"/>
            <a:ext cx="183621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Số</a:t>
            </a:r>
            <a:r>
              <a:rPr lang="en-US" sz="54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7"/>
              <p:cNvSpPr txBox="1"/>
              <p:nvPr/>
            </p:nvSpPr>
            <p:spPr>
              <a:xfrm>
                <a:off x="8222775" y="2641432"/>
                <a:ext cx="9836625" cy="3116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a) 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</a:t>
                </a: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=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499" b="1" dirty="0" smtClean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271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=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6000" b="1" spc="79" dirty="0" smtClean="0">
                  <a:solidFill>
                    <a:srgbClr val="000000"/>
                  </a:solidFill>
                  <a:latin typeface="Asap Bold"/>
                  <a:sym typeface="Asap Bold"/>
                </a:endParaRPr>
              </a:p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54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    =                  </a:t>
                </a:r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ha</a:t>
                </a:r>
              </a:p>
            </p:txBody>
          </p:sp>
        </mc:Choice>
        <mc:Fallback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775" y="2641432"/>
                <a:ext cx="9836625" cy="3116238"/>
              </a:xfrm>
              <a:prstGeom prst="rect">
                <a:avLst/>
              </a:prstGeom>
              <a:blipFill>
                <a:blip r:embed="rId9"/>
                <a:stretch>
                  <a:fillRect l="-4337" t="-4110" b="-9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8"/>
              <p:cNvSpPr txBox="1"/>
              <p:nvPr/>
            </p:nvSpPr>
            <p:spPr>
              <a:xfrm>
                <a:off x="7019955" y="6816072"/>
                <a:ext cx="11420445" cy="3116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b)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  =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</a:t>
                </a:r>
                <a:endParaRPr lang="en-US" sz="5499" b="1" dirty="0" smtClean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𝒄𝒎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=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𝒄𝒎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</a:t>
                </a:r>
              </a:p>
              <a:p>
                <a:pPr>
                  <a:lnSpc>
                    <a:spcPts val="8139"/>
                  </a:lnSpc>
                </a:pPr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    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𝒌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99" b="1" dirty="0" smtClean="0">
                    <a:solidFill>
                      <a:srgbClr val="000000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50 ha     =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6000" b="1" i="1" spc="79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𝒌</m:t>
                        </m:r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6000" b="1" i="1" spc="79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499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955" y="6816072"/>
                <a:ext cx="11420445" cy="3116238"/>
              </a:xfrm>
              <a:prstGeom prst="rect">
                <a:avLst/>
              </a:prstGeom>
              <a:blipFill>
                <a:blip r:embed="rId10"/>
                <a:stretch>
                  <a:fillRect l="-3737" t="-4110" b="-9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6"/>
          <p:cNvSpPr txBox="1"/>
          <p:nvPr/>
        </p:nvSpPr>
        <p:spPr>
          <a:xfrm>
            <a:off x="13563600" y="2775856"/>
            <a:ext cx="1836219" cy="79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0,3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3262508" y="3776358"/>
            <a:ext cx="24384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0,0271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3193727" y="4838288"/>
            <a:ext cx="2438401" cy="79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0,0054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13864690" y="6993483"/>
            <a:ext cx="1836219" cy="79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3,07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13563598" y="7993985"/>
            <a:ext cx="2438401" cy="79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8,1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13494817" y="9055915"/>
            <a:ext cx="2438401" cy="79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smtClean="0">
                <a:solidFill>
                  <a:srgbClr val="FFAE00"/>
                </a:solidFill>
                <a:latin typeface="Asap Bold"/>
                <a:ea typeface="Asap Bold"/>
                <a:cs typeface="Asap Bold"/>
                <a:sym typeface="Asap Bold"/>
              </a:rPr>
              <a:t>12,5</a:t>
            </a:r>
            <a:endParaRPr lang="en-US" sz="5499" b="1" dirty="0">
              <a:solidFill>
                <a:srgbClr val="FFAE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53384" y="505402"/>
            <a:ext cx="9036557" cy="9276196"/>
            <a:chOff x="0" y="0"/>
            <a:chExt cx="12048743" cy="12368262"/>
          </a:xfrm>
        </p:grpSpPr>
        <p:grpSp>
          <p:nvGrpSpPr>
            <p:cNvPr id="3" name="Group 3"/>
            <p:cNvGrpSpPr/>
            <p:nvPr/>
          </p:nvGrpSpPr>
          <p:grpSpPr>
            <a:xfrm>
              <a:off x="4747544" y="0"/>
              <a:ext cx="5772906" cy="5520972"/>
              <a:chOff x="0" y="0"/>
              <a:chExt cx="84989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989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890" h="812800">
                    <a:moveTo>
                      <a:pt x="424945" y="0"/>
                    </a:moveTo>
                    <a:cubicBezTo>
                      <a:pt x="190254" y="0"/>
                      <a:pt x="0" y="181951"/>
                      <a:pt x="0" y="406400"/>
                    </a:cubicBezTo>
                    <a:cubicBezTo>
                      <a:pt x="0" y="630849"/>
                      <a:pt x="190254" y="812800"/>
                      <a:pt x="424945" y="812800"/>
                    </a:cubicBezTo>
                    <a:cubicBezTo>
                      <a:pt x="659636" y="812800"/>
                      <a:pt x="849890" y="630849"/>
                      <a:pt x="849890" y="406400"/>
                    </a:cubicBezTo>
                    <a:cubicBezTo>
                      <a:pt x="849890" y="181951"/>
                      <a:pt x="659636" y="0"/>
                      <a:pt x="424945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9677" y="57150"/>
                <a:ext cx="690536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319519"/>
              <a:ext cx="12048743" cy="12048743"/>
            </a:xfrm>
            <a:custGeom>
              <a:avLst/>
              <a:gdLst/>
              <a:ahLst/>
              <a:cxnLst/>
              <a:rect l="l" t="t" r="r" b="b"/>
              <a:pathLst>
                <a:path w="12048743" h="12048743">
                  <a:moveTo>
                    <a:pt x="0" y="0"/>
                  </a:moveTo>
                  <a:lnTo>
                    <a:pt x="12048743" y="0"/>
                  </a:lnTo>
                  <a:lnTo>
                    <a:pt x="12048743" y="12048743"/>
                  </a:lnTo>
                  <a:lnTo>
                    <a:pt x="0" y="12048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9313208"/>
              <a:ext cx="12048743" cy="3055054"/>
            </a:xfrm>
            <a:custGeom>
              <a:avLst/>
              <a:gdLst/>
              <a:ahLst/>
              <a:cxnLst/>
              <a:rect l="l" t="t" r="r" b="b"/>
              <a:pathLst>
                <a:path w="12048743" h="3055054">
                  <a:moveTo>
                    <a:pt x="0" y="0"/>
                  </a:moveTo>
                  <a:lnTo>
                    <a:pt x="12048743" y="0"/>
                  </a:lnTo>
                  <a:lnTo>
                    <a:pt x="12048743" y="3055054"/>
                  </a:lnTo>
                  <a:lnTo>
                    <a:pt x="0" y="3055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94387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1017188" y="864650"/>
              <a:ext cx="5613579" cy="561357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2999413" y="2760486"/>
              <a:ext cx="2039328" cy="2003640"/>
            </a:xfrm>
            <a:custGeom>
              <a:avLst/>
              <a:gdLst/>
              <a:ahLst/>
              <a:cxnLst/>
              <a:rect l="l" t="t" r="r" b="b"/>
              <a:pathLst>
                <a:path w="2039328" h="2003640">
                  <a:moveTo>
                    <a:pt x="0" y="0"/>
                  </a:moveTo>
                  <a:lnTo>
                    <a:pt x="2039328" y="0"/>
                  </a:lnTo>
                  <a:lnTo>
                    <a:pt x="2039328" y="2003639"/>
                  </a:lnTo>
                  <a:lnTo>
                    <a:pt x="0" y="2003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279007">
              <a:off x="1871108" y="3485606"/>
              <a:ext cx="738808" cy="1985622"/>
            </a:xfrm>
            <a:custGeom>
              <a:avLst/>
              <a:gdLst/>
              <a:ahLst/>
              <a:cxnLst/>
              <a:rect l="l" t="t" r="r" b="b"/>
              <a:pathLst>
                <a:path w="738808" h="1985622">
                  <a:moveTo>
                    <a:pt x="0" y="0"/>
                  </a:moveTo>
                  <a:lnTo>
                    <a:pt x="738808" y="0"/>
                  </a:lnTo>
                  <a:lnTo>
                    <a:pt x="738808" y="1985622"/>
                  </a:lnTo>
                  <a:lnTo>
                    <a:pt x="0" y="1985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211772" t="-1397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920218">
              <a:off x="3823978" y="5419917"/>
              <a:ext cx="2039328" cy="737861"/>
            </a:xfrm>
            <a:custGeom>
              <a:avLst/>
              <a:gdLst/>
              <a:ahLst/>
              <a:cxnLst/>
              <a:rect l="l" t="t" r="r" b="b"/>
              <a:pathLst>
                <a:path w="2039328" h="737861">
                  <a:moveTo>
                    <a:pt x="0" y="0"/>
                  </a:moveTo>
                  <a:lnTo>
                    <a:pt x="2039328" y="0"/>
                  </a:lnTo>
                  <a:lnTo>
                    <a:pt x="2039328" y="737861"/>
                  </a:lnTo>
                  <a:lnTo>
                    <a:pt x="0" y="737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17154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9060791" flipH="1">
              <a:off x="390062" y="6846940"/>
              <a:ext cx="3234012" cy="1660989"/>
            </a:xfrm>
            <a:custGeom>
              <a:avLst/>
              <a:gdLst/>
              <a:ahLst/>
              <a:cxnLst/>
              <a:rect l="l" t="t" r="r" b="b"/>
              <a:pathLst>
                <a:path w="3234012" h="1660989">
                  <a:moveTo>
                    <a:pt x="3234012" y="0"/>
                  </a:moveTo>
                  <a:lnTo>
                    <a:pt x="0" y="0"/>
                  </a:lnTo>
                  <a:lnTo>
                    <a:pt x="0" y="1660988"/>
                  </a:lnTo>
                  <a:lnTo>
                    <a:pt x="3234012" y="1660988"/>
                  </a:lnTo>
                  <a:lnTo>
                    <a:pt x="3234012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12162" y="5585502"/>
              <a:ext cx="1423168" cy="2323539"/>
            </a:xfrm>
            <a:custGeom>
              <a:avLst/>
              <a:gdLst/>
              <a:ahLst/>
              <a:cxnLst/>
              <a:rect l="l" t="t" r="r" b="b"/>
              <a:pathLst>
                <a:path w="1423168" h="2323539">
                  <a:moveTo>
                    <a:pt x="0" y="0"/>
                  </a:moveTo>
                  <a:lnTo>
                    <a:pt x="1423167" y="0"/>
                  </a:lnTo>
                  <a:lnTo>
                    <a:pt x="1423167" y="2323539"/>
                  </a:lnTo>
                  <a:lnTo>
                    <a:pt x="0" y="232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305" y="1768062"/>
            <a:ext cx="9117592" cy="64026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/>
          <p:cNvSpPr/>
          <p:nvPr/>
        </p:nvSpPr>
        <p:spPr>
          <a:xfrm rot="5400000">
            <a:off x="-4991104" y="3505199"/>
            <a:ext cx="11201401" cy="2895601"/>
          </a:xfrm>
          <a:custGeom>
            <a:avLst/>
            <a:gdLst/>
            <a:ahLst/>
            <a:cxnLst/>
            <a:rect l="l" t="t" r="r" b="b"/>
            <a:pathLst>
              <a:path w="13639128" h="8183477">
                <a:moveTo>
                  <a:pt x="0" y="0"/>
                </a:moveTo>
                <a:lnTo>
                  <a:pt x="13639128" y="0"/>
                </a:lnTo>
                <a:lnTo>
                  <a:pt x="13639128" y="8183477"/>
                </a:lnTo>
                <a:lnTo>
                  <a:pt x="0" y="818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4965" r="-6798" b="-182618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1028699" y="1048689"/>
            <a:ext cx="17126293" cy="0"/>
          </a:xfrm>
          <a:prstGeom prst="line">
            <a:avLst/>
          </a:prstGeom>
          <a:ln w="76200" cap="rnd">
            <a:solidFill>
              <a:srgbClr val="1513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0777" y="358719"/>
            <a:ext cx="1855845" cy="1855845"/>
          </a:xfrm>
          <a:custGeom>
            <a:avLst/>
            <a:gdLst/>
            <a:ahLst/>
            <a:cxnLst/>
            <a:rect l="l" t="t" r="r" b="b"/>
            <a:pathLst>
              <a:path w="1855845" h="1855845">
                <a:moveTo>
                  <a:pt x="0" y="0"/>
                </a:moveTo>
                <a:lnTo>
                  <a:pt x="1855846" y="0"/>
                </a:lnTo>
                <a:lnTo>
                  <a:pt x="1855846" y="1855845"/>
                </a:lnTo>
                <a:lnTo>
                  <a:pt x="0" y="1855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2539" y="4039367"/>
            <a:ext cx="8696796" cy="5865281"/>
          </a:xfrm>
          <a:custGeom>
            <a:avLst/>
            <a:gdLst/>
            <a:ahLst/>
            <a:cxnLst/>
            <a:rect l="l" t="t" r="r" b="b"/>
            <a:pathLst>
              <a:path w="8696796" h="5865281">
                <a:moveTo>
                  <a:pt x="0" y="0"/>
                </a:moveTo>
                <a:lnTo>
                  <a:pt x="8696796" y="0"/>
                </a:lnTo>
                <a:lnTo>
                  <a:pt x="8696796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716496" y="3927191"/>
            <a:ext cx="5821858" cy="1441450"/>
            <a:chOff x="0" y="0"/>
            <a:chExt cx="3039326" cy="7525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39326" cy="752515"/>
            </a:xfrm>
            <a:custGeom>
              <a:avLst/>
              <a:gdLst/>
              <a:ahLst/>
              <a:cxnLst/>
              <a:rect l="l" t="t" r="r" b="b"/>
              <a:pathLst>
                <a:path w="3039326" h="752515">
                  <a:moveTo>
                    <a:pt x="2836126" y="0"/>
                  </a:moveTo>
                  <a:cubicBezTo>
                    <a:pt x="2948350" y="0"/>
                    <a:pt x="3039326" y="168456"/>
                    <a:pt x="3039326" y="376258"/>
                  </a:cubicBezTo>
                  <a:cubicBezTo>
                    <a:pt x="3039326" y="584059"/>
                    <a:pt x="2948350" y="752515"/>
                    <a:pt x="2836126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3039326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86157" y="4005828"/>
            <a:ext cx="1153255" cy="1153255"/>
          </a:xfrm>
          <a:custGeom>
            <a:avLst/>
            <a:gdLst/>
            <a:ahLst/>
            <a:cxnLst/>
            <a:rect l="l" t="t" r="r" b="b"/>
            <a:pathLst>
              <a:path w="1153255" h="1153255">
                <a:moveTo>
                  <a:pt x="0" y="0"/>
                </a:moveTo>
                <a:lnTo>
                  <a:pt x="1153254" y="0"/>
                </a:lnTo>
                <a:lnTo>
                  <a:pt x="1153254" y="1153255"/>
                </a:lnTo>
                <a:lnTo>
                  <a:pt x="0" y="1153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82539" y="226867"/>
            <a:ext cx="7586286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Chọn câu trả lời đúng.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057398" y="1095114"/>
                <a:ext cx="15724461" cy="291496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99" b="1" dirty="0" smtClean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Ô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cửa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sổ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thông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gió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ở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bếp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nhà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Mai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có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dạng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hình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chữ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nhật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với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chiều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dài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1 m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và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chiều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rộng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99" b="1" i="1" dirty="0" smtClean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499" b="1" i="1" dirty="0" smtClean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499" b="1" i="1" dirty="0" smtClean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99" b="1" dirty="0" smtClean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𝑚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. </a:t>
                </a:r>
                <a:endParaRPr lang="en-US" sz="5499" b="1" dirty="0" smtClean="0">
                  <a:solidFill>
                    <a:srgbClr val="006C55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  <a:p>
                <a:pPr algn="ctr"/>
                <a:r>
                  <a:rPr lang="en-US" sz="5499" b="1" dirty="0" err="1" smtClean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Diện</a:t>
                </a:r>
                <a:r>
                  <a:rPr lang="en-US" sz="5499" b="1" dirty="0" smtClean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tích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của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ô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cửa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sổ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đó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</a:t>
                </a:r>
                <a:r>
                  <a:rPr lang="en-US" sz="5499" b="1" dirty="0" err="1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là</a:t>
                </a: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:</a:t>
                </a: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398" y="1095114"/>
                <a:ext cx="15724461" cy="2914965"/>
              </a:xfrm>
              <a:prstGeom prst="rect">
                <a:avLst/>
              </a:prstGeom>
              <a:blipFill>
                <a:blip r:embed="rId9"/>
                <a:stretch>
                  <a:fillRect t="-7531" b="-13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2"/>
          <p:cNvGrpSpPr/>
          <p:nvPr/>
        </p:nvGrpSpPr>
        <p:grpSpPr>
          <a:xfrm>
            <a:off x="11716496" y="5530558"/>
            <a:ext cx="5821858" cy="1441450"/>
            <a:chOff x="0" y="0"/>
            <a:chExt cx="3039326" cy="7525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39326" cy="752515"/>
            </a:xfrm>
            <a:custGeom>
              <a:avLst/>
              <a:gdLst/>
              <a:ahLst/>
              <a:cxnLst/>
              <a:rect l="l" t="t" r="r" b="b"/>
              <a:pathLst>
                <a:path w="3039326" h="752515">
                  <a:moveTo>
                    <a:pt x="2836126" y="0"/>
                  </a:moveTo>
                  <a:cubicBezTo>
                    <a:pt x="2948350" y="0"/>
                    <a:pt x="3039326" y="168456"/>
                    <a:pt x="3039326" y="376258"/>
                  </a:cubicBezTo>
                  <a:cubicBezTo>
                    <a:pt x="3039326" y="584059"/>
                    <a:pt x="2948350" y="752515"/>
                    <a:pt x="2836126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3039326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30380" y="7094243"/>
            <a:ext cx="5821858" cy="1441450"/>
            <a:chOff x="0" y="0"/>
            <a:chExt cx="3039326" cy="7525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39326" cy="752515"/>
            </a:xfrm>
            <a:custGeom>
              <a:avLst/>
              <a:gdLst/>
              <a:ahLst/>
              <a:cxnLst/>
              <a:rect l="l" t="t" r="r" b="b"/>
              <a:pathLst>
                <a:path w="3039326" h="752515">
                  <a:moveTo>
                    <a:pt x="2836126" y="0"/>
                  </a:moveTo>
                  <a:cubicBezTo>
                    <a:pt x="2948350" y="0"/>
                    <a:pt x="3039326" y="168456"/>
                    <a:pt x="3039326" y="376258"/>
                  </a:cubicBezTo>
                  <a:cubicBezTo>
                    <a:pt x="3039326" y="584059"/>
                    <a:pt x="2948350" y="752515"/>
                    <a:pt x="2836126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039326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44264" y="8697618"/>
            <a:ext cx="5821858" cy="1441450"/>
            <a:chOff x="0" y="0"/>
            <a:chExt cx="3039326" cy="7525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39326" cy="752515"/>
            </a:xfrm>
            <a:custGeom>
              <a:avLst/>
              <a:gdLst/>
              <a:ahLst/>
              <a:cxnLst/>
              <a:rect l="l" t="t" r="r" b="b"/>
              <a:pathLst>
                <a:path w="3039326" h="752515">
                  <a:moveTo>
                    <a:pt x="2836126" y="0"/>
                  </a:moveTo>
                  <a:cubicBezTo>
                    <a:pt x="2948350" y="0"/>
                    <a:pt x="3039326" y="168456"/>
                    <a:pt x="3039326" y="376258"/>
                  </a:cubicBezTo>
                  <a:cubicBezTo>
                    <a:pt x="3039326" y="584059"/>
                    <a:pt x="2948350" y="752515"/>
                    <a:pt x="2836126" y="752515"/>
                  </a:cubicBezTo>
                  <a:lnTo>
                    <a:pt x="203200" y="752515"/>
                  </a:lnTo>
                  <a:cubicBezTo>
                    <a:pt x="90976" y="752515"/>
                    <a:pt x="0" y="584059"/>
                    <a:pt x="0" y="376258"/>
                  </a:cubicBezTo>
                  <a:cubicBezTo>
                    <a:pt x="0" y="168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3039326" cy="752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917059" y="8916693"/>
            <a:ext cx="1087160" cy="1101175"/>
          </a:xfrm>
          <a:custGeom>
            <a:avLst/>
            <a:gdLst/>
            <a:ahLst/>
            <a:cxnLst/>
            <a:rect l="l" t="t" r="r" b="b"/>
            <a:pathLst>
              <a:path w="1087160" h="1101175">
                <a:moveTo>
                  <a:pt x="0" y="0"/>
                </a:moveTo>
                <a:lnTo>
                  <a:pt x="1087160" y="0"/>
                </a:lnTo>
                <a:lnTo>
                  <a:pt x="1087160" y="1101175"/>
                </a:lnTo>
                <a:lnTo>
                  <a:pt x="0" y="1101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879335" y="7133932"/>
            <a:ext cx="1116215" cy="1263206"/>
          </a:xfrm>
          <a:custGeom>
            <a:avLst/>
            <a:gdLst/>
            <a:ahLst/>
            <a:cxnLst/>
            <a:rect l="l" t="t" r="r" b="b"/>
            <a:pathLst>
              <a:path w="1116215" h="1263206">
                <a:moveTo>
                  <a:pt x="0" y="0"/>
                </a:moveTo>
                <a:lnTo>
                  <a:pt x="1116215" y="0"/>
                </a:lnTo>
                <a:lnTo>
                  <a:pt x="1116215" y="1263207"/>
                </a:lnTo>
                <a:lnTo>
                  <a:pt x="0" y="1263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86157" y="5650168"/>
            <a:ext cx="1047117" cy="1101175"/>
          </a:xfrm>
          <a:custGeom>
            <a:avLst/>
            <a:gdLst/>
            <a:ahLst/>
            <a:cxnLst/>
            <a:rect l="l" t="t" r="r" b="b"/>
            <a:pathLst>
              <a:path w="1047117" h="1101175">
                <a:moveTo>
                  <a:pt x="0" y="0"/>
                </a:moveTo>
                <a:lnTo>
                  <a:pt x="1047117" y="0"/>
                </a:lnTo>
                <a:lnTo>
                  <a:pt x="1047117" y="1101175"/>
                </a:lnTo>
                <a:lnTo>
                  <a:pt x="0" y="1101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4"/>
              <p:cNvSpPr txBox="1"/>
              <p:nvPr/>
            </p:nvSpPr>
            <p:spPr>
              <a:xfrm>
                <a:off x="12876616" y="7341673"/>
                <a:ext cx="3506384" cy="8463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99"/>
                  </a:lnSpc>
                </a:pP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600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𝒅𝒎</m:t>
                        </m:r>
                      </m:e>
                      <m:sup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499" b="1" dirty="0">
                  <a:solidFill>
                    <a:srgbClr val="006C55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4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616" y="7341673"/>
                <a:ext cx="3506384" cy="846386"/>
              </a:xfrm>
              <a:prstGeom prst="rect">
                <a:avLst/>
              </a:prstGeom>
              <a:blipFill>
                <a:blip r:embed="rId16"/>
                <a:stretch>
                  <a:fillRect l="-868" t="-25899" b="-48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5"/>
              <p:cNvSpPr txBox="1"/>
              <p:nvPr/>
            </p:nvSpPr>
            <p:spPr>
              <a:xfrm>
                <a:off x="13199308" y="8999243"/>
                <a:ext cx="2398540" cy="8382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6599"/>
                  </a:lnSpc>
                </a:pPr>
                <a:r>
                  <a:rPr lang="en-US" sz="5499" b="1" dirty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𝒅𝒎</m:t>
                        </m:r>
                      </m:e>
                      <m:sup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499" b="1" dirty="0">
                  <a:solidFill>
                    <a:srgbClr val="006C55"/>
                  </a:solidFill>
                  <a:latin typeface="Asap Bold"/>
                  <a:ea typeface="Asap Bold"/>
                  <a:cs typeface="Asap Bold"/>
                  <a:sym typeface="Asap Bold"/>
                </a:endParaRPr>
              </a:p>
            </p:txBody>
          </p:sp>
        </mc:Choice>
        <mc:Fallback>
          <p:sp>
            <p:nvSpPr>
              <p:cNvPr id="25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308" y="8999243"/>
                <a:ext cx="2398540" cy="838200"/>
              </a:xfrm>
              <a:prstGeom prst="rect">
                <a:avLst/>
              </a:prstGeom>
              <a:blipFill>
                <a:blip r:embed="rId17"/>
                <a:stretch>
                  <a:fillRect l="-16497" t="-2608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3298661" y="4014658"/>
                <a:ext cx="1242648" cy="1314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499" b="1" i="1" dirty="0">
                            <a:solidFill>
                              <a:srgbClr val="006C55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99" b="1" dirty="0" smtClean="0">
                    <a:solidFill>
                      <a:srgbClr val="006C55"/>
                    </a:solidFill>
                    <a:latin typeface="Asap Bold"/>
                    <a:ea typeface="Asap Bold"/>
                    <a:cs typeface="Asap Bold"/>
                    <a:sym typeface="Asap Bold"/>
                  </a:rPr>
                  <a:t> 𝑚</a:t>
                </a:r>
                <a:endParaRPr lang="en-US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8661" y="4014658"/>
                <a:ext cx="1242648" cy="1314784"/>
              </a:xfrm>
              <a:prstGeom prst="rect">
                <a:avLst/>
              </a:prstGeom>
              <a:blipFill>
                <a:blip r:embed="rId18"/>
                <a:stretch>
                  <a:fillRect r="-27094" b="-1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13199308" y="5451677"/>
                <a:ext cx="2273828" cy="1537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</m:ctrlPr>
                        </m:fPr>
                        <m:num>
                          <m:r>
                            <a:rPr lang="en-US" sz="5000" b="1" i="1" dirty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 dirty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𝟓</m:t>
                          </m:r>
                        </m:den>
                      </m:f>
                      <m:r>
                        <a:rPr lang="en-US" sz="5000" b="1" i="1" dirty="0" smtClean="0">
                          <a:solidFill>
                            <a:srgbClr val="006C55"/>
                          </a:solidFill>
                          <a:latin typeface="Cambria Math" panose="02040503050406030204" pitchFamily="18" charset="0"/>
                          <a:sym typeface="Asap Bold"/>
                        </a:rPr>
                        <m:t> </m:t>
                      </m:r>
                      <m:sSup>
                        <m:sSupPr>
                          <m:ctrlPr>
                            <a:rPr lang="en-US" sz="5000" b="1" i="1" dirty="0" smtClean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𝒅𝒎</m:t>
                          </m:r>
                        </m:e>
                        <m:sup>
                          <m:r>
                            <a:rPr lang="en-US" sz="5000" b="1" i="1" dirty="0" smtClean="0">
                              <a:solidFill>
                                <a:srgbClr val="006C55"/>
                              </a:solidFill>
                              <a:latin typeface="Cambria Math" panose="02040503050406030204" pitchFamily="18" charset="0"/>
                              <a:sym typeface="Asap Bold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5000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308" y="5451677"/>
                <a:ext cx="2273828" cy="1537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376146" y="819572"/>
            <a:ext cx="12525552" cy="8798643"/>
          </a:xfrm>
          <a:custGeom>
            <a:avLst/>
            <a:gdLst/>
            <a:ahLst/>
            <a:cxnLst/>
            <a:rect l="l" t="t" r="r" b="b"/>
            <a:pathLst>
              <a:path w="12525552" h="8798643">
                <a:moveTo>
                  <a:pt x="0" y="0"/>
                </a:moveTo>
                <a:lnTo>
                  <a:pt x="12525552" y="0"/>
                </a:lnTo>
                <a:lnTo>
                  <a:pt x="12525552" y="8798643"/>
                </a:lnTo>
                <a:lnTo>
                  <a:pt x="0" y="8798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142" t="-34170" r="-279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05882" y="6282138"/>
            <a:ext cx="3769576" cy="4004862"/>
          </a:xfrm>
          <a:custGeom>
            <a:avLst/>
            <a:gdLst/>
            <a:ahLst/>
            <a:cxnLst/>
            <a:rect l="l" t="t" r="r" b="b"/>
            <a:pathLst>
              <a:path w="3769576" h="4004862">
                <a:moveTo>
                  <a:pt x="0" y="0"/>
                </a:moveTo>
                <a:lnTo>
                  <a:pt x="3769576" y="0"/>
                </a:lnTo>
                <a:lnTo>
                  <a:pt x="3769576" y="4004862"/>
                </a:lnTo>
                <a:lnTo>
                  <a:pt x="0" y="4004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70090" y="6282138"/>
            <a:ext cx="4317910" cy="4004862"/>
          </a:xfrm>
          <a:custGeom>
            <a:avLst/>
            <a:gdLst/>
            <a:ahLst/>
            <a:cxnLst/>
            <a:rect l="l" t="t" r="r" b="b"/>
            <a:pathLst>
              <a:path w="4317910" h="4004862">
                <a:moveTo>
                  <a:pt x="0" y="0"/>
                </a:moveTo>
                <a:lnTo>
                  <a:pt x="4317910" y="0"/>
                </a:lnTo>
                <a:lnTo>
                  <a:pt x="4317910" y="4004862"/>
                </a:lnTo>
                <a:lnTo>
                  <a:pt x="0" y="4004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653376" y="3009900"/>
                <a:ext cx="12339831" cy="464280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Diện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tích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ô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cửa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thông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gió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là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	1 ×       =     </a:t>
                </a: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Đổi</a:t>
                </a:r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:                 =       × 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= 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"/>
                  <a:sym typeface="Asap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			</a:t>
                </a:r>
                <a:r>
                  <a:rPr lang="en-US" sz="5000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Đáp</a:t>
                </a:r>
                <a:r>
                  <a:rPr lang="en-US" sz="50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số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: </a:t>
                </a:r>
                <a:r>
                  <a:rPr lang="en-US" sz="5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"/>
                    <a:sym typeface="Asap"/>
                  </a:rPr>
                  <a:t>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𝒅𝒎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"/>
                  <a:sym typeface="Asap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" y="3009900"/>
                <a:ext cx="12339831" cy="4642809"/>
              </a:xfrm>
              <a:prstGeom prst="rect">
                <a:avLst/>
              </a:prstGeom>
              <a:blipFill>
                <a:blip r:embed="rId6"/>
                <a:stretch>
                  <a:fillRect l="-3113" b="-4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706208" y="4171950"/>
                <a:ext cx="662361" cy="1314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99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499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499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99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 Bold"/>
                    <a:sym typeface="Asap Bold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08" y="4171950"/>
                <a:ext cx="662361" cy="13147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275669" y="4227478"/>
                <a:ext cx="2291461" cy="1203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  <m:r>
                      <a:rPr lang="en-US" sz="5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sap Bold"/>
                      </a:rPr>
                      <m:t> </m:t>
                    </m:r>
                    <m:sSup>
                      <m:sSupPr>
                        <m:ctrlP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(</m:t>
                        </m:r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sap Bold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sap Bold"/>
                      </a:rPr>
                      <m:t>)</m:t>
                    </m:r>
                  </m:oMath>
                </a14:m>
                <a:endParaRPr lang="en-US" sz="5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669" y="4227478"/>
                <a:ext cx="2291461" cy="12037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891657" y="5306759"/>
                <a:ext cx="2291461" cy="1203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  <m:r>
                      <a:rPr lang="en-US" sz="5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sap Bold"/>
                      </a:rPr>
                      <m:t> </m:t>
                    </m:r>
                    <m:sSup>
                      <m:sSupPr>
                        <m:ctrlP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sSupPr>
                      <m:e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(</m:t>
                        </m:r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sap Bold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sap Bold"/>
                      </a:rPr>
                      <m:t>)</m:t>
                    </m:r>
                  </m:oMath>
                </a14:m>
                <a:endParaRPr lang="en-US" sz="5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657" y="5306759"/>
                <a:ext cx="2291461" cy="12037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654666" y="5306759"/>
                <a:ext cx="662361" cy="1314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99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</m:ctrlPr>
                      </m:fPr>
                      <m:num>
                        <m:r>
                          <a:rPr lang="en-US" sz="5499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𝟑</m:t>
                        </m:r>
                      </m:num>
                      <m:den>
                        <m:r>
                          <a:rPr lang="en-US" sz="5499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sap Bold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99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sap Bold"/>
                    <a:sym typeface="Asap Bold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666" y="5306759"/>
                <a:ext cx="662361" cy="13147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 rot="5400000">
            <a:off x="-4991104" y="3505199"/>
            <a:ext cx="11201401" cy="2895601"/>
          </a:xfrm>
          <a:custGeom>
            <a:avLst/>
            <a:gdLst/>
            <a:ahLst/>
            <a:cxnLst/>
            <a:rect l="l" t="t" r="r" b="b"/>
            <a:pathLst>
              <a:path w="13639128" h="8183477">
                <a:moveTo>
                  <a:pt x="0" y="0"/>
                </a:moveTo>
                <a:lnTo>
                  <a:pt x="13639128" y="0"/>
                </a:lnTo>
                <a:lnTo>
                  <a:pt x="13639128" y="8183477"/>
                </a:lnTo>
                <a:lnTo>
                  <a:pt x="0" y="818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4965" r="-6798" b="-182618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1028700" y="1324742"/>
            <a:ext cx="17126293" cy="0"/>
          </a:xfrm>
          <a:prstGeom prst="line">
            <a:avLst/>
          </a:prstGeom>
          <a:ln w="76200" cap="rnd">
            <a:solidFill>
              <a:srgbClr val="1513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80098" y="595239"/>
            <a:ext cx="1697205" cy="1697205"/>
          </a:xfrm>
          <a:custGeom>
            <a:avLst/>
            <a:gdLst/>
            <a:ahLst/>
            <a:cxnLst/>
            <a:rect l="l" t="t" r="r" b="b"/>
            <a:pathLst>
              <a:path w="1697205" h="1697205">
                <a:moveTo>
                  <a:pt x="0" y="0"/>
                </a:moveTo>
                <a:lnTo>
                  <a:pt x="1697204" y="0"/>
                </a:lnTo>
                <a:lnTo>
                  <a:pt x="1697204" y="1697204"/>
                </a:lnTo>
                <a:lnTo>
                  <a:pt x="0" y="169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90407" y="191267"/>
            <a:ext cx="482331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Giải bài toán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6882" y="1799855"/>
            <a:ext cx="15858111" cy="33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Bác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Tư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có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1 ha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đất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.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Bác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đã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dùng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9/10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mảnh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đất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để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trồng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cây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,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làm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đường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phần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còn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lại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để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xây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nhà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.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Hỏi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bác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Tư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dùng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bao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nhiêu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mét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vuông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đất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để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xây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499" b="1" dirty="0" err="1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nhà</a:t>
            </a:r>
            <a:r>
              <a:rPr lang="en-US" sz="5499" b="1" dirty="0">
                <a:solidFill>
                  <a:srgbClr val="006C56"/>
                </a:solidFill>
                <a:latin typeface="Asap Bold"/>
                <a:ea typeface="Asap Bold"/>
                <a:cs typeface="Asap Bold"/>
                <a:sym typeface="Asap Bold"/>
              </a:rPr>
              <a:t>?</a:t>
            </a:r>
          </a:p>
        </p:txBody>
      </p:sp>
      <p:grpSp>
        <p:nvGrpSpPr>
          <p:cNvPr id="9" name="Group 2"/>
          <p:cNvGrpSpPr/>
          <p:nvPr/>
        </p:nvGrpSpPr>
        <p:grpSpPr>
          <a:xfrm>
            <a:off x="14782800" y="4836284"/>
            <a:ext cx="3099880" cy="3290255"/>
            <a:chOff x="8694708" y="561278"/>
            <a:chExt cx="4133172" cy="4387006"/>
          </a:xfrm>
        </p:grpSpPr>
        <p:sp>
          <p:nvSpPr>
            <p:cNvPr id="10" name="Freeform 3"/>
            <p:cNvSpPr/>
            <p:nvPr/>
          </p:nvSpPr>
          <p:spPr>
            <a:xfrm rot="1823044">
              <a:off x="8694708" y="815113"/>
              <a:ext cx="4133172" cy="4133171"/>
            </a:xfrm>
            <a:custGeom>
              <a:avLst/>
              <a:gdLst/>
              <a:ahLst/>
              <a:cxnLst/>
              <a:rect l="l" t="t" r="r" b="b"/>
              <a:pathLst>
                <a:path w="4133173" h="4133173">
                  <a:moveTo>
                    <a:pt x="0" y="0"/>
                  </a:moveTo>
                  <a:lnTo>
                    <a:pt x="4133173" y="0"/>
                  </a:lnTo>
                  <a:lnTo>
                    <a:pt x="4133173" y="4133173"/>
                  </a:lnTo>
                  <a:lnTo>
                    <a:pt x="0" y="41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5"/>
            <p:cNvSpPr/>
            <p:nvPr/>
          </p:nvSpPr>
          <p:spPr>
            <a:xfrm rot="21314193">
              <a:off x="9524224" y="2103800"/>
              <a:ext cx="1788755" cy="900887"/>
            </a:xfrm>
            <a:custGeom>
              <a:avLst/>
              <a:gdLst/>
              <a:ahLst/>
              <a:cxnLst/>
              <a:rect l="l" t="t" r="r" b="b"/>
              <a:pathLst>
                <a:path w="1596623" h="763476">
                  <a:moveTo>
                    <a:pt x="0" y="0"/>
                  </a:moveTo>
                  <a:lnTo>
                    <a:pt x="1596623" y="0"/>
                  </a:lnTo>
                  <a:lnTo>
                    <a:pt x="1596623" y="763476"/>
                  </a:lnTo>
                  <a:lnTo>
                    <a:pt x="0" y="7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/>
            <p:cNvSpPr/>
            <p:nvPr/>
          </p:nvSpPr>
          <p:spPr>
            <a:xfrm rot="1203289">
              <a:off x="9730533" y="561278"/>
              <a:ext cx="3006297" cy="1934962"/>
            </a:xfrm>
            <a:custGeom>
              <a:avLst/>
              <a:gdLst/>
              <a:ahLst/>
              <a:cxnLst/>
              <a:rect l="l" t="t" r="r" b="b"/>
              <a:pathLst>
                <a:path w="3006297" h="1934962">
                  <a:moveTo>
                    <a:pt x="0" y="0"/>
                  </a:moveTo>
                  <a:lnTo>
                    <a:pt x="3006296" y="0"/>
                  </a:lnTo>
                  <a:lnTo>
                    <a:pt x="3006296" y="1934962"/>
                  </a:lnTo>
                  <a:lnTo>
                    <a:pt x="0" y="19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9669" y="4570464"/>
            <a:ext cx="7193365" cy="57089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175</Words>
  <Application>Microsoft Office PowerPoint</Application>
  <PresentationFormat>Custom</PresentationFormat>
  <Paragraphs>52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Cabin</vt:lpstr>
      <vt:lpstr>SVN-Newton</vt:lpstr>
      <vt:lpstr>Times New Roman</vt:lpstr>
      <vt:lpstr>#9Slide07 HoneyCream</vt:lpstr>
      <vt:lpstr>Calibri</vt:lpstr>
      <vt:lpstr>Cambria Math</vt:lpstr>
      <vt:lpstr>Arial</vt:lpstr>
      <vt:lpstr>Cambria</vt:lpstr>
      <vt:lpstr>Asap Bold</vt:lpstr>
      <vt:lpstr>Asap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T7_</dc:title>
  <cp:lastModifiedBy>Laptop T&amp;T</cp:lastModifiedBy>
  <cp:revision>30</cp:revision>
  <dcterms:created xsi:type="dcterms:W3CDTF">2006-08-16T00:00:00Z</dcterms:created>
  <dcterms:modified xsi:type="dcterms:W3CDTF">2024-09-08T14:41:41Z</dcterms:modified>
  <dc:identifier>DAGQJzAW9ww</dc:identifier>
</cp:coreProperties>
</file>