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8" r:id="rId5"/>
    <p:sldMasterId id="2147483670" r:id="rId6"/>
  </p:sldMasterIdLst>
  <p:notesMasterIdLst>
    <p:notesMasterId r:id="rId24"/>
  </p:notesMasterIdLst>
  <p:sldIdLst>
    <p:sldId id="256" r:id="rId7"/>
    <p:sldId id="258" r:id="rId8"/>
    <p:sldId id="270" r:id="rId9"/>
    <p:sldId id="271" r:id="rId10"/>
    <p:sldId id="272" r:id="rId11"/>
    <p:sldId id="279" r:id="rId12"/>
    <p:sldId id="274" r:id="rId13"/>
    <p:sldId id="276" r:id="rId14"/>
    <p:sldId id="277" r:id="rId15"/>
    <p:sldId id="261" r:id="rId16"/>
    <p:sldId id="262" r:id="rId17"/>
    <p:sldId id="278" r:id="rId18"/>
    <p:sldId id="264" r:id="rId19"/>
    <p:sldId id="268" r:id="rId20"/>
    <p:sldId id="266" r:id="rId21"/>
    <p:sldId id="282" r:id="rId22"/>
    <p:sldId id="281" r:id="rId23"/>
  </p:sldIdLst>
  <p:sldSz cx="18288000" cy="10287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HoneyCream" pitchFamily="2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SVN-Newton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6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22" autoAdjust="0"/>
  </p:normalViewPr>
  <p:slideViewPr>
    <p:cSldViewPr>
      <p:cViewPr varScale="1">
        <p:scale>
          <a:sx n="61" d="100"/>
          <a:sy n="61" d="100"/>
        </p:scale>
        <p:origin x="2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2B4C-8789-4101-95D7-25A7061776F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ABC7-4F8F-4935-9590-576D2026A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8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6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05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5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59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5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9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9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0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17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28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3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2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3460D5EC-0F4D-29ED-741B-33B3553D9CB6}"/>
              </a:ext>
            </a:extLst>
          </p:cNvPr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0DD47A0-A037-6162-B9FD-D22EFBB6800F}"/>
              </a:ext>
            </a:extLst>
          </p:cNvPr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2FC6D9EA-83C1-17D0-064B-2FDE98F97E8A}"/>
              </a:ext>
            </a:extLst>
          </p:cNvPr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015FF9F-AF6A-AA70-C282-F0F0640B77FC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2D3C698B-1858-2909-DE71-429C9BC99C50}"/>
              </a:ext>
            </a:extLst>
          </p:cNvPr>
          <p:cNvSpPr txBox="1">
            <a:spLocks/>
          </p:cNvSpPr>
          <p:nvPr userDrawn="1"/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A2C69AC-3289-9C10-3FE3-D0A81587D3CC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61AF9FB7-43FF-69B2-8DB8-98EC5456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2888242" y="-21547302"/>
            <a:ext cx="2559870" cy="2713443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1D710525-E41B-F97E-D7CB-2BCBF99E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271758" y="-21547302"/>
            <a:ext cx="2559870" cy="271344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85E4531-BEF6-562A-A9E8-25866270F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2888242" y="38231598"/>
            <a:ext cx="2559870" cy="2713443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6C1A8868-9D49-09A9-C726-BCE61CCA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271758" y="38231598"/>
            <a:ext cx="2559870" cy="2713443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EBA557CD-71F8-486B-626E-2CACE8763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828842" y="-9317202"/>
            <a:ext cx="2559870" cy="2713443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0CB560E1-0701-568C-D9C5-FA1EBCECF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297958" y="-7960481"/>
            <a:ext cx="2559870" cy="2713443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E815A80-D5DD-E960-D64A-F06D48472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828842" y="28744698"/>
            <a:ext cx="2559870" cy="2713443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B1E10435-E3DA-3C9C-3761-E02EDD2A0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297958" y="30101420"/>
            <a:ext cx="2559870" cy="27134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9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25/08/2024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441373" y="1284398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2888242" y="-21547302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271758" y="-21547302"/>
            <a:ext cx="2559870" cy="27134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2888242" y="38231598"/>
            <a:ext cx="2559870" cy="271344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271758" y="38231598"/>
            <a:ext cx="2559870" cy="2713443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828842" y="-9317202"/>
            <a:ext cx="2559870" cy="271344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297958" y="-7960481"/>
            <a:ext cx="2559870" cy="2713443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828842" y="28744698"/>
            <a:ext cx="2559870" cy="2713443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297958" y="30101420"/>
            <a:ext cx="2559870" cy="27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5.svg"/><Relationship Id="rId19" Type="http://schemas.openxmlformats.org/officeDocument/2006/relationships/image" Target="../media/image19.pn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microsoft.com/office/2007/relationships/hdphoto" Target="../media/hdphoto6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30.svg"/><Relationship Id="rId5" Type="http://schemas.openxmlformats.org/officeDocument/2006/relationships/image" Target="../media/image46.png"/><Relationship Id="rId10" Type="http://schemas.openxmlformats.org/officeDocument/2006/relationships/image" Target="../media/image22.png"/><Relationship Id="rId4" Type="http://schemas.openxmlformats.org/officeDocument/2006/relationships/image" Target="../media/image60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56.png"/><Relationship Id="rId18" Type="http://schemas.openxmlformats.org/officeDocument/2006/relationships/image" Target="../media/image28.svg"/><Relationship Id="rId3" Type="http://schemas.openxmlformats.org/officeDocument/2006/relationships/image" Target="../media/image22.png"/><Relationship Id="rId21" Type="http://schemas.openxmlformats.org/officeDocument/2006/relationships/image" Target="../media/image59.png"/><Relationship Id="rId7" Type="http://schemas.openxmlformats.org/officeDocument/2006/relationships/image" Target="../media/image50.png"/><Relationship Id="rId12" Type="http://schemas.openxmlformats.org/officeDocument/2006/relationships/image" Target="../media/image72.sv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15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55.png"/><Relationship Id="rId24" Type="http://schemas.openxmlformats.org/officeDocument/2006/relationships/image" Target="../media/image62.png"/><Relationship Id="rId5" Type="http://schemas.openxmlformats.org/officeDocument/2006/relationships/image" Target="../media/image20.png"/><Relationship Id="rId15" Type="http://schemas.openxmlformats.org/officeDocument/2006/relationships/image" Target="../media/image11.png"/><Relationship Id="rId23" Type="http://schemas.openxmlformats.org/officeDocument/2006/relationships/image" Target="../media/image61.png"/><Relationship Id="rId10" Type="http://schemas.openxmlformats.org/officeDocument/2006/relationships/image" Target="../media/image70.svg"/><Relationship Id="rId19" Type="http://schemas.openxmlformats.org/officeDocument/2006/relationships/image" Target="../media/image57.png"/><Relationship Id="rId4" Type="http://schemas.openxmlformats.org/officeDocument/2006/relationships/image" Target="../media/image30.svg"/><Relationship Id="rId9" Type="http://schemas.openxmlformats.org/officeDocument/2006/relationships/image" Target="../media/image51.png"/><Relationship Id="rId14" Type="http://schemas.openxmlformats.org/officeDocument/2006/relationships/image" Target="../media/image74.svg"/><Relationship Id="rId2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84.svg"/><Relationship Id="rId12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0.svg"/><Relationship Id="rId5" Type="http://schemas.openxmlformats.org/officeDocument/2006/relationships/image" Target="../media/image82.svg"/><Relationship Id="rId10" Type="http://schemas.openxmlformats.org/officeDocument/2006/relationships/image" Target="../media/image45.png"/><Relationship Id="rId4" Type="http://schemas.openxmlformats.org/officeDocument/2006/relationships/image" Target="../media/image63.png"/><Relationship Id="rId9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60.svg"/><Relationship Id="rId4" Type="http://schemas.openxmlformats.org/officeDocument/2006/relationships/image" Target="../media/image82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5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490.png"/><Relationship Id="rId10" Type="http://schemas.openxmlformats.org/officeDocument/2006/relationships/image" Target="../media/image54.pn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633642" y="23461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481242" y="21937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1280600">
            <a:off x="-2095788" y="735178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3541350" y="1836103"/>
            <a:ext cx="5438226" cy="62240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-244568" y="1138506"/>
            <a:ext cx="4809948" cy="577194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1" y="4973854"/>
            <a:ext cx="2872610" cy="2872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7" y="6113463"/>
            <a:ext cx="11794885" cy="418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793" y="6764674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/>
          <a:srcRect b="31145"/>
          <a:stretch/>
        </p:blipFill>
        <p:spPr>
          <a:xfrm>
            <a:off x="1905173" y="2230615"/>
            <a:ext cx="14806716" cy="3967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F595E-6691-871C-C53C-419C96B7B34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8498" b="75095"/>
          <a:stretch/>
        </p:blipFill>
        <p:spPr>
          <a:xfrm>
            <a:off x="2286000" y="812778"/>
            <a:ext cx="9774108" cy="1432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AAE6D-D023-6026-73ED-1999752433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73476" y="5587086"/>
            <a:ext cx="3670110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6" name="Group 6"/>
          <p:cNvGrpSpPr/>
          <p:nvPr/>
        </p:nvGrpSpPr>
        <p:grpSpPr>
          <a:xfrm>
            <a:off x="1037262" y="800100"/>
            <a:ext cx="14973300" cy="7819203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238500"/>
            <a:ext cx="7392676" cy="5978605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8642D19-273A-6563-1E31-CA7D473BBA67}"/>
              </a:ext>
            </a:extLst>
          </p:cNvPr>
          <p:cNvSpPr txBox="1"/>
          <p:nvPr/>
        </p:nvSpPr>
        <p:spPr>
          <a:xfrm>
            <a:off x="1834875" y="2062068"/>
            <a:ext cx="1146172" cy="636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27C21A-18EA-962B-4663-85EE66666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781" b="36440"/>
          <a:stretch/>
        </p:blipFill>
        <p:spPr>
          <a:xfrm>
            <a:off x="2407961" y="458478"/>
            <a:ext cx="2709238" cy="1423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B8FC7F-EE49-7DC7-8656-4444D2974FAF}"/>
              </a:ext>
            </a:extLst>
          </p:cNvPr>
          <p:cNvSpPr txBox="1"/>
          <p:nvPr/>
        </p:nvSpPr>
        <p:spPr>
          <a:xfrm>
            <a:off x="2984379" y="1724017"/>
            <a:ext cx="815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chữ số thích hợp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B6121-6C21-4183-1662-43BE67535CFA}"/>
              </a:ext>
            </a:extLst>
          </p:cNvPr>
          <p:cNvSpPr txBox="1"/>
          <p:nvPr/>
        </p:nvSpPr>
        <p:spPr>
          <a:xfrm>
            <a:off x="1751324" y="3048679"/>
            <a:ext cx="67830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13,7 = 13,7 </a:t>
            </a:r>
          </a:p>
          <a:p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8,6100 = 8,6 </a:t>
            </a:r>
          </a:p>
          <a:p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21,4050 = 21,40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47C894-FF25-1FBE-4E87-F17ED91994AD}"/>
              </a:ext>
            </a:extLst>
          </p:cNvPr>
          <p:cNvSpPr/>
          <p:nvPr/>
        </p:nvSpPr>
        <p:spPr>
          <a:xfrm>
            <a:off x="5715000" y="308964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6052E8-449E-51EC-1F93-DA0D39E8C711}"/>
              </a:ext>
            </a:extLst>
          </p:cNvPr>
          <p:cNvSpPr/>
          <p:nvPr/>
        </p:nvSpPr>
        <p:spPr>
          <a:xfrm>
            <a:off x="6149830" y="4945969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21EC687-3CF8-35F1-4273-7E30D5139588}"/>
              </a:ext>
            </a:extLst>
          </p:cNvPr>
          <p:cNvSpPr/>
          <p:nvPr/>
        </p:nvSpPr>
        <p:spPr>
          <a:xfrm>
            <a:off x="7541779" y="6758059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矩形 16">
            <a:extLst>
              <a:ext uri="{FF2B5EF4-FFF2-40B4-BE49-F238E27FC236}">
                <a16:creationId xmlns:a16="http://schemas.microsoft.com/office/drawing/2014/main" id="{1165ADA8-F456-C50E-C0F3-C8703A5818A2}"/>
              </a:ext>
            </a:extLst>
          </p:cNvPr>
          <p:cNvSpPr/>
          <p:nvPr/>
        </p:nvSpPr>
        <p:spPr>
          <a:xfrm>
            <a:off x="5699446" y="2984986"/>
            <a:ext cx="1193011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0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矩形 16">
            <a:extLst>
              <a:ext uri="{FF2B5EF4-FFF2-40B4-BE49-F238E27FC236}">
                <a16:creationId xmlns:a16="http://schemas.microsoft.com/office/drawing/2014/main" id="{5DDAD447-A596-3CC7-726E-4147281E3C86}"/>
              </a:ext>
            </a:extLst>
          </p:cNvPr>
          <p:cNvSpPr/>
          <p:nvPr/>
        </p:nvSpPr>
        <p:spPr>
          <a:xfrm>
            <a:off x="6134276" y="4841313"/>
            <a:ext cx="1193011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矩形 16">
            <a:extLst>
              <a:ext uri="{FF2B5EF4-FFF2-40B4-BE49-F238E27FC236}">
                <a16:creationId xmlns:a16="http://schemas.microsoft.com/office/drawing/2014/main" id="{7347AE28-98E6-4163-00C2-A2EA50101F10}"/>
              </a:ext>
            </a:extLst>
          </p:cNvPr>
          <p:cNvSpPr/>
          <p:nvPr/>
        </p:nvSpPr>
        <p:spPr>
          <a:xfrm>
            <a:off x="7458742" y="6657984"/>
            <a:ext cx="1193011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5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5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935593">
            <a:off x="13372849" y="-517525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2696" t="13689" r="83301" b="32799"/>
          <a:stretch/>
        </p:blipFill>
        <p:spPr>
          <a:xfrm>
            <a:off x="634722" y="1178788"/>
            <a:ext cx="2057400" cy="10668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193644" y="533892"/>
            <a:ext cx="13930192" cy="2307623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Thêm chữ số 0 vào bên phải phần thập   phân của mỗi số sau để phần thập phân của các số đó đều là có ba chữ số</a:t>
            </a:r>
            <a:endParaRPr lang="en-US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009900"/>
            <a:ext cx="4357553" cy="327184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9B3B65F-6076-42BE-B2F1-4E744453964C}"/>
              </a:ext>
            </a:extLst>
          </p:cNvPr>
          <p:cNvGrpSpPr/>
          <p:nvPr/>
        </p:nvGrpSpPr>
        <p:grpSpPr>
          <a:xfrm>
            <a:off x="4357554" y="4079958"/>
            <a:ext cx="7965635" cy="2538362"/>
            <a:chOff x="0" y="-28766"/>
            <a:chExt cx="3627015" cy="1155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C0BED97-B04C-0D7C-B913-270FCADF23C9}"/>
                </a:ext>
              </a:extLst>
            </p:cNvPr>
            <p:cNvSpPr/>
            <p:nvPr/>
          </p:nvSpPr>
          <p:spPr>
            <a:xfrm>
              <a:off x="0" y="-28766"/>
              <a:ext cx="2747088" cy="89421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  <a:p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8,9</a:t>
              </a:r>
              <a:endParaRPr lang="en-SG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5D1697F-CB0D-DDC5-6D46-B0CD3469E1BA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 sz="6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352DE8F0-E477-3437-9ABD-D0372A24299B}"/>
              </a:ext>
            </a:extLst>
          </p:cNvPr>
          <p:cNvSpPr/>
          <p:nvPr/>
        </p:nvSpPr>
        <p:spPr>
          <a:xfrm>
            <a:off x="4382954" y="6709520"/>
            <a:ext cx="6033143" cy="1963868"/>
          </a:xfrm>
          <a:custGeom>
            <a:avLst/>
            <a:gdLst/>
            <a:ahLst/>
            <a:cxnLst/>
            <a:rect l="l" t="t" r="r" b="b"/>
            <a:pathLst>
              <a:path w="3627015" h="1127034">
                <a:moveTo>
                  <a:pt x="33045" y="0"/>
                </a:moveTo>
                <a:lnTo>
                  <a:pt x="3593970" y="0"/>
                </a:lnTo>
                <a:cubicBezTo>
                  <a:pt x="3612221" y="0"/>
                  <a:pt x="3627015" y="14795"/>
                  <a:pt x="3627015" y="33045"/>
                </a:cubicBezTo>
                <a:lnTo>
                  <a:pt x="3627015" y="1093988"/>
                </a:lnTo>
                <a:cubicBezTo>
                  <a:pt x="3627015" y="1112239"/>
                  <a:pt x="3612221" y="1127034"/>
                  <a:pt x="3593970" y="1127034"/>
                </a:cubicBezTo>
                <a:lnTo>
                  <a:pt x="33045" y="1127034"/>
                </a:lnTo>
                <a:cubicBezTo>
                  <a:pt x="14795" y="1127034"/>
                  <a:pt x="0" y="1112239"/>
                  <a:pt x="0" y="1093988"/>
                </a:cubicBezTo>
                <a:lnTo>
                  <a:pt x="0" y="33045"/>
                </a:lnTo>
                <a:cubicBezTo>
                  <a:pt x="0" y="14795"/>
                  <a:pt x="14795" y="0"/>
                  <a:pt x="33045" y="0"/>
                </a:cubicBezTo>
                <a:close/>
              </a:path>
            </a:pathLst>
          </a:custGeom>
          <a:solidFill>
            <a:srgbClr val="FFFEF7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  5,82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BE6A58C-753B-20B0-F16A-D6C78A00D659}"/>
              </a:ext>
            </a:extLst>
          </p:cNvPr>
          <p:cNvGrpSpPr/>
          <p:nvPr/>
        </p:nvGrpSpPr>
        <p:grpSpPr>
          <a:xfrm>
            <a:off x="11090693" y="4108287"/>
            <a:ext cx="7965635" cy="2538362"/>
            <a:chOff x="0" y="-28766"/>
            <a:chExt cx="3627015" cy="11558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23F92AD-6AD2-F94B-3F23-85775BB93B8E}"/>
                </a:ext>
              </a:extLst>
            </p:cNvPr>
            <p:cNvSpPr/>
            <p:nvPr/>
          </p:nvSpPr>
          <p:spPr>
            <a:xfrm>
              <a:off x="0" y="-28766"/>
              <a:ext cx="2747088" cy="89421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0,17</a:t>
              </a:r>
              <a:endParaRPr lang="en-SG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C12A25F0-15A6-524A-C11F-3D10CF6A0FDA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 sz="6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C379B714-13F1-9931-293C-48D2BD84C8C9}"/>
              </a:ext>
            </a:extLst>
          </p:cNvPr>
          <p:cNvSpPr/>
          <p:nvPr/>
        </p:nvSpPr>
        <p:spPr>
          <a:xfrm>
            <a:off x="11090692" y="6618320"/>
            <a:ext cx="6033143" cy="1963868"/>
          </a:xfrm>
          <a:custGeom>
            <a:avLst/>
            <a:gdLst/>
            <a:ahLst/>
            <a:cxnLst/>
            <a:rect l="l" t="t" r="r" b="b"/>
            <a:pathLst>
              <a:path w="3627015" h="1127034">
                <a:moveTo>
                  <a:pt x="33045" y="0"/>
                </a:moveTo>
                <a:lnTo>
                  <a:pt x="3593970" y="0"/>
                </a:lnTo>
                <a:cubicBezTo>
                  <a:pt x="3612221" y="0"/>
                  <a:pt x="3627015" y="14795"/>
                  <a:pt x="3627015" y="33045"/>
                </a:cubicBezTo>
                <a:lnTo>
                  <a:pt x="3627015" y="1093988"/>
                </a:lnTo>
                <a:cubicBezTo>
                  <a:pt x="3627015" y="1112239"/>
                  <a:pt x="3612221" y="1127034"/>
                  <a:pt x="3593970" y="1127034"/>
                </a:cubicBezTo>
                <a:lnTo>
                  <a:pt x="33045" y="1127034"/>
                </a:lnTo>
                <a:cubicBezTo>
                  <a:pt x="14795" y="1127034"/>
                  <a:pt x="0" y="1112239"/>
                  <a:pt x="0" y="1093988"/>
                </a:cubicBezTo>
                <a:lnTo>
                  <a:pt x="0" y="33045"/>
                </a:lnTo>
                <a:cubicBezTo>
                  <a:pt x="0" y="14795"/>
                  <a:pt x="14795" y="0"/>
                  <a:pt x="33045" y="0"/>
                </a:cubicBezTo>
                <a:close/>
              </a:path>
            </a:pathLst>
          </a:custGeom>
          <a:solidFill>
            <a:srgbClr val="FFFEF7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 31,6 </a:t>
            </a:r>
            <a:endParaRPr lang="en-SG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518B9-4AAD-861C-BDA9-20E783EF7AB5}"/>
              </a:ext>
            </a:extLst>
          </p:cNvPr>
          <p:cNvSpPr txBox="1"/>
          <p:nvPr/>
        </p:nvSpPr>
        <p:spPr>
          <a:xfrm>
            <a:off x="6747340" y="490631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8,900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0B67A-022C-8353-D382-48D877097D7A}"/>
              </a:ext>
            </a:extLst>
          </p:cNvPr>
          <p:cNvSpPr txBox="1"/>
          <p:nvPr/>
        </p:nvSpPr>
        <p:spPr>
          <a:xfrm>
            <a:off x="6747340" y="756652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5,820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82869-BBE1-6761-7059-5C69DA7575A1}"/>
              </a:ext>
            </a:extLst>
          </p:cNvPr>
          <p:cNvSpPr txBox="1"/>
          <p:nvPr/>
        </p:nvSpPr>
        <p:spPr>
          <a:xfrm>
            <a:off x="13512254" y="50330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0,170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EB62F-0F7E-9F82-3634-A8663F62F1AE}"/>
              </a:ext>
            </a:extLst>
          </p:cNvPr>
          <p:cNvSpPr txBox="1"/>
          <p:nvPr/>
        </p:nvSpPr>
        <p:spPr>
          <a:xfrm>
            <a:off x="13201030" y="755545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31,600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935593">
            <a:off x="13372849" y="-517525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2696" t="13689" r="83301" b="32799"/>
          <a:stretch/>
        </p:blipFill>
        <p:spPr>
          <a:xfrm>
            <a:off x="228600" y="851489"/>
            <a:ext cx="2057400" cy="10668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995358" y="493137"/>
            <a:ext cx="14865756" cy="2400657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b) Bỏ các chữ số 0</a:t>
            </a:r>
            <a:r>
              <a:rPr kumimoji="0" lang="vi-VN" sz="5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tận cùng bên phải phần thập phân của mỗi số sau để phần thập phân của mỗi số đó viết dưới dạng gọn hơn (nếu có thể) 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009900"/>
            <a:ext cx="4357553" cy="327184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9B3B65F-6076-42BE-B2F1-4E744453964C}"/>
              </a:ext>
            </a:extLst>
          </p:cNvPr>
          <p:cNvGrpSpPr/>
          <p:nvPr/>
        </p:nvGrpSpPr>
        <p:grpSpPr>
          <a:xfrm>
            <a:off x="4357554" y="4079958"/>
            <a:ext cx="7965635" cy="2538362"/>
            <a:chOff x="0" y="-28766"/>
            <a:chExt cx="3627015" cy="1155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C0BED97-B04C-0D7C-B913-270FCADF23C9}"/>
                </a:ext>
              </a:extLst>
            </p:cNvPr>
            <p:cNvSpPr/>
            <p:nvPr/>
          </p:nvSpPr>
          <p:spPr>
            <a:xfrm>
              <a:off x="0" y="-28766"/>
              <a:ext cx="2747088" cy="89421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lang="vi-VN" sz="6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7,70</a:t>
              </a:r>
              <a:endPara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5D1697F-CB0D-DDC5-6D46-B0CD3469E1BA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352DE8F0-E477-3437-9ABD-D0372A24299B}"/>
              </a:ext>
            </a:extLst>
          </p:cNvPr>
          <p:cNvSpPr/>
          <p:nvPr/>
        </p:nvSpPr>
        <p:spPr>
          <a:xfrm>
            <a:off x="3429001" y="6696334"/>
            <a:ext cx="6834676" cy="1963868"/>
          </a:xfrm>
          <a:custGeom>
            <a:avLst/>
            <a:gdLst/>
            <a:ahLst/>
            <a:cxnLst/>
            <a:rect l="l" t="t" r="r" b="b"/>
            <a:pathLst>
              <a:path w="3627015" h="1127034">
                <a:moveTo>
                  <a:pt x="33045" y="0"/>
                </a:moveTo>
                <a:lnTo>
                  <a:pt x="3593970" y="0"/>
                </a:lnTo>
                <a:cubicBezTo>
                  <a:pt x="3612221" y="0"/>
                  <a:pt x="3627015" y="14795"/>
                  <a:pt x="3627015" y="33045"/>
                </a:cubicBezTo>
                <a:lnTo>
                  <a:pt x="3627015" y="1093988"/>
                </a:lnTo>
                <a:cubicBezTo>
                  <a:pt x="3627015" y="1112239"/>
                  <a:pt x="3612221" y="1127034"/>
                  <a:pt x="3593970" y="1127034"/>
                </a:cubicBezTo>
                <a:lnTo>
                  <a:pt x="33045" y="1127034"/>
                </a:lnTo>
                <a:cubicBezTo>
                  <a:pt x="14795" y="1127034"/>
                  <a:pt x="0" y="1112239"/>
                  <a:pt x="0" y="1093988"/>
                </a:cubicBezTo>
                <a:lnTo>
                  <a:pt x="0" y="33045"/>
                </a:lnTo>
                <a:cubicBezTo>
                  <a:pt x="0" y="14795"/>
                  <a:pt x="14795" y="0"/>
                  <a:pt x="33045" y="0"/>
                </a:cubicBezTo>
                <a:close/>
              </a:path>
            </a:pathLst>
          </a:custGeom>
          <a:solidFill>
            <a:srgbClr val="FFFEF7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13,0500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BE6A58C-753B-20B0-F16A-D6C78A00D659}"/>
              </a:ext>
            </a:extLst>
          </p:cNvPr>
          <p:cNvGrpSpPr/>
          <p:nvPr/>
        </p:nvGrpSpPr>
        <p:grpSpPr>
          <a:xfrm>
            <a:off x="11090693" y="4108287"/>
            <a:ext cx="7965635" cy="2538362"/>
            <a:chOff x="0" y="-28766"/>
            <a:chExt cx="3627015" cy="11558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23F92AD-6AD2-F94B-3F23-85775BB93B8E}"/>
                </a:ext>
              </a:extLst>
            </p:cNvPr>
            <p:cNvSpPr/>
            <p:nvPr/>
          </p:nvSpPr>
          <p:spPr>
            <a:xfrm>
              <a:off x="0" y="-28766"/>
              <a:ext cx="3082795" cy="89421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lang="vi-VN" sz="6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,3000</a:t>
              </a:r>
              <a:endPara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C12A25F0-15A6-524A-C11F-3D10CF6A0FDA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C379B714-13F1-9931-293C-48D2BD84C8C9}"/>
              </a:ext>
            </a:extLst>
          </p:cNvPr>
          <p:cNvSpPr/>
          <p:nvPr/>
        </p:nvSpPr>
        <p:spPr>
          <a:xfrm>
            <a:off x="11090692" y="6618320"/>
            <a:ext cx="6682338" cy="1963868"/>
          </a:xfrm>
          <a:custGeom>
            <a:avLst/>
            <a:gdLst/>
            <a:ahLst/>
            <a:cxnLst/>
            <a:rect l="l" t="t" r="r" b="b"/>
            <a:pathLst>
              <a:path w="3627015" h="1127034">
                <a:moveTo>
                  <a:pt x="33045" y="0"/>
                </a:moveTo>
                <a:lnTo>
                  <a:pt x="3593970" y="0"/>
                </a:lnTo>
                <a:cubicBezTo>
                  <a:pt x="3612221" y="0"/>
                  <a:pt x="3627015" y="14795"/>
                  <a:pt x="3627015" y="33045"/>
                </a:cubicBezTo>
                <a:lnTo>
                  <a:pt x="3627015" y="1093988"/>
                </a:lnTo>
                <a:cubicBezTo>
                  <a:pt x="3627015" y="1112239"/>
                  <a:pt x="3612221" y="1127034"/>
                  <a:pt x="3593970" y="1127034"/>
                </a:cubicBezTo>
                <a:lnTo>
                  <a:pt x="33045" y="1127034"/>
                </a:lnTo>
                <a:cubicBezTo>
                  <a:pt x="14795" y="1127034"/>
                  <a:pt x="0" y="1112239"/>
                  <a:pt x="0" y="1093988"/>
                </a:cubicBezTo>
                <a:lnTo>
                  <a:pt x="0" y="33045"/>
                </a:lnTo>
                <a:cubicBezTo>
                  <a:pt x="0" y="14795"/>
                  <a:pt x="14795" y="0"/>
                  <a:pt x="33045" y="0"/>
                </a:cubicBezTo>
                <a:close/>
              </a:path>
            </a:pathLst>
          </a:custGeom>
          <a:solidFill>
            <a:srgbClr val="FFFEF7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10,5070 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518B9-4AAD-861C-BDA9-20E783EF7AB5}"/>
              </a:ext>
            </a:extLst>
          </p:cNvPr>
          <p:cNvSpPr txBox="1"/>
          <p:nvPr/>
        </p:nvSpPr>
        <p:spPr>
          <a:xfrm>
            <a:off x="7340207" y="501018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7,7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0B67A-022C-8353-D382-48D877097D7A}"/>
              </a:ext>
            </a:extLst>
          </p:cNvPr>
          <p:cNvSpPr txBox="1"/>
          <p:nvPr/>
        </p:nvSpPr>
        <p:spPr>
          <a:xfrm>
            <a:off x="7443238" y="7597579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13,05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82869-BBE1-6761-7059-5C69DA7575A1}"/>
              </a:ext>
            </a:extLst>
          </p:cNvPr>
          <p:cNvSpPr txBox="1"/>
          <p:nvPr/>
        </p:nvSpPr>
        <p:spPr>
          <a:xfrm>
            <a:off x="14748251" y="498404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25,3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EB62F-0F7E-9F82-3634-A8663F62F1AE}"/>
              </a:ext>
            </a:extLst>
          </p:cNvPr>
          <p:cNvSpPr txBox="1"/>
          <p:nvPr/>
        </p:nvSpPr>
        <p:spPr>
          <a:xfrm>
            <a:off x="14431861" y="748015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10,507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609599" y="573638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16163156" y="914627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1" y="0"/>
                </a:lnTo>
                <a:lnTo>
                  <a:pt x="912581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r="78486" b="25966"/>
          <a:stretch/>
        </p:blipFill>
        <p:spPr>
          <a:xfrm>
            <a:off x="356320" y="1142772"/>
            <a:ext cx="2256441" cy="1323053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98D75DBE-5BDD-154E-6FE9-2F9B0EF1F0D2}"/>
              </a:ext>
            </a:extLst>
          </p:cNvPr>
          <p:cNvSpPr/>
          <p:nvPr/>
        </p:nvSpPr>
        <p:spPr>
          <a:xfrm>
            <a:off x="2612761" y="101074"/>
            <a:ext cx="14303639" cy="340884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EB314-B983-A3A3-1C9A-DB04B217D417}"/>
              </a:ext>
            </a:extLst>
          </p:cNvPr>
          <p:cNvSpPr txBox="1"/>
          <p:nvPr/>
        </p:nvSpPr>
        <p:spPr>
          <a:xfrm>
            <a:off x="2860706" y="347844"/>
            <a:ext cx="1382709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bạn Mị, Núi, Páo đi kiểm tra sức khỏe. Mỗi bạn có cân nặng là một trong các số đo: 31,9kg; 32,5kg; 34,7kg. Biết bạn Núi nặng nhất, bạn Páo nhẹ nhất. Hỏi mỗi bạn cân nặng bao nhiêu kg? </a:t>
            </a:r>
            <a:endParaRPr lang="en-SG" sz="4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10BE9-DAF9-F875-2811-238D478AF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2443" y="4635499"/>
            <a:ext cx="5808221" cy="494880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CD5423A-423C-3F0D-B451-A06FB43AD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79282"/>
              </p:ext>
            </p:extLst>
          </p:nvPr>
        </p:nvGraphicFramePr>
        <p:xfrm>
          <a:off x="1133018" y="4635499"/>
          <a:ext cx="1017777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443">
                  <a:extLst>
                    <a:ext uri="{9D8B030D-6E8A-4147-A177-3AD203B41FA5}">
                      <a16:colId xmlns:a16="http://schemas.microsoft.com/office/drawing/2014/main" val="3086400359"/>
                    </a:ext>
                  </a:extLst>
                </a:gridCol>
                <a:gridCol w="2544443">
                  <a:extLst>
                    <a:ext uri="{9D8B030D-6E8A-4147-A177-3AD203B41FA5}">
                      <a16:colId xmlns:a16="http://schemas.microsoft.com/office/drawing/2014/main" val="2447456606"/>
                    </a:ext>
                  </a:extLst>
                </a:gridCol>
                <a:gridCol w="2544443">
                  <a:extLst>
                    <a:ext uri="{9D8B030D-6E8A-4147-A177-3AD203B41FA5}">
                      <a16:colId xmlns:a16="http://schemas.microsoft.com/office/drawing/2014/main" val="1822384767"/>
                    </a:ext>
                  </a:extLst>
                </a:gridCol>
                <a:gridCol w="2544443">
                  <a:extLst>
                    <a:ext uri="{9D8B030D-6E8A-4147-A177-3AD203B41FA5}">
                      <a16:colId xmlns:a16="http://schemas.microsoft.com/office/drawing/2014/main" val="1346654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Mị</a:t>
                      </a:r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Páo</a:t>
                      </a:r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351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 nặng</a:t>
                      </a:r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40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4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11969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FAFB2B4-C9B6-30B5-8F82-FB82CCAFFF32}"/>
              </a:ext>
            </a:extLst>
          </p:cNvPr>
          <p:cNvSpPr txBox="1"/>
          <p:nvPr/>
        </p:nvSpPr>
        <p:spPr>
          <a:xfrm>
            <a:off x="3810000" y="5359703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34,7 kg</a:t>
            </a:r>
            <a:endParaRPr lang="en-SG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E42B94-BBDF-6903-9711-33F694679F28}"/>
              </a:ext>
            </a:extLst>
          </p:cNvPr>
          <p:cNvSpPr txBox="1"/>
          <p:nvPr/>
        </p:nvSpPr>
        <p:spPr>
          <a:xfrm>
            <a:off x="8735307" y="5414356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31,9 kg</a:t>
            </a:r>
            <a:endParaRPr lang="en-SG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6DC9D5-0FB4-C480-9EB2-2676A8A8FC27}"/>
              </a:ext>
            </a:extLst>
          </p:cNvPr>
          <p:cNvSpPr txBox="1"/>
          <p:nvPr/>
        </p:nvSpPr>
        <p:spPr>
          <a:xfrm>
            <a:off x="6660137" y="5359703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32,5 kg</a:t>
            </a:r>
            <a:endParaRPr lang="en-SG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3" name="Freeform 3"/>
          <p:cNvSpPr/>
          <p:nvPr/>
        </p:nvSpPr>
        <p:spPr>
          <a:xfrm>
            <a:off x="4813659" y="106845"/>
            <a:ext cx="12712341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943211" y="4654224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362775" y="3972594"/>
            <a:ext cx="6419025" cy="6014145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6491779" y="4512587"/>
            <a:ext cx="11491169" cy="5167825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8" name="Freeform 8"/>
          <p:cNvSpPr/>
          <p:nvPr/>
        </p:nvSpPr>
        <p:spPr>
          <a:xfrm rot="7499656" flipV="1">
            <a:off x="2719511" y="3917940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1868320" y="1820178"/>
            <a:ext cx="2038529" cy="2419648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424041">
            <a:off x="4873838" y="5607019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 rot="8446158">
            <a:off x="16437233" y="3931762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9" name="TextBox 19"/>
          <p:cNvSpPr txBox="1"/>
          <p:nvPr/>
        </p:nvSpPr>
        <p:spPr>
          <a:xfrm>
            <a:off x="5243580" y="976162"/>
            <a:ext cx="1187037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5000" b="1" u="none" strike="noStrike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lvl="0" algn="just">
              <a:spcBef>
                <a:spcPct val="0"/>
              </a:spcBef>
            </a:pPr>
            <a:r>
              <a:rPr lang="vi-VN" sz="5000" b="1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câu được con cá có ghi số thập phân lớn hơn 1, 036 và bé hơn 2. </a:t>
            </a:r>
            <a:endParaRPr lang="vi-VN" sz="5000" b="1" u="none" strike="noStrike" spc="-2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 rot="7282648">
            <a:off x="-1792404" y="516566"/>
            <a:ext cx="5115649" cy="2818257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2" name="Freeform 22"/>
          <p:cNvSpPr/>
          <p:nvPr/>
        </p:nvSpPr>
        <p:spPr>
          <a:xfrm>
            <a:off x="16253577" y="8561413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4242" y="90006"/>
            <a:ext cx="3656933" cy="1700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5C211-4969-9C1B-6A64-06AFB7882A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785" y="5601330"/>
            <a:ext cx="6347615" cy="2585263"/>
          </a:xfrm>
          <a:prstGeom prst="rect">
            <a:avLst/>
          </a:prstGeom>
        </p:spPr>
      </p:pic>
      <p:grpSp>
        <p:nvGrpSpPr>
          <p:cNvPr id="37" name="A">
            <a:extLst>
              <a:ext uri="{FF2B5EF4-FFF2-40B4-BE49-F238E27FC236}">
                <a16:creationId xmlns:a16="http://schemas.microsoft.com/office/drawing/2014/main" id="{AEE7064C-8593-00F2-22DD-8907B0AD0032}"/>
              </a:ext>
            </a:extLst>
          </p:cNvPr>
          <p:cNvGrpSpPr/>
          <p:nvPr/>
        </p:nvGrpSpPr>
        <p:grpSpPr>
          <a:xfrm>
            <a:off x="6726745" y="5521802"/>
            <a:ext cx="4384000" cy="1529434"/>
            <a:chOff x="1106373" y="2246736"/>
            <a:chExt cx="4384000" cy="1529434"/>
          </a:xfrm>
        </p:grpSpPr>
        <p:sp>
          <p:nvSpPr>
            <p:cNvPr id="38" name="Hình chữ nhật: Góc Tròn 4">
              <a:extLst>
                <a:ext uri="{FF2B5EF4-FFF2-40B4-BE49-F238E27FC236}">
                  <a16:creationId xmlns:a16="http://schemas.microsoft.com/office/drawing/2014/main" id="{49BBBB32-1437-BAC2-A310-A7EA631223F4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1,036</a:t>
              </a:r>
              <a:endPara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A">
              <a:extLst>
                <a:ext uri="{FF2B5EF4-FFF2-40B4-BE49-F238E27FC236}">
                  <a16:creationId xmlns:a16="http://schemas.microsoft.com/office/drawing/2014/main" id="{7D0F98DC-DBEA-3567-2C0B-89EF641E4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40" name="B">
            <a:extLst>
              <a:ext uri="{FF2B5EF4-FFF2-40B4-BE49-F238E27FC236}">
                <a16:creationId xmlns:a16="http://schemas.microsoft.com/office/drawing/2014/main" id="{595BCEB1-13B4-17CF-866A-D833FB40A9F3}"/>
              </a:ext>
            </a:extLst>
          </p:cNvPr>
          <p:cNvGrpSpPr/>
          <p:nvPr/>
        </p:nvGrpSpPr>
        <p:grpSpPr>
          <a:xfrm>
            <a:off x="12594018" y="5521802"/>
            <a:ext cx="4272476" cy="1529433"/>
            <a:chOff x="6575139" y="2209120"/>
            <a:chExt cx="4272476" cy="1529433"/>
          </a:xfrm>
        </p:grpSpPr>
        <p:sp>
          <p:nvSpPr>
            <p:cNvPr id="41" name="Hình chữ nhật: Góc Tròn 5">
              <a:extLst>
                <a:ext uri="{FF2B5EF4-FFF2-40B4-BE49-F238E27FC236}">
                  <a16:creationId xmlns:a16="http://schemas.microsoft.com/office/drawing/2014/main" id="{28BDC890-BBC8-A3F2-A3AA-FF0B99EB2C2B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0,95</a:t>
              </a:r>
              <a:endPara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Hình ảnh 10">
              <a:extLst>
                <a:ext uri="{FF2B5EF4-FFF2-40B4-BE49-F238E27FC236}">
                  <a16:creationId xmlns:a16="http://schemas.microsoft.com/office/drawing/2014/main" id="{53DB20A9-FAE7-5598-FDFC-F659C5238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43" name="C">
            <a:extLst>
              <a:ext uri="{FF2B5EF4-FFF2-40B4-BE49-F238E27FC236}">
                <a16:creationId xmlns:a16="http://schemas.microsoft.com/office/drawing/2014/main" id="{17D730A3-B881-F8E2-BC02-5086E984368E}"/>
              </a:ext>
            </a:extLst>
          </p:cNvPr>
          <p:cNvGrpSpPr/>
          <p:nvPr/>
        </p:nvGrpSpPr>
        <p:grpSpPr>
          <a:xfrm>
            <a:off x="6788098" y="7392468"/>
            <a:ext cx="4345176" cy="1449980"/>
            <a:chOff x="1106373" y="3810835"/>
            <a:chExt cx="4345176" cy="1449980"/>
          </a:xfrm>
        </p:grpSpPr>
        <p:sp>
          <p:nvSpPr>
            <p:cNvPr id="44" name="Hình chữ nhật: Góc Tròn 6">
              <a:extLst>
                <a:ext uri="{FF2B5EF4-FFF2-40B4-BE49-F238E27FC236}">
                  <a16:creationId xmlns:a16="http://schemas.microsoft.com/office/drawing/2014/main" id="{5593DBFE-9481-013B-4747-35FAE06892E1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1,36</a:t>
              </a:r>
              <a:endPara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5" name="Hình ảnh 11">
              <a:extLst>
                <a:ext uri="{FF2B5EF4-FFF2-40B4-BE49-F238E27FC236}">
                  <a16:creationId xmlns:a16="http://schemas.microsoft.com/office/drawing/2014/main" id="{443595C7-492C-973B-4403-041F36040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6" name="D">
            <a:extLst>
              <a:ext uri="{FF2B5EF4-FFF2-40B4-BE49-F238E27FC236}">
                <a16:creationId xmlns:a16="http://schemas.microsoft.com/office/drawing/2014/main" id="{CAEB3008-9AAE-63B6-E5A5-6369751F9424}"/>
              </a:ext>
            </a:extLst>
          </p:cNvPr>
          <p:cNvGrpSpPr/>
          <p:nvPr/>
        </p:nvGrpSpPr>
        <p:grpSpPr>
          <a:xfrm>
            <a:off x="12719607" y="7392466"/>
            <a:ext cx="4169416" cy="1449981"/>
            <a:chOff x="6575139" y="3810833"/>
            <a:chExt cx="4169416" cy="1449981"/>
          </a:xfrm>
        </p:grpSpPr>
        <p:sp>
          <p:nvSpPr>
            <p:cNvPr id="47" name="60">
              <a:extLst>
                <a:ext uri="{FF2B5EF4-FFF2-40B4-BE49-F238E27FC236}">
                  <a16:creationId xmlns:a16="http://schemas.microsoft.com/office/drawing/2014/main" id="{B5FE5EBC-B50B-9E3B-BEE7-E1A8A46EE130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2,01</a:t>
              </a:r>
              <a:endPara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8" name="Hình ảnh 12">
              <a:extLst>
                <a:ext uri="{FF2B5EF4-FFF2-40B4-BE49-F238E27FC236}">
                  <a16:creationId xmlns:a16="http://schemas.microsoft.com/office/drawing/2014/main" id="{DE83766C-CCED-6A48-2496-FDF7981E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B7748C63-42F4-48DC-C1DE-221288F24F7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818192" y="7679417"/>
            <a:ext cx="896707" cy="890172"/>
          </a:xfrm>
          <a:prstGeom prst="rect">
            <a:avLst/>
          </a:prstGeom>
        </p:spPr>
      </p:pic>
      <p:pic>
        <p:nvPicPr>
          <p:cNvPr id="50" name="Hình ảnh 15">
            <a:extLst>
              <a:ext uri="{FF2B5EF4-FFF2-40B4-BE49-F238E27FC236}">
                <a16:creationId xmlns:a16="http://schemas.microsoft.com/office/drawing/2014/main" id="{AB07143D-805C-908A-33EA-A37A07CFBFA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80240" y="5974655"/>
            <a:ext cx="896707" cy="890172"/>
          </a:xfrm>
          <a:prstGeom prst="rect">
            <a:avLst/>
          </a:prstGeom>
        </p:spPr>
      </p:pic>
      <p:pic>
        <p:nvPicPr>
          <p:cNvPr id="51" name="Hình ảnh 16">
            <a:extLst>
              <a:ext uri="{FF2B5EF4-FFF2-40B4-BE49-F238E27FC236}">
                <a16:creationId xmlns:a16="http://schemas.microsoft.com/office/drawing/2014/main" id="{A2A4E71C-64BD-0A15-7482-F42C905836E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6530054" y="5911998"/>
            <a:ext cx="896707" cy="890172"/>
          </a:xfrm>
          <a:prstGeom prst="rect">
            <a:avLst/>
          </a:prstGeom>
        </p:spPr>
      </p:pic>
      <p:pic>
        <p:nvPicPr>
          <p:cNvPr id="52" name="Hình ảnh 17">
            <a:extLst>
              <a:ext uri="{FF2B5EF4-FFF2-40B4-BE49-F238E27FC236}">
                <a16:creationId xmlns:a16="http://schemas.microsoft.com/office/drawing/2014/main" id="{D443A9CB-BCD7-07E8-E27A-6E1082F5691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6530054" y="767237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5715000" y="329894"/>
            <a:ext cx="11298194" cy="4415818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9" name="Freeform 9"/>
          <p:cNvSpPr/>
          <p:nvPr/>
        </p:nvSpPr>
        <p:spPr>
          <a:xfrm rot="-1244255">
            <a:off x="12212738" y="6763050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57B1-03C7-692A-8137-145F53CDF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08886" y="1346674"/>
            <a:ext cx="8757000" cy="7212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B496-7AE1-8D9F-35D6-CAB250AD1A17}"/>
              </a:ext>
            </a:extLst>
          </p:cNvPr>
          <p:cNvSpPr txBox="1"/>
          <p:nvPr/>
        </p:nvSpPr>
        <p:spPr>
          <a:xfrm>
            <a:off x="6301149" y="929297"/>
            <a:ext cx="103318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Có bao nhiêu số thập phân có một chữ số ở phần nguyên và một chữ số ở phần thập phân mà khi đổi vị trí chữ số ở phần nguyên với chữ số ở phần thập phân thì vẫn được giá trị bằng ban đầu?</a:t>
            </a:r>
            <a:endParaRPr lang="en-SG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3C330DCD-F6E2-53D0-C359-2D7601D282E9}"/>
              </a:ext>
            </a:extLst>
          </p:cNvPr>
          <p:cNvSpPr/>
          <p:nvPr/>
        </p:nvSpPr>
        <p:spPr>
          <a:xfrm>
            <a:off x="6326549" y="5077948"/>
            <a:ext cx="8915400" cy="31668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Có 9 chữ số. </a:t>
            </a:r>
          </a:p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</a:rPr>
              <a:t>Đó là các số: 1,1; 2,2; 3,3; 4,4; 5,5; 6,6; 7,7; 8,8; 9,9 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52800" y="2019300"/>
            <a:ext cx="11240905" cy="6927657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244255">
            <a:off x="12212738" y="6763050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EF42B-0FBF-5EEE-39FB-095F853BC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238" y="3247027"/>
            <a:ext cx="11486469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00287-96FB-D466-914D-67323E2FB4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6067" y="1678632"/>
            <a:ext cx="11176711" cy="12983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19" y="391505"/>
            <a:ext cx="6237516" cy="623751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0"/>
            <a:ext cx="11344548" cy="4037556"/>
          </a:xfrm>
          <a:prstGeom prst="rect">
            <a:avLst/>
          </a:prstGeom>
        </p:spPr>
      </p:pic>
      <p:pic>
        <p:nvPicPr>
          <p:cNvPr id="2" name="đầu">
            <a:hlinkClick r:id="" action="ppaction://media"/>
            <a:extLst>
              <a:ext uri="{FF2B5EF4-FFF2-40B4-BE49-F238E27FC236}">
                <a16:creationId xmlns:a16="http://schemas.microsoft.com/office/drawing/2014/main" id="{B01229EA-B93F-746C-C2D2-CB9C8D2F1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-6727017" y="65909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63" y="-97780"/>
            <a:ext cx="15161929" cy="34657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632139" y="6207375"/>
            <a:ext cx="6294347" cy="26728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0744200" y="6722936"/>
            <a:ext cx="6151176" cy="2144256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930727" y="763806"/>
            <a:ext cx="14173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9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đáp án đúng: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257912" y="7512143"/>
            <a:ext cx="10049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5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31,29 &gt; 31,92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297081" y="7619817"/>
            <a:ext cx="82760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5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 92 &lt; 31,29</a:t>
            </a: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" name="Picture 1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626A5AE-ACC9-3C0F-40B7-41A227ED29A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91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-97779"/>
            <a:ext cx="11088089" cy="22331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143500"/>
            <a:ext cx="6294347" cy="24442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451443" y="7615598"/>
            <a:ext cx="6093894" cy="1982493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" y="7849099"/>
            <a:ext cx="6151176" cy="2014168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056551" y="5058617"/>
            <a:ext cx="6488786" cy="2341921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969201" y="174178"/>
            <a:ext cx="123495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5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lớn nhất trong dãy số: </a:t>
            </a:r>
          </a:p>
          <a:p>
            <a:pPr algn="ctr" defTabSz="1371600"/>
            <a:r>
              <a:rPr lang="vi-VN" sz="5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12,31; 12,33; 12,09,12,90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3487236" y="6104254"/>
            <a:ext cx="3228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12,33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167787" y="6235917"/>
            <a:ext cx="3023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12,31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2326832" y="8332817"/>
            <a:ext cx="292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12,09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13970646" y="8203360"/>
            <a:ext cx="272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12,90</a:t>
            </a: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16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327573"/>
            <a:ext cx="11088089" cy="22331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143500"/>
            <a:ext cx="6294347" cy="24442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451443" y="7615598"/>
            <a:ext cx="6093894" cy="1982493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" y="7849099"/>
            <a:ext cx="6151176" cy="2014168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056551" y="5058617"/>
            <a:ext cx="6488786" cy="2341921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054801" y="599530"/>
            <a:ext cx="123495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số bé nhất trong dãy số: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2,31; 32,33; 32,09,</a:t>
            </a:r>
            <a:r>
              <a:rPr kumimoji="0" lang="vi-VN" sz="5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3487236" y="6104254"/>
            <a:ext cx="3228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201654" y="6376478"/>
            <a:ext cx="3023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,09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2326832" y="8332817"/>
            <a:ext cx="292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,33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13970646" y="8203360"/>
            <a:ext cx="272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22,9</a:t>
            </a: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16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52" y="1825689"/>
            <a:ext cx="5105484" cy="51054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087" y="340875"/>
            <a:ext cx="11344548" cy="4037556"/>
          </a:xfrm>
          <a:prstGeom prst="rect">
            <a:avLst/>
          </a:prstGeom>
        </p:spPr>
      </p:pic>
      <p:pic>
        <p:nvPicPr>
          <p:cNvPr id="2" name="sau">
            <a:hlinkClick r:id="" action="ppaction://media"/>
            <a:extLst>
              <a:ext uri="{FF2B5EF4-FFF2-40B4-BE49-F238E27FC236}">
                <a16:creationId xmlns:a16="http://schemas.microsoft.com/office/drawing/2014/main" id="{846144FF-3F2B-D01E-A161-82E1FA023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895600" y="494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0113A-E0DF-DC8F-0A00-7D3CC0C213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200" y="1520253"/>
            <a:ext cx="11204494" cy="82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999049" y="2022967"/>
            <a:ext cx="9153420" cy="5566671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9738" y="1037095"/>
            <a:ext cx="8340862" cy="7968061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336156" y="253191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132736" y="4469420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57200" y="2546747"/>
            <a:ext cx="584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8302976" y="4680553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28720" y="3129961"/>
                <a:ext cx="4602029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Ta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ó: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4400" b="1" i="0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20" y="3129961"/>
                <a:ext cx="4602029" cy="12676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/>
          <a:srcRect r="64781" b="36440"/>
          <a:stretch/>
        </p:blipFill>
        <p:spPr>
          <a:xfrm>
            <a:off x="464306" y="1123611"/>
            <a:ext cx="2153602" cy="1131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E5B328-AD56-94B2-9D67-CB784A71B9A9}"/>
              </a:ext>
            </a:extLst>
          </p:cNvPr>
          <p:cNvSpPr txBox="1"/>
          <p:nvPr/>
        </p:nvSpPr>
        <p:spPr>
          <a:xfrm>
            <a:off x="1212091" y="2438331"/>
            <a:ext cx="613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bằng nhau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5B40C-B6A4-FA18-8EC1-2329EE2D8F1D}"/>
                  </a:ext>
                </a:extLst>
              </p:cNvPr>
              <p:cNvSpPr txBox="1"/>
              <p:nvPr/>
            </p:nvSpPr>
            <p:spPr>
              <a:xfrm>
                <a:off x="5234897" y="3129961"/>
                <a:ext cx="3477234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vi-VN" sz="4400" b="1" i="1" smtClean="0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4400" b="1" i="0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5B40C-B6A4-FA18-8EC1-2329EE2D8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97" y="3129961"/>
                <a:ext cx="3477234" cy="12720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AE87F0-402E-EC9F-26F4-83537EAB25B4}"/>
                  </a:ext>
                </a:extLst>
              </p:cNvPr>
              <p:cNvSpPr txBox="1"/>
              <p:nvPr/>
            </p:nvSpPr>
            <p:spPr>
              <a:xfrm>
                <a:off x="2554653" y="4789078"/>
                <a:ext cx="1383007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AE87F0-402E-EC9F-26F4-83537EAB2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653" y="4789078"/>
                <a:ext cx="1383007" cy="12676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2B0711-92AD-93CD-6A01-ADA30EA57C8D}"/>
                  </a:ext>
                </a:extLst>
              </p:cNvPr>
              <p:cNvSpPr txBox="1"/>
              <p:nvPr/>
            </p:nvSpPr>
            <p:spPr>
              <a:xfrm>
                <a:off x="3937660" y="4806303"/>
                <a:ext cx="1142942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vi-VN" sz="4400" b="1" i="1" smtClean="0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400" b="1" i="1">
                              <a:solidFill>
                                <a:srgbClr val="C0504D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2B0711-92AD-93CD-6A01-ADA30EA57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660" y="4806303"/>
                <a:ext cx="1142942" cy="12720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B321CE-5BBA-4AFD-BE55-CC4373CA6BBE}"/>
                  </a:ext>
                </a:extLst>
              </p:cNvPr>
              <p:cNvSpPr txBox="1"/>
              <p:nvPr/>
            </p:nvSpPr>
            <p:spPr>
              <a:xfrm>
                <a:off x="1676400" y="6487070"/>
                <a:ext cx="334848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4400" b="1" i="0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4400" b="1" i="1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vi-VN" sz="4400" b="1" i="1" smtClean="0">
                          <a:solidFill>
                            <a:srgbClr val="C0504D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B321CE-5BBA-4AFD-BE55-CC4373CA6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487070"/>
                <a:ext cx="3348481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2F22063-6501-0F50-8804-C77D100148AC}"/>
              </a:ext>
            </a:extLst>
          </p:cNvPr>
          <p:cNvSpPr txBox="1"/>
          <p:nvPr/>
        </p:nvSpPr>
        <p:spPr>
          <a:xfrm>
            <a:off x="539949" y="6456292"/>
            <a:ext cx="1955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</a:t>
            </a:r>
            <a:endParaRPr lang="en-SG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A9738B-8BCE-44C1-5CFB-2FB227D81635}"/>
              </a:ext>
            </a:extLst>
          </p:cNvPr>
          <p:cNvSpPr txBox="1"/>
          <p:nvPr/>
        </p:nvSpPr>
        <p:spPr>
          <a:xfrm>
            <a:off x="4680446" y="6456292"/>
            <a:ext cx="38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0,70 = 0,7</a:t>
            </a:r>
            <a:endParaRPr lang="en-SG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B1043-6C21-6902-FD3C-FC13D201107A}"/>
              </a:ext>
            </a:extLst>
          </p:cNvPr>
          <p:cNvSpPr txBox="1"/>
          <p:nvPr/>
        </p:nvSpPr>
        <p:spPr>
          <a:xfrm>
            <a:off x="9415384" y="3357917"/>
            <a:ext cx="86637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viết thêm (hoặc bỏ) chữ số 0 ở tận cùng bên phải phần thập phân của một số thập phân thì được một số thập phân bằng nó.</a:t>
            </a:r>
            <a:endParaRPr lang="en-SG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BC36C6B-4EEA-B67C-05B5-1A90BECFD6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5200" y="2057465"/>
            <a:ext cx="6356075" cy="17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10" grpId="0"/>
      <p:bldP spid="12" grpId="0"/>
      <p:bldP spid="13" grpId="0"/>
      <p:bldP spid="21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508</Words>
  <Application>Microsoft Office PowerPoint</Application>
  <PresentationFormat>Custom</PresentationFormat>
  <Paragraphs>88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宋体</vt:lpstr>
      <vt:lpstr>Calibri Light</vt:lpstr>
      <vt:lpstr>Calibri</vt:lpstr>
      <vt:lpstr>#9Slide07 HoneyCream</vt:lpstr>
      <vt:lpstr>Cambria</vt:lpstr>
      <vt:lpstr>Cambria Math</vt:lpstr>
      <vt:lpstr>SVN-Newton</vt:lpstr>
      <vt:lpstr>Times New Roman</vt:lpstr>
      <vt:lpstr>Arial</vt:lpstr>
      <vt:lpstr>Office Theme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dc:creator>Hi</dc:creator>
  <cp:lastModifiedBy>Laptop T&amp;T</cp:lastModifiedBy>
  <cp:revision>25</cp:revision>
  <dcterms:created xsi:type="dcterms:W3CDTF">2006-08-16T00:00:00Z</dcterms:created>
  <dcterms:modified xsi:type="dcterms:W3CDTF">2024-08-24T19:19:32Z</dcterms:modified>
  <dc:identifier>DAF_lspa-Mk</dc:identifier>
</cp:coreProperties>
</file>