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SVN-Newton" panose="02040603050506020204" pitchFamily="18" charset="0"/>
      <p:regular r:id="rId32"/>
    </p:embeddedFont>
    <p:embeddedFont>
      <p:font typeface="Cabin Bold" panose="020B0604020202020204" charset="0"/>
      <p:regular r:id="rId33"/>
    </p:embeddedFont>
    <p:embeddedFont>
      <p:font typeface="Cabin" panose="020B0604020202020204" charset="0"/>
      <p:regular r:id="rId34"/>
    </p:embeddedFont>
    <p:embeddedFont>
      <p:font typeface="#9Slide07 HoneyCream" pitchFamily="2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37FF"/>
    <a:srgbClr val="FF8500"/>
    <a:srgbClr val="C1FF00"/>
    <a:srgbClr val="FF51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77" autoAdjust="0"/>
  </p:normalViewPr>
  <p:slideViewPr>
    <p:cSldViewPr>
      <p:cViewPr varScale="1">
        <p:scale>
          <a:sx n="56" d="100"/>
          <a:sy n="56" d="100"/>
        </p:scale>
        <p:origin x="53" y="-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65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2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83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63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2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9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50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31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38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7A22A-6BE5-F2DF-ACD6-8E400DE9AE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3003" y="864185"/>
            <a:ext cx="20786005" cy="140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1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sv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0.sv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2.sv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.sv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12" Type="http://schemas.openxmlformats.org/officeDocument/2006/relationships/image" Target="../media/image14.png"/><Relationship Id="rId17" Type="http://schemas.openxmlformats.org/officeDocument/2006/relationships/image" Target="../media/image24.png"/><Relationship Id="rId2" Type="http://schemas.openxmlformats.org/officeDocument/2006/relationships/image" Target="../media/image18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2.sv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942025" y="1601366"/>
            <a:ext cx="6718952" cy="6768175"/>
          </a:xfrm>
          <a:custGeom>
            <a:avLst/>
            <a:gdLst/>
            <a:ahLst/>
            <a:cxnLst/>
            <a:rect l="l" t="t" r="r" b="b"/>
            <a:pathLst>
              <a:path w="6718952" h="6768175">
                <a:moveTo>
                  <a:pt x="0" y="0"/>
                </a:moveTo>
                <a:lnTo>
                  <a:pt x="6718952" y="0"/>
                </a:lnTo>
                <a:lnTo>
                  <a:pt x="6718952" y="6768175"/>
                </a:lnTo>
                <a:lnTo>
                  <a:pt x="0" y="6768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633238"/>
            <a:ext cx="10431160" cy="96020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828800" y="1175004"/>
            <a:ext cx="7315200" cy="3968496"/>
          </a:xfrm>
          <a:custGeom>
            <a:avLst/>
            <a:gdLst/>
            <a:ahLst/>
            <a:cxnLst/>
            <a:rect l="l" t="t" r="r" b="b"/>
            <a:pathLst>
              <a:path w="7315200" h="3968496">
                <a:moveTo>
                  <a:pt x="0" y="0"/>
                </a:moveTo>
                <a:lnTo>
                  <a:pt x="7315200" y="0"/>
                </a:lnTo>
                <a:lnTo>
                  <a:pt x="7315200" y="3968496"/>
                </a:lnTo>
                <a:lnTo>
                  <a:pt x="0" y="39684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3677821"/>
            <a:ext cx="3429426" cy="6000649"/>
          </a:xfrm>
          <a:custGeom>
            <a:avLst/>
            <a:gdLst/>
            <a:ahLst/>
            <a:cxnLst/>
            <a:rect l="l" t="t" r="r" b="b"/>
            <a:pathLst>
              <a:path w="3429426" h="6000649">
                <a:moveTo>
                  <a:pt x="0" y="0"/>
                </a:moveTo>
                <a:lnTo>
                  <a:pt x="3429426" y="0"/>
                </a:lnTo>
                <a:lnTo>
                  <a:pt x="3429426" y="6000648"/>
                </a:lnTo>
                <a:lnTo>
                  <a:pt x="0" y="6000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716"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4285445" y="5487599"/>
            <a:ext cx="7315200" cy="3968496"/>
          </a:xfrm>
          <a:custGeom>
            <a:avLst/>
            <a:gdLst/>
            <a:ahLst/>
            <a:cxnLst/>
            <a:rect l="l" t="t" r="r" b="b"/>
            <a:pathLst>
              <a:path w="7315200" h="3968496">
                <a:moveTo>
                  <a:pt x="7315200" y="3968496"/>
                </a:moveTo>
                <a:lnTo>
                  <a:pt x="0" y="3968496"/>
                </a:lnTo>
                <a:lnTo>
                  <a:pt x="0" y="0"/>
                </a:lnTo>
                <a:lnTo>
                  <a:pt x="7315200" y="0"/>
                </a:lnTo>
                <a:lnTo>
                  <a:pt x="7315200" y="396849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43421" y="3739854"/>
            <a:ext cx="4053364" cy="5975941"/>
          </a:xfrm>
          <a:custGeom>
            <a:avLst/>
            <a:gdLst/>
            <a:ahLst/>
            <a:cxnLst/>
            <a:rect l="l" t="t" r="r" b="b"/>
            <a:pathLst>
              <a:path w="4053364" h="5975941">
                <a:moveTo>
                  <a:pt x="0" y="0"/>
                </a:moveTo>
                <a:lnTo>
                  <a:pt x="4053364" y="0"/>
                </a:lnTo>
                <a:lnTo>
                  <a:pt x="4053364" y="5975942"/>
                </a:lnTo>
                <a:lnTo>
                  <a:pt x="0" y="59759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82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702966" y="3324538"/>
            <a:ext cx="3585034" cy="5220284"/>
          </a:xfrm>
          <a:custGeom>
            <a:avLst/>
            <a:gdLst/>
            <a:ahLst/>
            <a:cxnLst/>
            <a:rect l="l" t="t" r="r" b="b"/>
            <a:pathLst>
              <a:path w="3585034" h="5220284">
                <a:moveTo>
                  <a:pt x="0" y="0"/>
                </a:moveTo>
                <a:lnTo>
                  <a:pt x="3585034" y="0"/>
                </a:lnTo>
                <a:lnTo>
                  <a:pt x="3585034" y="5220284"/>
                </a:lnTo>
                <a:lnTo>
                  <a:pt x="0" y="5220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323" r="-3278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36968" y="1324081"/>
            <a:ext cx="6498864" cy="262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Đây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chiều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dài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ba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cây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cầu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ở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ba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miền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đất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nước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ta </a:t>
            </a:r>
            <a:r>
              <a:rPr lang="en-US" sz="50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đấy</a:t>
            </a:r>
            <a:r>
              <a:rPr lang="en-US" sz="50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94715" y="6632575"/>
            <a:ext cx="6696659" cy="262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Làm thế nào để biết trong ba cây cầu đó, cây cầu nào dài nhất nhỉ?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117584" y="-533466"/>
            <a:ext cx="6637909" cy="5437244"/>
            <a:chOff x="0" y="0"/>
            <a:chExt cx="8850545" cy="7249659"/>
          </a:xfrm>
        </p:grpSpPr>
        <p:sp>
          <p:nvSpPr>
            <p:cNvPr id="12" name="Freeform 12"/>
            <p:cNvSpPr/>
            <p:nvPr/>
          </p:nvSpPr>
          <p:spPr>
            <a:xfrm rot="969596">
              <a:off x="589451" y="962388"/>
              <a:ext cx="7671644" cy="5324883"/>
            </a:xfrm>
            <a:custGeom>
              <a:avLst/>
              <a:gdLst/>
              <a:ahLst/>
              <a:cxnLst/>
              <a:rect l="l" t="t" r="r" b="b"/>
              <a:pathLst>
                <a:path w="7671644" h="5324883">
                  <a:moveTo>
                    <a:pt x="0" y="0"/>
                  </a:moveTo>
                  <a:lnTo>
                    <a:pt x="7671644" y="0"/>
                  </a:lnTo>
                  <a:lnTo>
                    <a:pt x="7671644" y="5324883"/>
                  </a:lnTo>
                  <a:lnTo>
                    <a:pt x="0" y="5324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216810" y="1718689"/>
              <a:ext cx="5668212" cy="3896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Ta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cần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so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sánh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các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số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thập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phân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là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số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đo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chiều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dài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của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các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cây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cầu</a:t>
              </a:r>
              <a:r>
                <a:rPr lang="en-US" sz="4199" dirty="0">
                  <a:solidFill>
                    <a:srgbClr val="E50707"/>
                  </a:solidFill>
                  <a:latin typeface="Cabin Bold"/>
                  <a:ea typeface="Cabin Bold"/>
                  <a:cs typeface="Cabin Bold"/>
                  <a:sym typeface="Cabin Bold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25353" y="4912198"/>
            <a:ext cx="6704842" cy="1182898"/>
            <a:chOff x="0" y="0"/>
            <a:chExt cx="8939789" cy="157719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8939789" cy="1577198"/>
              <a:chOff x="0" y="0"/>
              <a:chExt cx="2323869" cy="40998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23869" cy="409987"/>
              </a:xfrm>
              <a:custGeom>
                <a:avLst/>
                <a:gdLst/>
                <a:ahLst/>
                <a:cxnLst/>
                <a:rect l="l" t="t" r="r" b="b"/>
                <a:pathLst>
                  <a:path w="2323869" h="409987">
                    <a:moveTo>
                      <a:pt x="0" y="0"/>
                    </a:moveTo>
                    <a:lnTo>
                      <a:pt x="2323869" y="0"/>
                    </a:lnTo>
                    <a:lnTo>
                      <a:pt x="2323869" y="409987"/>
                    </a:lnTo>
                    <a:lnTo>
                      <a:pt x="0" y="409987"/>
                    </a:lnTo>
                    <a:close/>
                  </a:path>
                </a:pathLst>
              </a:custGeom>
              <a:solidFill>
                <a:srgbClr val="00DAFF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463850" y="187465"/>
              <a:ext cx="8225452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3500 m ........ 2750 m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5353" y="6362065"/>
            <a:ext cx="6704842" cy="1182898"/>
            <a:chOff x="0" y="0"/>
            <a:chExt cx="8939789" cy="1577198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8939789" cy="1577198"/>
              <a:chOff x="0" y="0"/>
              <a:chExt cx="2323869" cy="40998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23869" cy="409987"/>
              </a:xfrm>
              <a:custGeom>
                <a:avLst/>
                <a:gdLst/>
                <a:ahLst/>
                <a:cxnLst/>
                <a:rect l="l" t="t" r="r" b="b"/>
                <a:pathLst>
                  <a:path w="2323869" h="409987">
                    <a:moveTo>
                      <a:pt x="0" y="0"/>
                    </a:moveTo>
                    <a:lnTo>
                      <a:pt x="2323869" y="0"/>
                    </a:lnTo>
                    <a:lnTo>
                      <a:pt x="2323869" y="409987"/>
                    </a:lnTo>
                    <a:lnTo>
                      <a:pt x="0" y="409987"/>
                    </a:lnTo>
                    <a:close/>
                  </a:path>
                </a:pathLst>
              </a:custGeom>
              <a:solidFill>
                <a:srgbClr val="00DAFF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463850" y="187465"/>
              <a:ext cx="8225452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2750 m ........ 2290 m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5353" y="3607908"/>
            <a:ext cx="16387935" cy="828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908" lvl="1" indent="-528954" algn="l">
              <a:lnSpc>
                <a:spcPts val="6859"/>
              </a:lnSpc>
              <a:buFont typeface="Arial"/>
              <a:buChar char="•"/>
            </a:pPr>
            <a:r>
              <a:rPr lang="en-US" sz="48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So </a:t>
            </a:r>
            <a:r>
              <a:rPr lang="en-US" sz="48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sánh</a:t>
            </a:r>
            <a:r>
              <a:rPr lang="en-US" sz="48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942975"/>
            <a:ext cx="16387935" cy="828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908" lvl="1" indent="-528954" algn="l">
              <a:lnSpc>
                <a:spcPts val="685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Ta có: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86847" y="2034484"/>
            <a:ext cx="5407498" cy="1182898"/>
            <a:chOff x="686847" y="2034484"/>
            <a:chExt cx="5407498" cy="1182898"/>
          </a:xfrm>
        </p:grpSpPr>
        <p:grpSp>
          <p:nvGrpSpPr>
            <p:cNvPr id="4" name="Group 4"/>
            <p:cNvGrpSpPr/>
            <p:nvPr/>
          </p:nvGrpSpPr>
          <p:grpSpPr>
            <a:xfrm>
              <a:off x="686847" y="2034484"/>
              <a:ext cx="5407498" cy="1182898"/>
              <a:chOff x="0" y="0"/>
              <a:chExt cx="1874215" cy="40998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874215" cy="409987"/>
              </a:xfrm>
              <a:custGeom>
                <a:avLst/>
                <a:gdLst/>
                <a:ahLst/>
                <a:cxnLst/>
                <a:rect l="l" t="t" r="r" b="b"/>
                <a:pathLst>
                  <a:path w="1874215" h="409987">
                    <a:moveTo>
                      <a:pt x="0" y="0"/>
                    </a:moveTo>
                    <a:lnTo>
                      <a:pt x="1874215" y="0"/>
                    </a:lnTo>
                    <a:lnTo>
                      <a:pt x="1874215" y="409987"/>
                    </a:lnTo>
                    <a:lnTo>
                      <a:pt x="0" y="409987"/>
                    </a:lnTo>
                    <a:close/>
                  </a:path>
                </a:pathLst>
              </a:custGeom>
              <a:solidFill>
                <a:srgbClr val="FFEB00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874712" y="2151271"/>
              <a:ext cx="5031768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3,5 km = 3500 m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38270" y="2034484"/>
            <a:ext cx="5407498" cy="1182898"/>
            <a:chOff x="6438270" y="2034484"/>
            <a:chExt cx="5407498" cy="1182898"/>
          </a:xfrm>
        </p:grpSpPr>
        <p:grpSp>
          <p:nvGrpSpPr>
            <p:cNvPr id="6" name="Group 6"/>
            <p:cNvGrpSpPr/>
            <p:nvPr/>
          </p:nvGrpSpPr>
          <p:grpSpPr>
            <a:xfrm>
              <a:off x="6438270" y="2034484"/>
              <a:ext cx="5407498" cy="1182898"/>
              <a:chOff x="0" y="0"/>
              <a:chExt cx="1874215" cy="40998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74215" cy="409987"/>
              </a:xfrm>
              <a:custGeom>
                <a:avLst/>
                <a:gdLst/>
                <a:ahLst/>
                <a:cxnLst/>
                <a:rect l="l" t="t" r="r" b="b"/>
                <a:pathLst>
                  <a:path w="1874215" h="409987">
                    <a:moveTo>
                      <a:pt x="0" y="0"/>
                    </a:moveTo>
                    <a:lnTo>
                      <a:pt x="1874215" y="0"/>
                    </a:lnTo>
                    <a:lnTo>
                      <a:pt x="1874215" y="409987"/>
                    </a:lnTo>
                    <a:lnTo>
                      <a:pt x="0" y="409987"/>
                    </a:lnTo>
                    <a:close/>
                  </a:path>
                </a:pathLst>
              </a:custGeom>
              <a:solidFill>
                <a:srgbClr val="FFEB00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6626135" y="2151271"/>
              <a:ext cx="5031768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2,75 km = 2750 m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93655" y="2034484"/>
            <a:ext cx="5407498" cy="1182898"/>
            <a:chOff x="12193655" y="2034484"/>
            <a:chExt cx="5407498" cy="1182898"/>
          </a:xfrm>
        </p:grpSpPr>
        <p:grpSp>
          <p:nvGrpSpPr>
            <p:cNvPr id="8" name="Group 8"/>
            <p:cNvGrpSpPr/>
            <p:nvPr/>
          </p:nvGrpSpPr>
          <p:grpSpPr>
            <a:xfrm>
              <a:off x="12193655" y="2034484"/>
              <a:ext cx="5407498" cy="1182898"/>
              <a:chOff x="0" y="0"/>
              <a:chExt cx="1874215" cy="40998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74215" cy="409987"/>
              </a:xfrm>
              <a:custGeom>
                <a:avLst/>
                <a:gdLst/>
                <a:ahLst/>
                <a:cxnLst/>
                <a:rect l="l" t="t" r="r" b="b"/>
                <a:pathLst>
                  <a:path w="1874215" h="409987">
                    <a:moveTo>
                      <a:pt x="0" y="0"/>
                    </a:moveTo>
                    <a:lnTo>
                      <a:pt x="1874215" y="0"/>
                    </a:lnTo>
                    <a:lnTo>
                      <a:pt x="1874215" y="409987"/>
                    </a:lnTo>
                    <a:lnTo>
                      <a:pt x="0" y="409987"/>
                    </a:lnTo>
                    <a:close/>
                  </a:path>
                </a:pathLst>
              </a:custGeom>
              <a:solidFill>
                <a:srgbClr val="FFEB00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12381520" y="2151271"/>
              <a:ext cx="5031768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2,29 km = 2290 m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001686" y="3489412"/>
            <a:ext cx="7251787" cy="5936682"/>
            <a:chOff x="10001686" y="3489412"/>
            <a:chExt cx="7251787" cy="5936682"/>
          </a:xfrm>
        </p:grpSpPr>
        <p:grpSp>
          <p:nvGrpSpPr>
            <p:cNvPr id="30" name="Group 29"/>
            <p:cNvGrpSpPr/>
            <p:nvPr/>
          </p:nvGrpSpPr>
          <p:grpSpPr>
            <a:xfrm>
              <a:off x="10001686" y="3489412"/>
              <a:ext cx="7251787" cy="5936682"/>
              <a:chOff x="10001686" y="3489412"/>
              <a:chExt cx="7251787" cy="593668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0001686" y="3489412"/>
                <a:ext cx="3688163" cy="5936682"/>
              </a:xfrm>
              <a:custGeom>
                <a:avLst/>
                <a:gdLst/>
                <a:ahLst/>
                <a:cxnLst/>
                <a:rect l="l" t="t" r="r" b="b"/>
                <a:pathLst>
                  <a:path w="3688163" h="5936682">
                    <a:moveTo>
                      <a:pt x="0" y="0"/>
                    </a:moveTo>
                    <a:lnTo>
                      <a:pt x="3688163" y="0"/>
                    </a:lnTo>
                    <a:lnTo>
                      <a:pt x="3688163" y="5936682"/>
                    </a:lnTo>
                    <a:lnTo>
                      <a:pt x="0" y="59366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13513364" y="3489412"/>
                <a:ext cx="3740109" cy="5936682"/>
              </a:xfrm>
              <a:custGeom>
                <a:avLst/>
                <a:gdLst/>
                <a:ahLst/>
                <a:cxnLst/>
                <a:rect l="l" t="t" r="r" b="b"/>
                <a:pathLst>
                  <a:path w="3740109" h="5936682">
                    <a:moveTo>
                      <a:pt x="0" y="0"/>
                    </a:moveTo>
                    <a:lnTo>
                      <a:pt x="3740110" y="0"/>
                    </a:lnTo>
                    <a:lnTo>
                      <a:pt x="3740110" y="5936682"/>
                    </a:lnTo>
                    <a:lnTo>
                      <a:pt x="0" y="59366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14450928" y="6644160"/>
              <a:ext cx="1864982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CON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0913277" y="6644160"/>
              <a:ext cx="1864982" cy="8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BẢNG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02718" y="3589309"/>
            <a:ext cx="4094199" cy="6524621"/>
            <a:chOff x="0" y="0"/>
            <a:chExt cx="5458932" cy="86994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58932" cy="8699494"/>
            </a:xfrm>
            <a:custGeom>
              <a:avLst/>
              <a:gdLst/>
              <a:ahLst/>
              <a:cxnLst/>
              <a:rect l="l" t="t" r="r" b="b"/>
              <a:pathLst>
                <a:path w="5458932" h="8699494">
                  <a:moveTo>
                    <a:pt x="0" y="0"/>
                  </a:moveTo>
                  <a:lnTo>
                    <a:pt x="5458932" y="0"/>
                  </a:lnTo>
                  <a:lnTo>
                    <a:pt x="5458932" y="8699494"/>
                  </a:lnTo>
                  <a:lnTo>
                    <a:pt x="0" y="8699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406112" y="4492567"/>
              <a:ext cx="3777391" cy="102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98"/>
                </a:lnSpc>
                <a:spcBef>
                  <a:spcPct val="0"/>
                </a:spcBef>
              </a:pPr>
              <a:r>
                <a:rPr lang="en-US" sz="4641" dirty="0">
                  <a:solidFill>
                    <a:srgbClr val="C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KẾT LUẬN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70431" y="2251568"/>
            <a:ext cx="15488869" cy="189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5" lvl="1" indent="-593722" algn="l">
              <a:lnSpc>
                <a:spcPts val="7699"/>
              </a:lnSpc>
              <a:buFont typeface="Arial"/>
              <a:buChar char="•"/>
            </a:pPr>
            <a:r>
              <a:rPr lang="en-US" sz="54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Vì</a:t>
            </a:r>
            <a:r>
              <a:rPr lang="en-US" sz="54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3500m &gt; 2750m </a:t>
            </a:r>
            <a:r>
              <a:rPr lang="en-US" sz="54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nên</a:t>
            </a:r>
            <a:r>
              <a:rPr lang="en-US" sz="54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ta </a:t>
            </a:r>
            <a:r>
              <a:rPr lang="en-US" sz="54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có</a:t>
            </a:r>
            <a:r>
              <a:rPr lang="en-US" sz="54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: 3,5 km &gt; 2,75 km.</a:t>
            </a:r>
          </a:p>
          <a:p>
            <a:pPr algn="ctr">
              <a:lnSpc>
                <a:spcPts val="7699"/>
              </a:lnSpc>
            </a:pPr>
            <a:r>
              <a:rPr lang="en-US" sz="54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Vậy</a:t>
            </a:r>
            <a:r>
              <a:rPr lang="en-US" sz="54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3,5 &gt; 2,75 (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nguyên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3 &gt; 2)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84963" y="4725996"/>
            <a:ext cx="10202348" cy="189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5" lvl="1" indent="-593722" algn="ctr">
              <a:lnSpc>
                <a:spcPts val="7699"/>
              </a:lnSpc>
              <a:buFont typeface="Arial"/>
              <a:buChar char="•"/>
            </a:pPr>
            <a:r>
              <a:rPr lang="en-US" sz="54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Vì</a:t>
            </a:r>
            <a:r>
              <a:rPr lang="en-US" sz="54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2750m &gt; 2290m </a:t>
            </a:r>
            <a:r>
              <a:rPr lang="en-US" sz="54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nên</a:t>
            </a:r>
            <a:r>
              <a:rPr lang="en-US" sz="54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ta </a:t>
            </a:r>
            <a:r>
              <a:rPr lang="en-US" sz="54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có</a:t>
            </a:r>
            <a:r>
              <a:rPr lang="en-US" sz="54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: 2,75km &gt; 2,29km.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84963" y="6756369"/>
            <a:ext cx="12783406" cy="189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Vậy</a:t>
            </a:r>
            <a:r>
              <a:rPr lang="en-US" sz="54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2,75 &gt; 2,29 (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nguyên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bằng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mười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7&gt;2)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3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704737" y="2066628"/>
            <a:ext cx="5930065" cy="6642639"/>
          </a:xfrm>
          <a:custGeom>
            <a:avLst/>
            <a:gdLst/>
            <a:ahLst/>
            <a:cxnLst/>
            <a:rect l="l" t="t" r="r" b="b"/>
            <a:pathLst>
              <a:path w="5930065" h="6642639">
                <a:moveTo>
                  <a:pt x="0" y="0"/>
                </a:moveTo>
                <a:lnTo>
                  <a:pt x="5930065" y="0"/>
                </a:lnTo>
                <a:lnTo>
                  <a:pt x="5930065" y="6642638"/>
                </a:lnTo>
                <a:lnTo>
                  <a:pt x="0" y="6642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24" y="419100"/>
            <a:ext cx="9797121" cy="960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7961" y="933450"/>
            <a:ext cx="16231339" cy="92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Muốn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so </a:t>
            </a: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sánh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hai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thập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phân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, ta </a:t>
            </a: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thể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làm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như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sau</a:t>
            </a:r>
            <a:r>
              <a:rPr lang="en-US" sz="5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66874" y="2120754"/>
            <a:ext cx="16554252" cy="1724707"/>
            <a:chOff x="0" y="0"/>
            <a:chExt cx="5737630" cy="5977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37630" cy="597776"/>
            </a:xfrm>
            <a:custGeom>
              <a:avLst/>
              <a:gdLst/>
              <a:ahLst/>
              <a:cxnLst/>
              <a:rect l="l" t="t" r="r" b="b"/>
              <a:pathLst>
                <a:path w="5737630" h="597776">
                  <a:moveTo>
                    <a:pt x="0" y="0"/>
                  </a:moveTo>
                  <a:lnTo>
                    <a:pt x="5737630" y="0"/>
                  </a:lnTo>
                  <a:lnTo>
                    <a:pt x="5737630" y="597776"/>
                  </a:lnTo>
                  <a:lnTo>
                    <a:pt x="0" y="597776"/>
                  </a:lnTo>
                  <a:close/>
                </a:path>
              </a:pathLst>
            </a:custGeom>
            <a:solidFill>
              <a:srgbClr val="00FFD7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028700" y="2235736"/>
            <a:ext cx="16231339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Nếu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nguyên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hai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khác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thập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phân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nguyên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lớn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hơn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lớn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hơn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66505" y="4102636"/>
            <a:ext cx="16554252" cy="3324907"/>
            <a:chOff x="0" y="0"/>
            <a:chExt cx="5737630" cy="11523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737630" cy="1152398"/>
            </a:xfrm>
            <a:custGeom>
              <a:avLst/>
              <a:gdLst/>
              <a:ahLst/>
              <a:cxnLst/>
              <a:rect l="l" t="t" r="r" b="b"/>
              <a:pathLst>
                <a:path w="5737630" h="1152398">
                  <a:moveTo>
                    <a:pt x="0" y="0"/>
                  </a:moveTo>
                  <a:lnTo>
                    <a:pt x="5737630" y="0"/>
                  </a:lnTo>
                  <a:lnTo>
                    <a:pt x="5737630" y="1152398"/>
                  </a:lnTo>
                  <a:lnTo>
                    <a:pt x="0" y="1152398"/>
                  </a:lnTo>
                  <a:close/>
                </a:path>
              </a:pathLst>
            </a:custGeom>
            <a:solidFill>
              <a:srgbClr val="FF39B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028331" y="4265243"/>
            <a:ext cx="16231339" cy="316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Nếu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nguyên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hai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bằng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so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sánh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thập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phân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lần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lượt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mười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trăm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nghìn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,...;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đến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nào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thập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phân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chữ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ở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tương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ứng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lớn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hơn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lớn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hơn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67244" y="7684718"/>
            <a:ext cx="16554252" cy="1724025"/>
            <a:chOff x="0" y="0"/>
            <a:chExt cx="5737630" cy="59753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37630" cy="597539"/>
            </a:xfrm>
            <a:custGeom>
              <a:avLst/>
              <a:gdLst/>
              <a:ahLst/>
              <a:cxnLst/>
              <a:rect l="l" t="t" r="r" b="b"/>
              <a:pathLst>
                <a:path w="5737630" h="597539">
                  <a:moveTo>
                    <a:pt x="0" y="0"/>
                  </a:moveTo>
                  <a:lnTo>
                    <a:pt x="5737630" y="0"/>
                  </a:lnTo>
                  <a:lnTo>
                    <a:pt x="5737630" y="597539"/>
                  </a:lnTo>
                  <a:lnTo>
                    <a:pt x="0" y="597539"/>
                  </a:lnTo>
                  <a:close/>
                </a:path>
              </a:pathLst>
            </a:custGeom>
            <a:solidFill>
              <a:srgbClr val="00FFD7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028700" y="7789493"/>
            <a:ext cx="16231339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Nếu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nguyên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thập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phân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hai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thập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phân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bằng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hai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bằng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nhau</a:t>
            </a:r>
            <a:r>
              <a:rPr lang="en-US" sz="45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9420408" y="1624154"/>
            <a:ext cx="6897918" cy="7038692"/>
          </a:xfrm>
          <a:custGeom>
            <a:avLst/>
            <a:gdLst/>
            <a:ahLst/>
            <a:cxnLst/>
            <a:rect l="l" t="t" r="r" b="b"/>
            <a:pathLst>
              <a:path w="6897918" h="7038692">
                <a:moveTo>
                  <a:pt x="0" y="0"/>
                </a:moveTo>
                <a:lnTo>
                  <a:pt x="6897918" y="0"/>
                </a:lnTo>
                <a:lnTo>
                  <a:pt x="6897918" y="7038692"/>
                </a:lnTo>
                <a:lnTo>
                  <a:pt x="0" y="703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334" y="633238"/>
            <a:ext cx="10431160" cy="960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81456" y="870144"/>
            <a:ext cx="1778347" cy="1778347"/>
          </a:xfrm>
          <a:custGeom>
            <a:avLst/>
            <a:gdLst/>
            <a:ahLst/>
            <a:cxnLst/>
            <a:rect l="l" t="t" r="r" b="b"/>
            <a:pathLst>
              <a:path w="1778347" h="1778347">
                <a:moveTo>
                  <a:pt x="0" y="0"/>
                </a:moveTo>
                <a:lnTo>
                  <a:pt x="1778347" y="0"/>
                </a:lnTo>
                <a:lnTo>
                  <a:pt x="1778347" y="1778347"/>
                </a:lnTo>
                <a:lnTo>
                  <a:pt x="0" y="17783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08485" y="1069339"/>
            <a:ext cx="13165516" cy="4074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</a:pPr>
            <a:r>
              <a:rPr lang="en-US" sz="6699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So sánh hai số thập phân</a:t>
            </a:r>
          </a:p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a) 37,29 và 36,92</a:t>
            </a:r>
          </a:p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b) 135,74 và 135,75</a:t>
            </a:r>
          </a:p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c) 89,215 và 89,215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0" y="1759317"/>
            <a:ext cx="5182049" cy="7949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165538" y="2062824"/>
            <a:ext cx="7676706" cy="117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19"/>
              </a:lnSpc>
            </a:pPr>
            <a:r>
              <a:rPr lang="en-US" sz="6799" dirty="0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a) 37,29 </a:t>
            </a:r>
            <a:r>
              <a:rPr lang="en-US" sz="67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&gt;</a:t>
            </a:r>
            <a:r>
              <a:rPr lang="en-US" sz="6799" dirty="0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 36,92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65538" y="3973194"/>
            <a:ext cx="7676706" cy="117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19"/>
              </a:lnSpc>
            </a:pPr>
            <a:r>
              <a:rPr lang="en-US" sz="6799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b) 135,74 </a:t>
            </a:r>
            <a:r>
              <a:rPr lang="en-US" sz="6799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&lt; </a:t>
            </a:r>
            <a:r>
              <a:rPr lang="en-US" sz="6799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135,75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65538" y="6025549"/>
            <a:ext cx="7676706" cy="117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19"/>
              </a:lnSpc>
            </a:pPr>
            <a:r>
              <a:rPr lang="en-US" sz="6799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c) 89,215 </a:t>
            </a:r>
            <a:r>
              <a:rPr lang="en-US" sz="6799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=</a:t>
            </a:r>
            <a:r>
              <a:rPr lang="en-US" sz="6799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 89,215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075903"/>
            <a:ext cx="5188146" cy="7907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80354" y="1028700"/>
            <a:ext cx="1679449" cy="1679449"/>
          </a:xfrm>
          <a:custGeom>
            <a:avLst/>
            <a:gdLst/>
            <a:ahLst/>
            <a:cxnLst/>
            <a:rect l="l" t="t" r="r" b="b"/>
            <a:pathLst>
              <a:path w="1679449" h="1679449">
                <a:moveTo>
                  <a:pt x="0" y="0"/>
                </a:moveTo>
                <a:lnTo>
                  <a:pt x="1679449" y="0"/>
                </a:lnTo>
                <a:lnTo>
                  <a:pt x="1679449" y="1679449"/>
                </a:lnTo>
                <a:lnTo>
                  <a:pt x="0" y="1679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708149" y="1227210"/>
            <a:ext cx="14785711" cy="2254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Sắp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xếp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3,604; 2,875, 2,857; 3,106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theo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thứ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tự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bé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đến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lớn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292757" y="4012860"/>
            <a:ext cx="10966543" cy="1724025"/>
            <a:chOff x="0" y="0"/>
            <a:chExt cx="14622058" cy="229870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4622058" cy="2298700"/>
              <a:chOff x="0" y="0"/>
              <a:chExt cx="3800955" cy="59753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800956" cy="597539"/>
              </a:xfrm>
              <a:custGeom>
                <a:avLst/>
                <a:gdLst/>
                <a:ahLst/>
                <a:cxnLst/>
                <a:rect l="l" t="t" r="r" b="b"/>
                <a:pathLst>
                  <a:path w="3800956" h="597539">
                    <a:moveTo>
                      <a:pt x="0" y="0"/>
                    </a:moveTo>
                    <a:lnTo>
                      <a:pt x="3800956" y="0"/>
                    </a:lnTo>
                    <a:lnTo>
                      <a:pt x="3800956" y="597539"/>
                    </a:lnTo>
                    <a:lnTo>
                      <a:pt x="0" y="597539"/>
                    </a:lnTo>
                    <a:close/>
                  </a:path>
                </a:pathLst>
              </a:custGeom>
              <a:solidFill>
                <a:srgbClr val="00DAFF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733988" y="376766"/>
              <a:ext cx="13154081" cy="1430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99"/>
                </a:lnSpc>
              </a:pPr>
              <a:r>
                <a:rPr lang="en-US" sz="6499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2,857; 2,875; 3,106; 3,604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939501"/>
            <a:ext cx="10534801" cy="5072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19631" y="633238"/>
            <a:ext cx="1790709" cy="1790709"/>
          </a:xfrm>
          <a:custGeom>
            <a:avLst/>
            <a:gdLst/>
            <a:ahLst/>
            <a:cxnLst/>
            <a:rect l="l" t="t" r="r" b="b"/>
            <a:pathLst>
              <a:path w="1790709" h="1790709">
                <a:moveTo>
                  <a:pt x="0" y="0"/>
                </a:moveTo>
                <a:lnTo>
                  <a:pt x="1790708" y="0"/>
                </a:lnTo>
                <a:lnTo>
                  <a:pt x="1790708" y="1790709"/>
                </a:lnTo>
                <a:lnTo>
                  <a:pt x="0" y="17907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5037" y="4183060"/>
            <a:ext cx="3824271" cy="1314085"/>
            <a:chOff x="0" y="0"/>
            <a:chExt cx="5099028" cy="175211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099028" cy="1752114"/>
              <a:chOff x="0" y="0"/>
              <a:chExt cx="1190483" cy="4090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190483" cy="409070"/>
              </a:xfrm>
              <a:custGeom>
                <a:avLst/>
                <a:gdLst/>
                <a:ahLst/>
                <a:cxnLst/>
                <a:rect l="l" t="t" r="r" b="b"/>
                <a:pathLst>
                  <a:path w="1190483" h="409070">
                    <a:moveTo>
                      <a:pt x="53096" y="0"/>
                    </a:moveTo>
                    <a:lnTo>
                      <a:pt x="1137387" y="0"/>
                    </a:lnTo>
                    <a:cubicBezTo>
                      <a:pt x="1151469" y="0"/>
                      <a:pt x="1164974" y="5594"/>
                      <a:pt x="1174931" y="15551"/>
                    </a:cubicBezTo>
                    <a:cubicBezTo>
                      <a:pt x="1184889" y="25509"/>
                      <a:pt x="1190483" y="39014"/>
                      <a:pt x="1190483" y="53096"/>
                    </a:cubicBezTo>
                    <a:lnTo>
                      <a:pt x="1190483" y="355974"/>
                    </a:lnTo>
                    <a:cubicBezTo>
                      <a:pt x="1190483" y="370056"/>
                      <a:pt x="1184889" y="383561"/>
                      <a:pt x="1174931" y="393519"/>
                    </a:cubicBezTo>
                    <a:cubicBezTo>
                      <a:pt x="1164974" y="403476"/>
                      <a:pt x="1151469" y="409070"/>
                      <a:pt x="1137387" y="409070"/>
                    </a:cubicBezTo>
                    <a:lnTo>
                      <a:pt x="53096" y="409070"/>
                    </a:lnTo>
                    <a:cubicBezTo>
                      <a:pt x="23772" y="409070"/>
                      <a:pt x="0" y="385298"/>
                      <a:pt x="0" y="355974"/>
                    </a:cubicBezTo>
                    <a:lnTo>
                      <a:pt x="0" y="53096"/>
                    </a:lnTo>
                    <a:cubicBezTo>
                      <a:pt x="0" y="39014"/>
                      <a:pt x="5594" y="25509"/>
                      <a:pt x="15551" y="15551"/>
                    </a:cubicBezTo>
                    <a:cubicBezTo>
                      <a:pt x="25509" y="5594"/>
                      <a:pt x="39014" y="0"/>
                      <a:pt x="53096" y="0"/>
                    </a:cubicBezTo>
                    <a:close/>
                  </a:path>
                </a:pathLst>
              </a:custGeom>
              <a:solidFill>
                <a:srgbClr val="FF5166"/>
              </a:solidFill>
              <a:ln w="38100" cap="rnd">
                <a:solidFill>
                  <a:srgbClr val="E50707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190483" cy="44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856100" y="255526"/>
              <a:ext cx="3386829" cy="1136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06"/>
                </a:lnSpc>
              </a:pPr>
              <a:r>
                <a:rPr lang="en-US" sz="5076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A. Hình 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5876556"/>
            <a:ext cx="3820608" cy="1257787"/>
            <a:chOff x="0" y="0"/>
            <a:chExt cx="5094144" cy="167705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5094144" cy="1677050"/>
              <a:chOff x="0" y="0"/>
              <a:chExt cx="1242577" cy="40907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242577" cy="409070"/>
              </a:xfrm>
              <a:custGeom>
                <a:avLst/>
                <a:gdLst/>
                <a:ahLst/>
                <a:cxnLst/>
                <a:rect l="l" t="t" r="r" b="b"/>
                <a:pathLst>
                  <a:path w="1242577" h="409070">
                    <a:moveTo>
                      <a:pt x="50870" y="0"/>
                    </a:moveTo>
                    <a:lnTo>
                      <a:pt x="1191707" y="0"/>
                    </a:lnTo>
                    <a:cubicBezTo>
                      <a:pt x="1219802" y="0"/>
                      <a:pt x="1242577" y="22775"/>
                      <a:pt x="1242577" y="50870"/>
                    </a:cubicBezTo>
                    <a:lnTo>
                      <a:pt x="1242577" y="358200"/>
                    </a:lnTo>
                    <a:cubicBezTo>
                      <a:pt x="1242577" y="371692"/>
                      <a:pt x="1237217" y="384631"/>
                      <a:pt x="1227677" y="394171"/>
                    </a:cubicBezTo>
                    <a:cubicBezTo>
                      <a:pt x="1218137" y="403711"/>
                      <a:pt x="1205198" y="409070"/>
                      <a:pt x="1191707" y="409070"/>
                    </a:cubicBezTo>
                    <a:lnTo>
                      <a:pt x="50870" y="409070"/>
                    </a:lnTo>
                    <a:cubicBezTo>
                      <a:pt x="37378" y="409070"/>
                      <a:pt x="24439" y="403711"/>
                      <a:pt x="14899" y="394171"/>
                    </a:cubicBezTo>
                    <a:cubicBezTo>
                      <a:pt x="5359" y="384631"/>
                      <a:pt x="0" y="371692"/>
                      <a:pt x="0" y="358200"/>
                    </a:cubicBezTo>
                    <a:lnTo>
                      <a:pt x="0" y="50870"/>
                    </a:lnTo>
                    <a:cubicBezTo>
                      <a:pt x="0" y="37378"/>
                      <a:pt x="5359" y="24439"/>
                      <a:pt x="14899" y="14899"/>
                    </a:cubicBezTo>
                    <a:cubicBezTo>
                      <a:pt x="24439" y="5359"/>
                      <a:pt x="37378" y="0"/>
                      <a:pt x="50870" y="0"/>
                    </a:cubicBezTo>
                    <a:close/>
                  </a:path>
                </a:pathLst>
              </a:custGeom>
              <a:solidFill>
                <a:srgbClr val="FF5166"/>
              </a:solidFill>
              <a:ln w="38100" cap="rnd">
                <a:solidFill>
                  <a:srgbClr val="E50707"/>
                </a:solidFill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242577" cy="44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855280" y="249615"/>
              <a:ext cx="3383585" cy="1082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02"/>
                </a:lnSpc>
              </a:pPr>
              <a:r>
                <a:rPr lang="en-US" sz="4858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B. Hình 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7638762"/>
            <a:ext cx="3820608" cy="1257787"/>
            <a:chOff x="0" y="0"/>
            <a:chExt cx="5094144" cy="167705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094144" cy="1677050"/>
              <a:chOff x="0" y="0"/>
              <a:chExt cx="1242577" cy="40907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42577" cy="409070"/>
              </a:xfrm>
              <a:custGeom>
                <a:avLst/>
                <a:gdLst/>
                <a:ahLst/>
                <a:cxnLst/>
                <a:rect l="l" t="t" r="r" b="b"/>
                <a:pathLst>
                  <a:path w="1242577" h="409070">
                    <a:moveTo>
                      <a:pt x="50870" y="0"/>
                    </a:moveTo>
                    <a:lnTo>
                      <a:pt x="1191707" y="0"/>
                    </a:lnTo>
                    <a:cubicBezTo>
                      <a:pt x="1219802" y="0"/>
                      <a:pt x="1242577" y="22775"/>
                      <a:pt x="1242577" y="50870"/>
                    </a:cubicBezTo>
                    <a:lnTo>
                      <a:pt x="1242577" y="358200"/>
                    </a:lnTo>
                    <a:cubicBezTo>
                      <a:pt x="1242577" y="371692"/>
                      <a:pt x="1237217" y="384631"/>
                      <a:pt x="1227677" y="394171"/>
                    </a:cubicBezTo>
                    <a:cubicBezTo>
                      <a:pt x="1218137" y="403711"/>
                      <a:pt x="1205198" y="409070"/>
                      <a:pt x="1191707" y="409070"/>
                    </a:cubicBezTo>
                    <a:lnTo>
                      <a:pt x="50870" y="409070"/>
                    </a:lnTo>
                    <a:cubicBezTo>
                      <a:pt x="37378" y="409070"/>
                      <a:pt x="24439" y="403711"/>
                      <a:pt x="14899" y="394171"/>
                    </a:cubicBezTo>
                    <a:cubicBezTo>
                      <a:pt x="5359" y="384631"/>
                      <a:pt x="0" y="371692"/>
                      <a:pt x="0" y="358200"/>
                    </a:cubicBezTo>
                    <a:lnTo>
                      <a:pt x="0" y="50870"/>
                    </a:lnTo>
                    <a:cubicBezTo>
                      <a:pt x="0" y="37378"/>
                      <a:pt x="5359" y="24439"/>
                      <a:pt x="14899" y="14899"/>
                    </a:cubicBezTo>
                    <a:cubicBezTo>
                      <a:pt x="24439" y="5359"/>
                      <a:pt x="37378" y="0"/>
                      <a:pt x="50870" y="0"/>
                    </a:cubicBezTo>
                    <a:close/>
                  </a:path>
                </a:pathLst>
              </a:custGeom>
              <a:solidFill>
                <a:srgbClr val="FF5166"/>
              </a:solidFill>
              <a:ln w="38100" cap="rnd">
                <a:solidFill>
                  <a:srgbClr val="E50707"/>
                </a:solidFill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1242577" cy="44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857576" y="249615"/>
              <a:ext cx="3383585" cy="1082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02"/>
                </a:lnSpc>
              </a:pPr>
              <a:r>
                <a:rPr lang="en-US" sz="4858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C. Hình 3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463405" y="3777540"/>
            <a:ext cx="10795895" cy="5876222"/>
          </a:xfrm>
          <a:custGeom>
            <a:avLst/>
            <a:gdLst/>
            <a:ahLst/>
            <a:cxnLst/>
            <a:rect l="l" t="t" r="r" b="b"/>
            <a:pathLst>
              <a:path w="10795895" h="5876222">
                <a:moveTo>
                  <a:pt x="0" y="0"/>
                </a:moveTo>
                <a:lnTo>
                  <a:pt x="10795895" y="0"/>
                </a:lnTo>
                <a:lnTo>
                  <a:pt x="10795895" y="5876222"/>
                </a:lnTo>
                <a:lnTo>
                  <a:pt x="0" y="58762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632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010672" y="933450"/>
            <a:ext cx="15248628" cy="287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Chọn câu trả lời đúng.</a:t>
            </a:r>
          </a:p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Trong ba chiếc cân như hình dưới đây, có một chiếc cân bị sai. Cân bị sai đó ở hình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348162" y="1028700"/>
            <a:ext cx="11591675" cy="2535696"/>
            <a:chOff x="0" y="0"/>
            <a:chExt cx="1874215" cy="4099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74215" cy="409987"/>
            </a:xfrm>
            <a:custGeom>
              <a:avLst/>
              <a:gdLst/>
              <a:ahLst/>
              <a:cxnLst/>
              <a:rect l="l" t="t" r="r" b="b"/>
              <a:pathLst>
                <a:path w="1874215" h="409987">
                  <a:moveTo>
                    <a:pt x="0" y="0"/>
                  </a:moveTo>
                  <a:lnTo>
                    <a:pt x="1874215" y="0"/>
                  </a:lnTo>
                  <a:lnTo>
                    <a:pt x="1874215" y="409987"/>
                  </a:lnTo>
                  <a:lnTo>
                    <a:pt x="0" y="409987"/>
                  </a:lnTo>
                  <a:close/>
                </a:path>
              </a:pathLst>
            </a:custGeom>
            <a:solidFill>
              <a:srgbClr val="FFEB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4205865"/>
            <a:ext cx="7287183" cy="2515364"/>
            <a:chOff x="0" y="0"/>
            <a:chExt cx="9716244" cy="3353818"/>
          </a:xfrm>
        </p:grpSpPr>
        <p:grpSp>
          <p:nvGrpSpPr>
            <p:cNvPr id="7" name="Group 7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590637" y="811531"/>
              <a:ext cx="1730272" cy="2173027"/>
            </a:xfrm>
            <a:custGeom>
              <a:avLst/>
              <a:gdLst/>
              <a:ahLst/>
              <a:cxnLst/>
              <a:rect l="l" t="t" r="r" b="b"/>
              <a:pathLst>
                <a:path w="1730272" h="2173027">
                  <a:moveTo>
                    <a:pt x="0" y="0"/>
                  </a:moveTo>
                  <a:lnTo>
                    <a:pt x="1730273" y="0"/>
                  </a:lnTo>
                  <a:lnTo>
                    <a:pt x="173027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9605847" y="7029050"/>
            <a:ext cx="7487257" cy="2410825"/>
            <a:chOff x="0" y="0"/>
            <a:chExt cx="9983010" cy="3214433"/>
          </a:xfrm>
        </p:grpSpPr>
        <p:grpSp>
          <p:nvGrpSpPr>
            <p:cNvPr id="15" name="Group 15"/>
            <p:cNvGrpSpPr/>
            <p:nvPr/>
          </p:nvGrpSpPr>
          <p:grpSpPr>
            <a:xfrm>
              <a:off x="857403" y="0"/>
              <a:ext cx="9125606" cy="2730235"/>
              <a:chOff x="0" y="0"/>
              <a:chExt cx="1802589" cy="53930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857403" y="664525"/>
              <a:ext cx="1531208" cy="2065711"/>
            </a:xfrm>
            <a:custGeom>
              <a:avLst/>
              <a:gdLst/>
              <a:ahLst/>
              <a:cxnLst/>
              <a:rect l="l" t="t" r="r" b="b"/>
              <a:pathLst>
                <a:path w="1531208" h="2065711">
                  <a:moveTo>
                    <a:pt x="0" y="0"/>
                  </a:moveTo>
                  <a:lnTo>
                    <a:pt x="1531208" y="0"/>
                  </a:lnTo>
                  <a:lnTo>
                    <a:pt x="1531208" y="2065710"/>
                  </a:lnTo>
                  <a:lnTo>
                    <a:pt x="0" y="2065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028700" y="7029050"/>
            <a:ext cx="7287183" cy="2410825"/>
            <a:chOff x="0" y="0"/>
            <a:chExt cx="9716244" cy="3214433"/>
          </a:xfrm>
        </p:grpSpPr>
        <p:grpSp>
          <p:nvGrpSpPr>
            <p:cNvPr id="23" name="Group 23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723043" y="787083"/>
              <a:ext cx="1465460" cy="1943152"/>
            </a:xfrm>
            <a:custGeom>
              <a:avLst/>
              <a:gdLst/>
              <a:ahLst/>
              <a:cxnLst/>
              <a:rect l="l" t="t" r="r" b="b"/>
              <a:pathLst>
                <a:path w="1465460" h="1943152">
                  <a:moveTo>
                    <a:pt x="0" y="0"/>
                  </a:moveTo>
                  <a:lnTo>
                    <a:pt x="1465461" y="0"/>
                  </a:lnTo>
                  <a:lnTo>
                    <a:pt x="1465461" y="1943152"/>
                  </a:lnTo>
                  <a:lnTo>
                    <a:pt x="0" y="1943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9549272" y="4205865"/>
            <a:ext cx="7543833" cy="2515364"/>
            <a:chOff x="0" y="0"/>
            <a:chExt cx="10058444" cy="3353818"/>
          </a:xfrm>
        </p:grpSpPr>
        <p:grpSp>
          <p:nvGrpSpPr>
            <p:cNvPr id="31" name="Group 31"/>
            <p:cNvGrpSpPr/>
            <p:nvPr/>
          </p:nvGrpSpPr>
          <p:grpSpPr>
            <a:xfrm>
              <a:off x="932838" y="0"/>
              <a:ext cx="9125606" cy="2730235"/>
              <a:chOff x="0" y="0"/>
              <a:chExt cx="1802589" cy="53930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633192" y="811531"/>
              <a:ext cx="1645162" cy="2173027"/>
            </a:xfrm>
            <a:custGeom>
              <a:avLst/>
              <a:gdLst/>
              <a:ahLst/>
              <a:cxnLst/>
              <a:rect l="l" t="t" r="r" b="b"/>
              <a:pathLst>
                <a:path w="1645162" h="2173027">
                  <a:moveTo>
                    <a:pt x="0" y="0"/>
                  </a:moveTo>
                  <a:lnTo>
                    <a:pt x="1645163" y="0"/>
                  </a:lnTo>
                  <a:lnTo>
                    <a:pt x="164516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>
            <a:off x="7187761" y="4706134"/>
            <a:ext cx="1688639" cy="1547408"/>
          </a:xfrm>
          <a:custGeom>
            <a:avLst/>
            <a:gdLst/>
            <a:ahLst/>
            <a:cxnLst/>
            <a:rect l="l" t="t" r="r" b="b"/>
            <a:pathLst>
              <a:path w="1688639" h="1547408">
                <a:moveTo>
                  <a:pt x="0" y="0"/>
                </a:moveTo>
                <a:lnTo>
                  <a:pt x="1688640" y="0"/>
                </a:lnTo>
                <a:lnTo>
                  <a:pt x="1688640" y="1547407"/>
                </a:lnTo>
                <a:lnTo>
                  <a:pt x="0" y="15474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9959593" y="1483228"/>
            <a:ext cx="1928812" cy="2057400"/>
          </a:xfrm>
          <a:custGeom>
            <a:avLst/>
            <a:gdLst/>
            <a:ahLst/>
            <a:cxnLst/>
            <a:rect l="l" t="t" r="r" b="b"/>
            <a:pathLst>
              <a:path w="1928812" h="2057400">
                <a:moveTo>
                  <a:pt x="0" y="0"/>
                </a:moveTo>
                <a:lnTo>
                  <a:pt x="1928812" y="0"/>
                </a:lnTo>
                <a:lnTo>
                  <a:pt x="192881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3750876" y="1273678"/>
            <a:ext cx="10786249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3,5 km =              m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273963" y="4273853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3 500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888405" y="4273853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350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348162" y="6997588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3,500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104617" y="7149854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35</a:t>
            </a:r>
          </a:p>
        </p:txBody>
      </p:sp>
      <p:pic>
        <p:nvPicPr>
          <p:cNvPr id="45" name="tieng-vo-tay-tra-loi-dung-www.tiengdong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85800" y="1672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8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53655" y="1370983"/>
            <a:ext cx="11981956" cy="6951649"/>
          </a:xfrm>
          <a:custGeom>
            <a:avLst/>
            <a:gdLst/>
            <a:ahLst/>
            <a:cxnLst/>
            <a:rect l="l" t="t" r="r" b="b"/>
            <a:pathLst>
              <a:path w="11981956" h="6951649">
                <a:moveTo>
                  <a:pt x="0" y="0"/>
                </a:moveTo>
                <a:lnTo>
                  <a:pt x="11981957" y="0"/>
                </a:lnTo>
                <a:lnTo>
                  <a:pt x="11981957" y="6951649"/>
                </a:lnTo>
                <a:lnTo>
                  <a:pt x="0" y="69516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58" t="-4632" r="-73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934329" y="8322632"/>
            <a:ext cx="3820608" cy="1257787"/>
            <a:chOff x="0" y="0"/>
            <a:chExt cx="5094144" cy="167705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5094144" cy="1677050"/>
              <a:chOff x="0" y="0"/>
              <a:chExt cx="1242577" cy="4090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242577" cy="409070"/>
              </a:xfrm>
              <a:custGeom>
                <a:avLst/>
                <a:gdLst/>
                <a:ahLst/>
                <a:cxnLst/>
                <a:rect l="l" t="t" r="r" b="b"/>
                <a:pathLst>
                  <a:path w="1242577" h="409070">
                    <a:moveTo>
                      <a:pt x="50870" y="0"/>
                    </a:moveTo>
                    <a:lnTo>
                      <a:pt x="1191707" y="0"/>
                    </a:lnTo>
                    <a:cubicBezTo>
                      <a:pt x="1219802" y="0"/>
                      <a:pt x="1242577" y="22775"/>
                      <a:pt x="1242577" y="50870"/>
                    </a:cubicBezTo>
                    <a:lnTo>
                      <a:pt x="1242577" y="358200"/>
                    </a:lnTo>
                    <a:cubicBezTo>
                      <a:pt x="1242577" y="371692"/>
                      <a:pt x="1237217" y="384631"/>
                      <a:pt x="1227677" y="394171"/>
                    </a:cubicBezTo>
                    <a:cubicBezTo>
                      <a:pt x="1218137" y="403711"/>
                      <a:pt x="1205198" y="409070"/>
                      <a:pt x="1191707" y="409070"/>
                    </a:cubicBezTo>
                    <a:lnTo>
                      <a:pt x="50870" y="409070"/>
                    </a:lnTo>
                    <a:cubicBezTo>
                      <a:pt x="37378" y="409070"/>
                      <a:pt x="24439" y="403711"/>
                      <a:pt x="14899" y="394171"/>
                    </a:cubicBezTo>
                    <a:cubicBezTo>
                      <a:pt x="5359" y="384631"/>
                      <a:pt x="0" y="371692"/>
                      <a:pt x="0" y="358200"/>
                    </a:cubicBezTo>
                    <a:lnTo>
                      <a:pt x="0" y="50870"/>
                    </a:lnTo>
                    <a:cubicBezTo>
                      <a:pt x="0" y="37378"/>
                      <a:pt x="5359" y="24439"/>
                      <a:pt x="14899" y="14899"/>
                    </a:cubicBezTo>
                    <a:cubicBezTo>
                      <a:pt x="24439" y="5359"/>
                      <a:pt x="37378" y="0"/>
                      <a:pt x="50870" y="0"/>
                    </a:cubicBezTo>
                    <a:close/>
                  </a:path>
                </a:pathLst>
              </a:custGeom>
              <a:solidFill>
                <a:srgbClr val="FF5166"/>
              </a:solidFill>
              <a:ln w="38100" cap="rnd">
                <a:solidFill>
                  <a:srgbClr val="E50707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242577" cy="44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857576" y="249615"/>
              <a:ext cx="3383585" cy="1082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02"/>
                </a:lnSpc>
              </a:pPr>
              <a:r>
                <a:rPr lang="en-US" sz="4858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C. </a:t>
              </a:r>
              <a:r>
                <a:rPr lang="en-US" sz="4858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Hình</a:t>
              </a:r>
              <a:r>
                <a:rPr lang="en-US" sz="4858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3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6321" y="2019300"/>
            <a:ext cx="5182049" cy="7949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3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314933" y="1783430"/>
            <a:ext cx="7781215" cy="6720140"/>
          </a:xfrm>
          <a:custGeom>
            <a:avLst/>
            <a:gdLst/>
            <a:ahLst/>
            <a:cxnLst/>
            <a:rect l="l" t="t" r="r" b="b"/>
            <a:pathLst>
              <a:path w="7781215" h="6720140">
                <a:moveTo>
                  <a:pt x="0" y="0"/>
                </a:moveTo>
                <a:lnTo>
                  <a:pt x="7781215" y="0"/>
                </a:lnTo>
                <a:lnTo>
                  <a:pt x="7781215" y="6720140"/>
                </a:lnTo>
                <a:lnTo>
                  <a:pt x="0" y="6720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94635"/>
            <a:ext cx="10236071" cy="960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6753652" y="2947271"/>
            <a:ext cx="10505648" cy="3943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8"/>
              </a:lnSpc>
              <a:spcBef>
                <a:spcPct val="0"/>
              </a:spcBef>
            </a:pP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Sắp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xếp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thập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phân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sau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theo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thứ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tự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giảm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dần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 4,56; 4,65; 4,506.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19631" y="2193254"/>
            <a:ext cx="5935479" cy="7776581"/>
            <a:chOff x="0" y="0"/>
            <a:chExt cx="7913972" cy="10368775"/>
          </a:xfrm>
        </p:grpSpPr>
        <p:sp>
          <p:nvSpPr>
            <p:cNvPr id="6" name="Freeform 6"/>
            <p:cNvSpPr/>
            <p:nvPr/>
          </p:nvSpPr>
          <p:spPr>
            <a:xfrm>
              <a:off x="0" y="1246041"/>
              <a:ext cx="7913972" cy="9122734"/>
            </a:xfrm>
            <a:custGeom>
              <a:avLst/>
              <a:gdLst/>
              <a:ahLst/>
              <a:cxnLst/>
              <a:rect l="l" t="t" r="r" b="b"/>
              <a:pathLst>
                <a:path w="7913972" h="9122734">
                  <a:moveTo>
                    <a:pt x="0" y="0"/>
                  </a:moveTo>
                  <a:lnTo>
                    <a:pt x="7913972" y="0"/>
                  </a:lnTo>
                  <a:lnTo>
                    <a:pt x="7913972" y="9122734"/>
                  </a:lnTo>
                  <a:lnTo>
                    <a:pt x="0" y="9122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520482" y="-180975"/>
              <a:ext cx="5778946" cy="1339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15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472771" y="2757888"/>
            <a:ext cx="9786529" cy="3859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22"/>
              </a:lnSpc>
              <a:spcBef>
                <a:spcPct val="0"/>
              </a:spcBef>
            </a:pPr>
            <a:r>
              <a:rPr lang="en-US" sz="7372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So sánh và giải thích sự khác nhau giữa hai số thập phân: 5,03 và 5,3.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19631" y="1352346"/>
            <a:ext cx="6596174" cy="8642214"/>
            <a:chOff x="0" y="0"/>
            <a:chExt cx="8794898" cy="11522953"/>
          </a:xfrm>
        </p:grpSpPr>
        <p:sp>
          <p:nvSpPr>
            <p:cNvPr id="6" name="Freeform 6"/>
            <p:cNvSpPr/>
            <p:nvPr/>
          </p:nvSpPr>
          <p:spPr>
            <a:xfrm>
              <a:off x="0" y="1384741"/>
              <a:ext cx="8794898" cy="10138211"/>
            </a:xfrm>
            <a:custGeom>
              <a:avLst/>
              <a:gdLst/>
              <a:ahLst/>
              <a:cxnLst/>
              <a:rect l="l" t="t" r="r" b="b"/>
              <a:pathLst>
                <a:path w="8794898" h="10138211">
                  <a:moveTo>
                    <a:pt x="0" y="0"/>
                  </a:moveTo>
                  <a:lnTo>
                    <a:pt x="8794898" y="0"/>
                  </a:lnTo>
                  <a:lnTo>
                    <a:pt x="8794898" y="10138212"/>
                  </a:lnTo>
                  <a:lnTo>
                    <a:pt x="0" y="10138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689731" y="-190500"/>
              <a:ext cx="6422217" cy="1477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07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165381" y="2554356"/>
            <a:ext cx="6701314" cy="5178288"/>
          </a:xfrm>
          <a:custGeom>
            <a:avLst/>
            <a:gdLst/>
            <a:ahLst/>
            <a:cxnLst/>
            <a:rect l="l" t="t" r="r" b="b"/>
            <a:pathLst>
              <a:path w="6701314" h="5178288">
                <a:moveTo>
                  <a:pt x="0" y="0"/>
                </a:moveTo>
                <a:lnTo>
                  <a:pt x="6701314" y="0"/>
                </a:lnTo>
                <a:lnTo>
                  <a:pt x="6701314" y="5178288"/>
                </a:lnTo>
                <a:lnTo>
                  <a:pt x="0" y="51782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91" y="1104900"/>
            <a:ext cx="8577815" cy="960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B42AB-46BA-9257-8117-DD8F495C6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5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348162" y="1028700"/>
            <a:ext cx="11591675" cy="2535696"/>
            <a:chOff x="0" y="0"/>
            <a:chExt cx="1874215" cy="4099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74215" cy="409987"/>
            </a:xfrm>
            <a:custGeom>
              <a:avLst/>
              <a:gdLst/>
              <a:ahLst/>
              <a:cxnLst/>
              <a:rect l="l" t="t" r="r" b="b"/>
              <a:pathLst>
                <a:path w="1874215" h="409987">
                  <a:moveTo>
                    <a:pt x="0" y="0"/>
                  </a:moveTo>
                  <a:lnTo>
                    <a:pt x="1874215" y="0"/>
                  </a:lnTo>
                  <a:lnTo>
                    <a:pt x="1874215" y="409987"/>
                  </a:lnTo>
                  <a:lnTo>
                    <a:pt x="0" y="409987"/>
                  </a:lnTo>
                  <a:close/>
                </a:path>
              </a:pathLst>
            </a:custGeom>
            <a:solidFill>
              <a:srgbClr val="FFEB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4205865"/>
            <a:ext cx="7287183" cy="2515364"/>
            <a:chOff x="0" y="0"/>
            <a:chExt cx="9716244" cy="3353818"/>
          </a:xfrm>
        </p:grpSpPr>
        <p:grpSp>
          <p:nvGrpSpPr>
            <p:cNvPr id="7" name="Group 7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590637" y="811531"/>
              <a:ext cx="1730272" cy="2173027"/>
            </a:xfrm>
            <a:custGeom>
              <a:avLst/>
              <a:gdLst/>
              <a:ahLst/>
              <a:cxnLst/>
              <a:rect l="l" t="t" r="r" b="b"/>
              <a:pathLst>
                <a:path w="1730272" h="2173027">
                  <a:moveTo>
                    <a:pt x="0" y="0"/>
                  </a:moveTo>
                  <a:lnTo>
                    <a:pt x="1730273" y="0"/>
                  </a:lnTo>
                  <a:lnTo>
                    <a:pt x="173027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9605847" y="7029050"/>
            <a:ext cx="7487257" cy="2410825"/>
            <a:chOff x="0" y="0"/>
            <a:chExt cx="9983010" cy="3214433"/>
          </a:xfrm>
        </p:grpSpPr>
        <p:grpSp>
          <p:nvGrpSpPr>
            <p:cNvPr id="15" name="Group 15"/>
            <p:cNvGrpSpPr/>
            <p:nvPr/>
          </p:nvGrpSpPr>
          <p:grpSpPr>
            <a:xfrm>
              <a:off x="857403" y="0"/>
              <a:ext cx="9125606" cy="2730235"/>
              <a:chOff x="0" y="0"/>
              <a:chExt cx="1802589" cy="53930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857403" y="664525"/>
              <a:ext cx="1531208" cy="2065711"/>
            </a:xfrm>
            <a:custGeom>
              <a:avLst/>
              <a:gdLst/>
              <a:ahLst/>
              <a:cxnLst/>
              <a:rect l="l" t="t" r="r" b="b"/>
              <a:pathLst>
                <a:path w="1531208" h="2065711">
                  <a:moveTo>
                    <a:pt x="0" y="0"/>
                  </a:moveTo>
                  <a:lnTo>
                    <a:pt x="1531208" y="0"/>
                  </a:lnTo>
                  <a:lnTo>
                    <a:pt x="1531208" y="2065710"/>
                  </a:lnTo>
                  <a:lnTo>
                    <a:pt x="0" y="2065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028700" y="7029050"/>
            <a:ext cx="7287183" cy="2410825"/>
            <a:chOff x="0" y="0"/>
            <a:chExt cx="9716244" cy="3214433"/>
          </a:xfrm>
        </p:grpSpPr>
        <p:grpSp>
          <p:nvGrpSpPr>
            <p:cNvPr id="23" name="Group 23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723043" y="787083"/>
              <a:ext cx="1465460" cy="1943152"/>
            </a:xfrm>
            <a:custGeom>
              <a:avLst/>
              <a:gdLst/>
              <a:ahLst/>
              <a:cxnLst/>
              <a:rect l="l" t="t" r="r" b="b"/>
              <a:pathLst>
                <a:path w="1465460" h="1943152">
                  <a:moveTo>
                    <a:pt x="0" y="0"/>
                  </a:moveTo>
                  <a:lnTo>
                    <a:pt x="1465461" y="0"/>
                  </a:lnTo>
                  <a:lnTo>
                    <a:pt x="1465461" y="1943152"/>
                  </a:lnTo>
                  <a:lnTo>
                    <a:pt x="0" y="1943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9549272" y="4205865"/>
            <a:ext cx="7543833" cy="2515364"/>
            <a:chOff x="0" y="0"/>
            <a:chExt cx="10058444" cy="3353818"/>
          </a:xfrm>
        </p:grpSpPr>
        <p:grpSp>
          <p:nvGrpSpPr>
            <p:cNvPr id="31" name="Group 31"/>
            <p:cNvGrpSpPr/>
            <p:nvPr/>
          </p:nvGrpSpPr>
          <p:grpSpPr>
            <a:xfrm>
              <a:off x="932838" y="0"/>
              <a:ext cx="9125606" cy="2730235"/>
              <a:chOff x="0" y="0"/>
              <a:chExt cx="1802589" cy="53930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633192" y="811531"/>
              <a:ext cx="1645162" cy="2173027"/>
            </a:xfrm>
            <a:custGeom>
              <a:avLst/>
              <a:gdLst/>
              <a:ahLst/>
              <a:cxnLst/>
              <a:rect l="l" t="t" r="r" b="b"/>
              <a:pathLst>
                <a:path w="1645162" h="2173027">
                  <a:moveTo>
                    <a:pt x="0" y="0"/>
                  </a:moveTo>
                  <a:lnTo>
                    <a:pt x="1645163" y="0"/>
                  </a:lnTo>
                  <a:lnTo>
                    <a:pt x="164516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>
            <a:off x="9959593" y="1483228"/>
            <a:ext cx="1928812" cy="2057400"/>
          </a:xfrm>
          <a:custGeom>
            <a:avLst/>
            <a:gdLst/>
            <a:ahLst/>
            <a:cxnLst/>
            <a:rect l="l" t="t" r="r" b="b"/>
            <a:pathLst>
              <a:path w="1928812" h="2057400">
                <a:moveTo>
                  <a:pt x="0" y="0"/>
                </a:moveTo>
                <a:lnTo>
                  <a:pt x="1928812" y="0"/>
                </a:lnTo>
                <a:lnTo>
                  <a:pt x="192881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3549519" y="1273678"/>
            <a:ext cx="11188962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2,75 km =           m</a:t>
            </a:r>
          </a:p>
        </p:txBody>
      </p:sp>
      <p:sp>
        <p:nvSpPr>
          <p:cNvPr id="40" name="Freeform 40"/>
          <p:cNvSpPr/>
          <p:nvPr/>
        </p:nvSpPr>
        <p:spPr>
          <a:xfrm flipH="1">
            <a:off x="6488768" y="6721229"/>
            <a:ext cx="2655232" cy="2500746"/>
          </a:xfrm>
          <a:custGeom>
            <a:avLst/>
            <a:gdLst/>
            <a:ahLst/>
            <a:cxnLst/>
            <a:rect l="l" t="t" r="r" b="b"/>
            <a:pathLst>
              <a:path w="2655232" h="2500746">
                <a:moveTo>
                  <a:pt x="2655232" y="0"/>
                </a:moveTo>
                <a:lnTo>
                  <a:pt x="0" y="0"/>
                </a:lnTo>
                <a:lnTo>
                  <a:pt x="0" y="2500745"/>
                </a:lnTo>
                <a:lnTo>
                  <a:pt x="2655232" y="2500745"/>
                </a:lnTo>
                <a:lnTo>
                  <a:pt x="265523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3273963" y="4273853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0,275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888405" y="4273853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2,075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348162" y="6997588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2750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104617" y="7149854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275</a:t>
            </a:r>
          </a:p>
        </p:txBody>
      </p:sp>
      <p:pic>
        <p:nvPicPr>
          <p:cNvPr id="45" name="tieng-vo-tay-tra-loi-dung-www.tiengdong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85800" y="1672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348162" y="1028700"/>
            <a:ext cx="11591675" cy="2535696"/>
            <a:chOff x="0" y="0"/>
            <a:chExt cx="1874215" cy="4099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74215" cy="409987"/>
            </a:xfrm>
            <a:custGeom>
              <a:avLst/>
              <a:gdLst/>
              <a:ahLst/>
              <a:cxnLst/>
              <a:rect l="l" t="t" r="r" b="b"/>
              <a:pathLst>
                <a:path w="1874215" h="409987">
                  <a:moveTo>
                    <a:pt x="0" y="0"/>
                  </a:moveTo>
                  <a:lnTo>
                    <a:pt x="1874215" y="0"/>
                  </a:lnTo>
                  <a:lnTo>
                    <a:pt x="1874215" y="409987"/>
                  </a:lnTo>
                  <a:lnTo>
                    <a:pt x="0" y="409987"/>
                  </a:lnTo>
                  <a:close/>
                </a:path>
              </a:pathLst>
            </a:custGeom>
            <a:solidFill>
              <a:srgbClr val="FFEB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4205865"/>
            <a:ext cx="7287183" cy="2515364"/>
            <a:chOff x="0" y="0"/>
            <a:chExt cx="9716244" cy="3353818"/>
          </a:xfrm>
        </p:grpSpPr>
        <p:grpSp>
          <p:nvGrpSpPr>
            <p:cNvPr id="7" name="Group 7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590637" y="811531"/>
              <a:ext cx="1730272" cy="2173027"/>
            </a:xfrm>
            <a:custGeom>
              <a:avLst/>
              <a:gdLst/>
              <a:ahLst/>
              <a:cxnLst/>
              <a:rect l="l" t="t" r="r" b="b"/>
              <a:pathLst>
                <a:path w="1730272" h="2173027">
                  <a:moveTo>
                    <a:pt x="0" y="0"/>
                  </a:moveTo>
                  <a:lnTo>
                    <a:pt x="1730273" y="0"/>
                  </a:lnTo>
                  <a:lnTo>
                    <a:pt x="173027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9605847" y="7029050"/>
            <a:ext cx="7487257" cy="2410825"/>
            <a:chOff x="0" y="0"/>
            <a:chExt cx="9983010" cy="3214433"/>
          </a:xfrm>
        </p:grpSpPr>
        <p:grpSp>
          <p:nvGrpSpPr>
            <p:cNvPr id="15" name="Group 15"/>
            <p:cNvGrpSpPr/>
            <p:nvPr/>
          </p:nvGrpSpPr>
          <p:grpSpPr>
            <a:xfrm>
              <a:off x="857403" y="0"/>
              <a:ext cx="9125606" cy="2730235"/>
              <a:chOff x="0" y="0"/>
              <a:chExt cx="1802589" cy="53930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857403" y="664525"/>
              <a:ext cx="1531208" cy="2065711"/>
            </a:xfrm>
            <a:custGeom>
              <a:avLst/>
              <a:gdLst/>
              <a:ahLst/>
              <a:cxnLst/>
              <a:rect l="l" t="t" r="r" b="b"/>
              <a:pathLst>
                <a:path w="1531208" h="2065711">
                  <a:moveTo>
                    <a:pt x="0" y="0"/>
                  </a:moveTo>
                  <a:lnTo>
                    <a:pt x="1531208" y="0"/>
                  </a:lnTo>
                  <a:lnTo>
                    <a:pt x="1531208" y="2065710"/>
                  </a:lnTo>
                  <a:lnTo>
                    <a:pt x="0" y="2065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028700" y="7029050"/>
            <a:ext cx="7287183" cy="2410825"/>
            <a:chOff x="0" y="0"/>
            <a:chExt cx="9716244" cy="3214433"/>
          </a:xfrm>
        </p:grpSpPr>
        <p:grpSp>
          <p:nvGrpSpPr>
            <p:cNvPr id="23" name="Group 23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723043" y="787083"/>
              <a:ext cx="1465460" cy="1943152"/>
            </a:xfrm>
            <a:custGeom>
              <a:avLst/>
              <a:gdLst/>
              <a:ahLst/>
              <a:cxnLst/>
              <a:rect l="l" t="t" r="r" b="b"/>
              <a:pathLst>
                <a:path w="1465460" h="1943152">
                  <a:moveTo>
                    <a:pt x="0" y="0"/>
                  </a:moveTo>
                  <a:lnTo>
                    <a:pt x="1465461" y="0"/>
                  </a:lnTo>
                  <a:lnTo>
                    <a:pt x="1465461" y="1943152"/>
                  </a:lnTo>
                  <a:lnTo>
                    <a:pt x="0" y="1943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9549272" y="4205865"/>
            <a:ext cx="7543833" cy="2515364"/>
            <a:chOff x="0" y="0"/>
            <a:chExt cx="10058444" cy="3353818"/>
          </a:xfrm>
        </p:grpSpPr>
        <p:grpSp>
          <p:nvGrpSpPr>
            <p:cNvPr id="31" name="Group 31"/>
            <p:cNvGrpSpPr/>
            <p:nvPr/>
          </p:nvGrpSpPr>
          <p:grpSpPr>
            <a:xfrm>
              <a:off x="932838" y="0"/>
              <a:ext cx="9125606" cy="2730235"/>
              <a:chOff x="0" y="0"/>
              <a:chExt cx="1802589" cy="53930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633192" y="811531"/>
              <a:ext cx="1645162" cy="2173027"/>
            </a:xfrm>
            <a:custGeom>
              <a:avLst/>
              <a:gdLst/>
              <a:ahLst/>
              <a:cxnLst/>
              <a:rect l="l" t="t" r="r" b="b"/>
              <a:pathLst>
                <a:path w="1645162" h="2173027">
                  <a:moveTo>
                    <a:pt x="0" y="0"/>
                  </a:moveTo>
                  <a:lnTo>
                    <a:pt x="1645163" y="0"/>
                  </a:lnTo>
                  <a:lnTo>
                    <a:pt x="164516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>
            <a:off x="9959593" y="1483228"/>
            <a:ext cx="1928812" cy="2057400"/>
          </a:xfrm>
          <a:custGeom>
            <a:avLst/>
            <a:gdLst/>
            <a:ahLst/>
            <a:cxnLst/>
            <a:rect l="l" t="t" r="r" b="b"/>
            <a:pathLst>
              <a:path w="1928812" h="2057400">
                <a:moveTo>
                  <a:pt x="0" y="0"/>
                </a:moveTo>
                <a:lnTo>
                  <a:pt x="1928812" y="0"/>
                </a:lnTo>
                <a:lnTo>
                  <a:pt x="192881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3549519" y="1273678"/>
            <a:ext cx="11188962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2,29 km =           m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273963" y="4273853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0,229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888405" y="4273853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229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348162" y="6997588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2,290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104617" y="7149854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2290</a:t>
            </a:r>
          </a:p>
        </p:txBody>
      </p:sp>
      <p:sp>
        <p:nvSpPr>
          <p:cNvPr id="44" name="Freeform 44"/>
          <p:cNvSpPr/>
          <p:nvPr/>
        </p:nvSpPr>
        <p:spPr>
          <a:xfrm>
            <a:off x="15211188" y="7359568"/>
            <a:ext cx="2457182" cy="1898732"/>
          </a:xfrm>
          <a:custGeom>
            <a:avLst/>
            <a:gdLst/>
            <a:ahLst/>
            <a:cxnLst/>
            <a:rect l="l" t="t" r="r" b="b"/>
            <a:pathLst>
              <a:path w="2457182" h="1898732">
                <a:moveTo>
                  <a:pt x="0" y="0"/>
                </a:moveTo>
                <a:lnTo>
                  <a:pt x="2457181" y="0"/>
                </a:lnTo>
                <a:lnTo>
                  <a:pt x="2457181" y="1898732"/>
                </a:lnTo>
                <a:lnTo>
                  <a:pt x="0" y="18987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45" name="tieng-vo-tay-tra-loi-dung-www.tiengdong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85800" y="1672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9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1069212" y="2057400"/>
            <a:ext cx="4724539" cy="6172200"/>
          </a:xfrm>
          <a:custGeom>
            <a:avLst/>
            <a:gdLst/>
            <a:ahLst/>
            <a:cxnLst/>
            <a:rect l="l" t="t" r="r" b="b"/>
            <a:pathLst>
              <a:path w="4724539" h="6172200">
                <a:moveTo>
                  <a:pt x="0" y="0"/>
                </a:moveTo>
                <a:lnTo>
                  <a:pt x="4724538" y="0"/>
                </a:lnTo>
                <a:lnTo>
                  <a:pt x="472453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28" y="684968"/>
            <a:ext cx="10522608" cy="960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539334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796998" y="6824956"/>
            <a:ext cx="1570613" cy="2433344"/>
          </a:xfrm>
          <a:custGeom>
            <a:avLst/>
            <a:gdLst/>
            <a:ahLst/>
            <a:cxnLst/>
            <a:rect l="l" t="t" r="r" b="b"/>
            <a:pathLst>
              <a:path w="1570613" h="2433344">
                <a:moveTo>
                  <a:pt x="0" y="0"/>
                </a:moveTo>
                <a:lnTo>
                  <a:pt x="1570612" y="0"/>
                </a:lnTo>
                <a:lnTo>
                  <a:pt x="1570612" y="2433344"/>
                </a:lnTo>
                <a:lnTo>
                  <a:pt x="0" y="2433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92030" y="6824956"/>
            <a:ext cx="2265222" cy="2433344"/>
          </a:xfrm>
          <a:custGeom>
            <a:avLst/>
            <a:gdLst/>
            <a:ahLst/>
            <a:cxnLst/>
            <a:rect l="l" t="t" r="r" b="b"/>
            <a:pathLst>
              <a:path w="2265222" h="2433344">
                <a:moveTo>
                  <a:pt x="0" y="0"/>
                </a:moveTo>
                <a:lnTo>
                  <a:pt x="2265222" y="0"/>
                </a:lnTo>
                <a:lnTo>
                  <a:pt x="2265222" y="2433344"/>
                </a:lnTo>
                <a:lnTo>
                  <a:pt x="0" y="243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28700" y="6824956"/>
            <a:ext cx="2415647" cy="2433344"/>
          </a:xfrm>
          <a:custGeom>
            <a:avLst/>
            <a:gdLst/>
            <a:ahLst/>
            <a:cxnLst/>
            <a:rect l="l" t="t" r="r" b="b"/>
            <a:pathLst>
              <a:path w="2415647" h="2433344">
                <a:moveTo>
                  <a:pt x="2415647" y="0"/>
                </a:moveTo>
                <a:lnTo>
                  <a:pt x="0" y="0"/>
                </a:lnTo>
                <a:lnTo>
                  <a:pt x="0" y="2433344"/>
                </a:lnTo>
                <a:lnTo>
                  <a:pt x="2415647" y="2433344"/>
                </a:lnTo>
                <a:lnTo>
                  <a:pt x="241564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41744" y="6824956"/>
            <a:ext cx="2817556" cy="2433344"/>
          </a:xfrm>
          <a:custGeom>
            <a:avLst/>
            <a:gdLst/>
            <a:ahLst/>
            <a:cxnLst/>
            <a:rect l="l" t="t" r="r" b="b"/>
            <a:pathLst>
              <a:path w="2817556" h="2433344">
                <a:moveTo>
                  <a:pt x="0" y="0"/>
                </a:moveTo>
                <a:lnTo>
                  <a:pt x="2817556" y="0"/>
                </a:lnTo>
                <a:lnTo>
                  <a:pt x="2817556" y="2433344"/>
                </a:lnTo>
                <a:lnTo>
                  <a:pt x="0" y="2433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52103" y="6824956"/>
            <a:ext cx="2655435" cy="2433344"/>
          </a:xfrm>
          <a:custGeom>
            <a:avLst/>
            <a:gdLst/>
            <a:ahLst/>
            <a:cxnLst/>
            <a:rect l="l" t="t" r="r" b="b"/>
            <a:pathLst>
              <a:path w="2655435" h="2433344">
                <a:moveTo>
                  <a:pt x="0" y="0"/>
                </a:moveTo>
                <a:lnTo>
                  <a:pt x="2655434" y="0"/>
                </a:lnTo>
                <a:lnTo>
                  <a:pt x="2655434" y="2433344"/>
                </a:lnTo>
                <a:lnTo>
                  <a:pt x="0" y="2433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828839" y="6824956"/>
            <a:ext cx="2583666" cy="2433344"/>
          </a:xfrm>
          <a:custGeom>
            <a:avLst/>
            <a:gdLst/>
            <a:ahLst/>
            <a:cxnLst/>
            <a:rect l="l" t="t" r="r" b="b"/>
            <a:pathLst>
              <a:path w="2583666" h="2433344">
                <a:moveTo>
                  <a:pt x="0" y="0"/>
                </a:moveTo>
                <a:lnTo>
                  <a:pt x="2583666" y="0"/>
                </a:lnTo>
                <a:lnTo>
                  <a:pt x="2583666" y="2433344"/>
                </a:lnTo>
                <a:lnTo>
                  <a:pt x="0" y="24333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01100" y="346624"/>
            <a:ext cx="15966808" cy="60355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00764" y="4159232"/>
            <a:ext cx="13613548" cy="17801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654" y="952907"/>
            <a:ext cx="2316681" cy="23166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1" y="8061799"/>
            <a:ext cx="1581617" cy="16307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200" y="934617"/>
            <a:ext cx="3346994" cy="11766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303896" y="5712856"/>
            <a:ext cx="4523624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 flipH="1">
            <a:off x="3928497" y="1028700"/>
            <a:ext cx="10431006" cy="6949658"/>
          </a:xfrm>
          <a:custGeom>
            <a:avLst/>
            <a:gdLst/>
            <a:ahLst/>
            <a:cxnLst/>
            <a:rect l="l" t="t" r="r" b="b"/>
            <a:pathLst>
              <a:path w="10431006" h="6949658">
                <a:moveTo>
                  <a:pt x="10431006" y="0"/>
                </a:moveTo>
                <a:lnTo>
                  <a:pt x="0" y="0"/>
                </a:lnTo>
                <a:lnTo>
                  <a:pt x="0" y="6949658"/>
                </a:lnTo>
                <a:lnTo>
                  <a:pt x="10431006" y="6949658"/>
                </a:lnTo>
                <a:lnTo>
                  <a:pt x="1043100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62898" y="8081035"/>
            <a:ext cx="7162205" cy="138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2"/>
              </a:lnSpc>
              <a:spcBef>
                <a:spcPct val="0"/>
              </a:spcBef>
            </a:pPr>
            <a:r>
              <a:rPr lang="en-US" sz="3994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Cầu</a:t>
            </a:r>
            <a:r>
              <a:rPr lang="en-US" sz="3994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Long </a:t>
            </a:r>
            <a:r>
              <a:rPr lang="en-US" sz="3994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Biên</a:t>
            </a:r>
            <a:r>
              <a:rPr lang="en-US" sz="3994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3994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Hà</a:t>
            </a:r>
            <a:r>
              <a:rPr lang="en-US" sz="3994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994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Nội</a:t>
            </a:r>
            <a:r>
              <a:rPr lang="en-US" sz="3994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): </a:t>
            </a:r>
            <a:r>
              <a:rPr lang="en-US" sz="3994" dirty="0">
                <a:solidFill>
                  <a:srgbClr val="FF5166"/>
                </a:solidFill>
                <a:latin typeface="Cabin Bold"/>
                <a:ea typeface="Cabin Bold"/>
                <a:cs typeface="Cabin Bold"/>
                <a:sym typeface="Cabin Bold"/>
              </a:rPr>
              <a:t>2,29 km</a:t>
            </a:r>
            <a:r>
              <a:rPr lang="en-US" sz="3994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</a:p>
          <a:p>
            <a:pPr algn="ctr">
              <a:lnSpc>
                <a:spcPts val="5592"/>
              </a:lnSpc>
              <a:spcBef>
                <a:spcPct val="0"/>
              </a:spcBef>
            </a:pPr>
            <a:r>
              <a:rPr lang="en-US" sz="3994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3994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Nguồn</a:t>
            </a:r>
            <a:r>
              <a:rPr lang="en-US" sz="3994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 vietnamdiscovery.com)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233793" y="1201771"/>
            <a:ext cx="13820414" cy="6697142"/>
          </a:xfrm>
          <a:custGeom>
            <a:avLst/>
            <a:gdLst/>
            <a:ahLst/>
            <a:cxnLst/>
            <a:rect l="l" t="t" r="r" b="b"/>
            <a:pathLst>
              <a:path w="13820414" h="6697142">
                <a:moveTo>
                  <a:pt x="0" y="0"/>
                </a:moveTo>
                <a:lnTo>
                  <a:pt x="13820414" y="0"/>
                </a:lnTo>
                <a:lnTo>
                  <a:pt x="13820414" y="6697142"/>
                </a:lnTo>
                <a:lnTo>
                  <a:pt x="0" y="6697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497592" y="8100945"/>
            <a:ext cx="7292816" cy="1331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7"/>
              </a:lnSpc>
            </a:pPr>
            <a:r>
              <a:rPr lang="en-US" sz="3812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Cầu</a:t>
            </a:r>
            <a:r>
              <a:rPr lang="en-US" sz="3812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An </a:t>
            </a:r>
            <a:r>
              <a:rPr lang="en-US" sz="3812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Đông</a:t>
            </a:r>
            <a:r>
              <a:rPr lang="en-US" sz="3812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3812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Ninh</a:t>
            </a:r>
            <a:r>
              <a:rPr lang="en-US" sz="3812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812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Thuận</a:t>
            </a:r>
            <a:r>
              <a:rPr lang="en-US" sz="3812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): </a:t>
            </a:r>
            <a:r>
              <a:rPr lang="en-US" sz="3812" dirty="0">
                <a:solidFill>
                  <a:srgbClr val="FF5166"/>
                </a:solidFill>
                <a:latin typeface="Cabin Bold"/>
                <a:ea typeface="Cabin Bold"/>
                <a:cs typeface="Cabin Bold"/>
                <a:sym typeface="Cabin Bold"/>
              </a:rPr>
              <a:t>3,5 km </a:t>
            </a:r>
          </a:p>
          <a:p>
            <a:pPr algn="ctr">
              <a:lnSpc>
                <a:spcPts val="5337"/>
              </a:lnSpc>
              <a:spcBef>
                <a:spcPct val="0"/>
              </a:spcBef>
            </a:pPr>
            <a:r>
              <a:rPr lang="en-US" sz="3812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3812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Nguồn</a:t>
            </a:r>
            <a:r>
              <a:rPr lang="en-US" sz="3812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 baoninhthuan.com.vn)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3719103" y="821164"/>
            <a:ext cx="10849793" cy="7226132"/>
          </a:xfrm>
          <a:custGeom>
            <a:avLst/>
            <a:gdLst/>
            <a:ahLst/>
            <a:cxnLst/>
            <a:rect l="l" t="t" r="r" b="b"/>
            <a:pathLst>
              <a:path w="10849793" h="7226132">
                <a:moveTo>
                  <a:pt x="0" y="0"/>
                </a:moveTo>
                <a:lnTo>
                  <a:pt x="10849794" y="0"/>
                </a:lnTo>
                <a:lnTo>
                  <a:pt x="10849794" y="7226132"/>
                </a:lnTo>
                <a:lnTo>
                  <a:pt x="0" y="7226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455215" y="8269784"/>
            <a:ext cx="7786426" cy="138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9"/>
              </a:lnSpc>
            </a:pPr>
            <a:r>
              <a:rPr lang="en-US" sz="3963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Cầu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963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Cần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963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Thơ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3963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Tây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Nam </a:t>
            </a:r>
            <a:r>
              <a:rPr lang="en-US" sz="3963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Bộ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): </a:t>
            </a:r>
            <a:r>
              <a:rPr lang="en-US" sz="3963" dirty="0">
                <a:solidFill>
                  <a:srgbClr val="FF5166"/>
                </a:solidFill>
                <a:latin typeface="Cabin Bold"/>
                <a:ea typeface="Cabin Bold"/>
                <a:cs typeface="Cabin Bold"/>
                <a:sym typeface="Cabin Bold"/>
              </a:rPr>
              <a:t>2,75km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</a:p>
          <a:p>
            <a:pPr algn="ctr">
              <a:lnSpc>
                <a:spcPts val="5549"/>
              </a:lnSpc>
              <a:spcBef>
                <a:spcPct val="0"/>
              </a:spcBef>
            </a:pP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3963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Nguồn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 canthotourism.vn)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470</Words>
  <Application>Microsoft Office PowerPoint</Application>
  <PresentationFormat>Custom</PresentationFormat>
  <Paragraphs>59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Calibri</vt:lpstr>
      <vt:lpstr>SVN-Newton</vt:lpstr>
      <vt:lpstr>Cabin Bold</vt:lpstr>
      <vt:lpstr>Cabin</vt:lpstr>
      <vt:lpstr>Times New Roman</vt:lpstr>
      <vt:lpstr>Arial</vt:lpstr>
      <vt:lpstr>#9Slide07 HoneyCream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T5_B11_(Tr.38) SoSanhSoThapPhan_MNT</dc:title>
  <cp:lastModifiedBy>Laptop T&amp;T</cp:lastModifiedBy>
  <cp:revision>15</cp:revision>
  <dcterms:created xsi:type="dcterms:W3CDTF">2006-08-16T00:00:00Z</dcterms:created>
  <dcterms:modified xsi:type="dcterms:W3CDTF">2024-08-24T19:17:13Z</dcterms:modified>
  <dc:identifier>DAGOxf03uX4</dc:identifier>
</cp:coreProperties>
</file>