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8" r:id="rId5"/>
    <p:sldId id="257" r:id="rId6"/>
    <p:sldId id="284" r:id="rId7"/>
    <p:sldId id="259" r:id="rId8"/>
    <p:sldId id="285" r:id="rId9"/>
    <p:sldId id="261" r:id="rId10"/>
    <p:sldId id="262" r:id="rId11"/>
    <p:sldId id="265" r:id="rId12"/>
    <p:sldId id="267" r:id="rId13"/>
    <p:sldId id="281" r:id="rId14"/>
    <p:sldId id="286" r:id="rId15"/>
    <p:sldId id="270" r:id="rId16"/>
    <p:sldId id="269" r:id="rId17"/>
    <p:sldId id="272" r:id="rId18"/>
    <p:sldId id="276" r:id="rId19"/>
    <p:sldId id="280" r:id="rId20"/>
    <p:sldId id="275" r:id="rId21"/>
    <p:sldId id="278" r:id="rId22"/>
    <p:sldId id="268" r:id="rId23"/>
    <p:sldId id="26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077"/>
    <a:srgbClr val="463700"/>
    <a:srgbClr val="FFE1E1"/>
    <a:srgbClr val="ECF2DA"/>
    <a:srgbClr val="B2CC6D"/>
    <a:srgbClr val="172C51"/>
    <a:srgbClr val="8A9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16" y="-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660EB-68D4-4DAE-86B4-58A8797CE27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DF46-B160-4B19-860D-0D0C39CC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1DF46-B160-4B19-860D-0D0C39CC76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C560-D6A7-268B-962A-2969C529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DE55CC-88C3-482B-8AF0-5B598005DB73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31B6-E8EF-160D-0B05-F111AD34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FB3F9-6682-A79F-781E-33299563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93F352F-516F-DEDA-23F4-31BE5E571FB6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3C122-DF8B-B19C-4962-DE846668A857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746E30-2C11-989A-2DC2-E820AFDEBA52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DBBCF92-7984-EE45-F0BA-AF2D4FFC8D07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5261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2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61350B-5667-D694-2EF0-247F58E75FAD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2A9093-FA93-4FD4-0468-31C317B05EFD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86C34C-FE1D-281F-CD0A-826BED1E2CB4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B96A5B5-25C9-11F8-63B1-A2C3681B62CF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521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4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7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8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2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31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4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14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0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8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7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54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47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5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3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3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1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0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A47AECE8-2DB7-A46D-B173-6B7621D31D2C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19087F-F9B6-DE61-7499-E7EDFB0AE0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1DFA04-B6A7-6348-427E-92C9093AFE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9495C40-4F94-E54B-A416-E811DD9A0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33CDD1F-FB4B-74B2-8BCA-70C7520E6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CD31BBDF-AA69-2D9D-AF45-B5E0AC48A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254B45A1-C50A-3C1F-0358-02551A9FE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1952AFA6-6594-73BC-C749-64B19BEAC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5691B8D-4F80-C1B5-6CA3-360819AB9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B0A623E4-B222-2D61-19BA-0DCCBC297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831271C0-0D08-4209-4F6A-337FB1F5B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>
            <a:extLst>
              <a:ext uri="{FF2B5EF4-FFF2-40B4-BE49-F238E27FC236}">
                <a16:creationId xmlns:a16="http://schemas.microsoft.com/office/drawing/2014/main" id="{692576C1-E6E9-00EA-2435-0425F92F2411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D9E3B0-DDE3-BDFF-40D0-76BBD95D0E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A50B8D-8532-1A3E-84F9-DC8714A8E67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57A547D3-CA8A-A722-50FF-DC0CD7AE3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E0EEE76-FE82-2874-FDFD-30AEBFEF5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F866B59F-02B0-8787-8DBB-BB2E0C15A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375956D3-8326-C6F4-2383-8A50A06A4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0AD7657-86F2-000B-853B-5727F9D54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6E54061-D135-F0F4-CE6D-CDD6193D9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6604A36A-1BA9-BA38-FAF3-21FE46F20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7F5514E1-63C9-82DB-3F2D-BB13D656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8/25/2024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  <p:pic>
        <p:nvPicPr>
          <p:cNvPr id="22" name="Hình ảnh 31">
            <a:extLst>
              <a:ext uri="{FF2B5EF4-FFF2-40B4-BE49-F238E27FC236}">
                <a16:creationId xmlns:a16="http://schemas.microsoft.com/office/drawing/2014/main" id="{30C8F15C-07A0-3A8E-FA19-C854DE372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857326" y="-90820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svg"/><Relationship Id="rId18" Type="http://schemas.openxmlformats.org/officeDocument/2006/relationships/image" Target="../media/image17.png"/><Relationship Id="rId3" Type="http://schemas.openxmlformats.org/officeDocument/2006/relationships/image" Target="../media/image13.svg"/><Relationship Id="rId21" Type="http://schemas.openxmlformats.org/officeDocument/2006/relationships/image" Target="../media/image20.png"/><Relationship Id="rId7" Type="http://schemas.openxmlformats.org/officeDocument/2006/relationships/image" Target="../media/image17.sv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5" Type="http://schemas.openxmlformats.org/officeDocument/2006/relationships/image" Target="../media/image23.sv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6.svg"/><Relationship Id="rId14" Type="http://schemas.openxmlformats.org/officeDocument/2006/relationships/image" Target="../media/image14.png"/><Relationship Id="rId22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56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openxmlformats.org/officeDocument/2006/relationships/image" Target="../media/image7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76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25.jpg"/><Relationship Id="rId15" Type="http://schemas.microsoft.com/office/2007/relationships/hdphoto" Target="../media/hdphoto7.wdp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25.jpg"/><Relationship Id="rId15" Type="http://schemas.microsoft.com/office/2007/relationships/hdphoto" Target="../media/hdphoto7.wdp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6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25.jpg"/><Relationship Id="rId15" Type="http://schemas.microsoft.com/office/2007/relationships/hdphoto" Target="../media/hdphoto7.wdp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7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25.jp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12" Type="http://schemas.openxmlformats.org/officeDocument/2006/relationships/image" Target="../media/image45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44.gif"/><Relationship Id="rId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image" Target="../media/image42.gif"/><Relationship Id="rId9" Type="http://schemas.openxmlformats.org/officeDocument/2006/relationships/image" Target="../media/image29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sv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8306" y="-6858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10118405" y="45009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" name="Freeform 4"/>
          <p:cNvSpPr/>
          <p:nvPr/>
        </p:nvSpPr>
        <p:spPr>
          <a:xfrm>
            <a:off x="1015950" y="574936"/>
            <a:ext cx="10160101" cy="5708129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5" name="Group 5"/>
          <p:cNvGrpSpPr/>
          <p:nvPr/>
        </p:nvGrpSpPr>
        <p:grpSpPr>
          <a:xfrm>
            <a:off x="1208905" y="1048687"/>
            <a:ext cx="10228444" cy="4760625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113733" y="4689395"/>
            <a:ext cx="838206" cy="970555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9" name="Freeform 19"/>
          <p:cNvSpPr/>
          <p:nvPr/>
        </p:nvSpPr>
        <p:spPr>
          <a:xfrm rot="403428">
            <a:off x="10203351" y="639083"/>
            <a:ext cx="1329205" cy="13716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dirty="0"/>
          </a:p>
        </p:txBody>
      </p:sp>
      <p:sp>
        <p:nvSpPr>
          <p:cNvPr id="21" name="Freeform 21"/>
          <p:cNvSpPr/>
          <p:nvPr/>
        </p:nvSpPr>
        <p:spPr>
          <a:xfrm rot="-547271">
            <a:off x="9436092" y="4750493"/>
            <a:ext cx="1091604" cy="1139245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2" name="Freeform 22"/>
          <p:cNvSpPr/>
          <p:nvPr/>
        </p:nvSpPr>
        <p:spPr>
          <a:xfrm rot="808354">
            <a:off x="10666861" y="2605262"/>
            <a:ext cx="975845" cy="1287086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20"/>
          <p:cNvSpPr/>
          <p:nvPr/>
        </p:nvSpPr>
        <p:spPr>
          <a:xfrm rot="-417858">
            <a:off x="10276196" y="4851894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BE5804-5CE9-68BC-4D84-F0534DC29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7" y="79967"/>
            <a:ext cx="1450098" cy="1450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71080-DAF1-AC5A-949E-C5CBE323D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1721" y="636133"/>
            <a:ext cx="3722913" cy="144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7F48F-FD11-DDE8-E889-80F147AAE2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01338" y="1807566"/>
            <a:ext cx="13909029" cy="1385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C80A5D-CDBB-81AF-ABD5-82A1F6A0ED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85052" y="2877134"/>
            <a:ext cx="9114310" cy="19630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14F1CC-4A96-09A6-E6A7-C931BCC568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59310" y="4674007"/>
            <a:ext cx="2587377" cy="875428"/>
          </a:xfrm>
          <a:prstGeom prst="rect">
            <a:avLst/>
          </a:prstGeom>
        </p:spPr>
      </p:pic>
      <p:pic>
        <p:nvPicPr>
          <p:cNvPr id="30" name="Picture 29" descr="A child reading a book&#10;&#10;Description automatically generated">
            <a:extLst>
              <a:ext uri="{FF2B5EF4-FFF2-40B4-BE49-F238E27FC236}">
                <a16:creationId xmlns:a16="http://schemas.microsoft.com/office/drawing/2014/main" id="{7B25C2A5-1BB2-08D2-C1C1-251761F9EE3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394" b="95798" l="4647" r="98790">
                        <a14:foregroundMark x1="93870" y1="8727" x2="72979" y2="5293"/>
                        <a14:foregroundMark x1="72979" y1="5293" x2="66771" y2="16889"/>
                        <a14:foregroundMark x1="66771" y1="16889" x2="73370" y2="28808"/>
                        <a14:foregroundMark x1="73370" y1="28808" x2="88481" y2="32485"/>
                        <a14:foregroundMark x1="88481" y1="32485" x2="96173" y2="24929"/>
                        <a14:foregroundMark x1="96173" y1="24929" x2="98790" y2="9212"/>
                        <a14:foregroundMark x1="98790" y1="9212" x2="97423" y2="6101"/>
                        <a14:foregroundMark x1="81062" y1="6869" x2="81062" y2="21172"/>
                        <a14:foregroundMark x1="31980" y1="3434" x2="21554" y2="889"/>
                        <a14:foregroundMark x1="21554" y1="889" x2="5349" y2="3394"/>
                        <a14:foregroundMark x1="5349" y1="3394" x2="4139" y2="16242"/>
                        <a14:foregroundMark x1="4139" y1="16242" x2="20851" y2="24081"/>
                        <a14:foregroundMark x1="20851" y1="24081" x2="33893" y2="17737"/>
                        <a14:foregroundMark x1="33893" y1="17737" x2="34127" y2="6707"/>
                        <a14:foregroundMark x1="34127" y1="6707" x2="27645" y2="3434"/>
                        <a14:foregroundMark x1="16634" y1="6101" x2="24326" y2="9253"/>
                        <a14:foregroundMark x1="5389" y1="7677" x2="4647" y2="15354"/>
                        <a14:foregroundMark x1="83639" y1="10869" x2="82624" y2="17212"/>
                        <a14:foregroundMark x1="59859" y1="88364" x2="69309" y2="9579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3" y="4334680"/>
            <a:ext cx="2743200" cy="2650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609448F-79BF-2BBB-4198-378A855CF1EF}"/>
              </a:ext>
            </a:extLst>
          </p:cNvPr>
          <p:cNvSpPr/>
          <p:nvPr/>
        </p:nvSpPr>
        <p:spPr>
          <a:xfrm>
            <a:off x="3250987" y="3842657"/>
            <a:ext cx="7881256" cy="2046514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 2 đơn vị, 3 phần 10, 8 phần trăm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là: 2,38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là: hai phẩy ba mươi tám.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DFB85-7FC7-65A3-0C2D-9E9ADFE32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11" y="358140"/>
            <a:ext cx="9912056" cy="3280751"/>
          </a:xfrm>
          <a:prstGeom prst="rect">
            <a:avLst/>
          </a:prstGeom>
        </p:spPr>
      </p:pic>
      <p:sp>
        <p:nvSpPr>
          <p:cNvPr id="10" name="Freeform 11">
            <a:extLst>
              <a:ext uri="{FF2B5EF4-FFF2-40B4-BE49-F238E27FC236}">
                <a16:creationId xmlns:a16="http://schemas.microsoft.com/office/drawing/2014/main" id="{23070120-0762-A7DC-A65E-987FAD633803}"/>
              </a:ext>
            </a:extLst>
          </p:cNvPr>
          <p:cNvSpPr/>
          <p:nvPr/>
        </p:nvSpPr>
        <p:spPr>
          <a:xfrm flipH="1">
            <a:off x="903513" y="3505200"/>
            <a:ext cx="2576071" cy="3103518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16008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2AD11-E6F2-EFE2-07C7-52875A18C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921" y="247315"/>
            <a:ext cx="10987986" cy="409889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2A5D5C4-3297-2284-5D6D-444712E6B5D0}"/>
              </a:ext>
            </a:extLst>
          </p:cNvPr>
          <p:cNvSpPr/>
          <p:nvPr/>
        </p:nvSpPr>
        <p:spPr>
          <a:xfrm>
            <a:off x="1643744" y="4346205"/>
            <a:ext cx="10179956" cy="2359395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 3 trăm, 2 chục, 5 đơn vị, 4 phần mười,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phần trăm, 1 phần nghìn.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là: 325,431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là: ba trăm hai mươi lăm phẩy bốn trăm ba mươi mốt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812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D0682A-0E82-5232-8E1F-B406F912DD7B}"/>
              </a:ext>
            </a:extLst>
          </p:cNvPr>
          <p:cNvSpPr txBox="1"/>
          <p:nvPr/>
        </p:nvSpPr>
        <p:spPr>
          <a:xfrm>
            <a:off x="1407532" y="1690975"/>
            <a:ext cx="979820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phân.</a:t>
            </a:r>
          </a:p>
          <a:p>
            <a:pPr algn="just"/>
            <a:r>
              <a:rPr lang="vi-VN" sz="4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1D094-CF0E-6F8E-C7AB-7E136890F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871" y="101600"/>
            <a:ext cx="5556028" cy="2159000"/>
          </a:xfrm>
          <a:prstGeom prst="rect">
            <a:avLst/>
          </a:prstGeom>
        </p:spPr>
      </p:pic>
      <p:pic>
        <p:nvPicPr>
          <p:cNvPr id="6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939B9767-6BBF-413E-340B-D39A8C09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89857" y="-8519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99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BCA6BFC-CE06-8577-AA20-61C1AE359CD3}"/>
              </a:ext>
            </a:extLst>
          </p:cNvPr>
          <p:cNvSpPr/>
          <p:nvPr/>
        </p:nvSpPr>
        <p:spPr>
          <a:xfrm flipH="1">
            <a:off x="-190688" y="1874521"/>
            <a:ext cx="3390900" cy="4894026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126DD-18D8-E889-4532-F9D5830878BB}"/>
              </a:ext>
            </a:extLst>
          </p:cNvPr>
          <p:cNvSpPr txBox="1"/>
          <p:nvPr/>
        </p:nvSpPr>
        <p:spPr>
          <a:xfrm>
            <a:off x="3088323" y="1061679"/>
            <a:ext cx="8259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đọc số: 34,922</a:t>
            </a:r>
            <a:endParaRPr 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9DBA44F9-4C8B-07D8-A6C2-A8A37DA3BB4D}"/>
              </a:ext>
            </a:extLst>
          </p:cNvPr>
          <p:cNvSpPr/>
          <p:nvPr/>
        </p:nvSpPr>
        <p:spPr>
          <a:xfrm>
            <a:off x="2213089" y="1264500"/>
            <a:ext cx="789923" cy="124152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7605F-3C2C-5F8D-61F3-A8DC637513D0}"/>
              </a:ext>
            </a:extLst>
          </p:cNvPr>
          <p:cNvGrpSpPr/>
          <p:nvPr/>
        </p:nvGrpSpPr>
        <p:grpSpPr>
          <a:xfrm>
            <a:off x="3360326" y="2506029"/>
            <a:ext cx="7715438" cy="2271710"/>
            <a:chOff x="3360326" y="2506029"/>
            <a:chExt cx="7715438" cy="227171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1B3A4B-36EC-2BDC-341D-CE29DBF18B63}"/>
                </a:ext>
              </a:extLst>
            </p:cNvPr>
            <p:cNvSpPr/>
            <p:nvPr/>
          </p:nvSpPr>
          <p:spPr>
            <a:xfrm>
              <a:off x="3520440" y="2506029"/>
              <a:ext cx="7395210" cy="2271710"/>
            </a:xfrm>
            <a:prstGeom prst="wedgeRoundRectCallout">
              <a:avLst>
                <a:gd name="adj1" fmla="val -55266"/>
                <a:gd name="adj2" fmla="val -2622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3FD761-389B-95E7-36AD-27F2CB17DAE2}"/>
                </a:ext>
              </a:extLst>
            </p:cNvPr>
            <p:cNvSpPr txBox="1"/>
            <p:nvPr/>
          </p:nvSpPr>
          <p:spPr>
            <a:xfrm>
              <a:off x="3360326" y="2857054"/>
              <a:ext cx="77154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mươi tư phẩy chín trăm hai mươi hai.</a:t>
              </a:r>
              <a:endPara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83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E3E697-DF21-4AF8-F5C4-D081A2B71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996" y="797777"/>
            <a:ext cx="7321931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76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09B52-263F-60EE-818D-7F9DA38E731B}"/>
              </a:ext>
            </a:extLst>
          </p:cNvPr>
          <p:cNvSpPr txBox="1"/>
          <p:nvPr/>
        </p:nvSpPr>
        <p:spPr>
          <a:xfrm>
            <a:off x="1017201" y="252418"/>
            <a:ext cx="10748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Viết, đọc số thập phân(theo mẫu).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FC743-98E5-0665-1A06-F613933B2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3" y="0"/>
            <a:ext cx="1182727" cy="145707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E2763E-4418-CD9C-1249-4AE88BC1B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507600"/>
              </p:ext>
            </p:extLst>
          </p:nvPr>
        </p:nvGraphicFramePr>
        <p:xfrm>
          <a:off x="272143" y="1005840"/>
          <a:ext cx="115824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714">
                  <a:extLst>
                    <a:ext uri="{9D8B030D-6E8A-4147-A177-3AD203B41FA5}">
                      <a16:colId xmlns:a16="http://schemas.microsoft.com/office/drawing/2014/main" val="1219338516"/>
                    </a:ext>
                  </a:extLst>
                </a:gridCol>
                <a:gridCol w="1719943">
                  <a:extLst>
                    <a:ext uri="{9D8B030D-6E8A-4147-A177-3AD203B41FA5}">
                      <a16:colId xmlns:a16="http://schemas.microsoft.com/office/drawing/2014/main" val="106919610"/>
                    </a:ext>
                  </a:extLst>
                </a:gridCol>
                <a:gridCol w="5072743">
                  <a:extLst>
                    <a:ext uri="{9D8B030D-6E8A-4147-A177-3AD203B41FA5}">
                      <a16:colId xmlns:a16="http://schemas.microsoft.com/office/drawing/2014/main" val="679640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5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thập phân gồm</a:t>
                      </a:r>
                      <a:endParaRPr lang="en-SG" sz="25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  <a:endParaRPr lang="en-SG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4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chục, 5 đơn vị, 6 phần mười, 2 phần trăm, 4 phần nghìn</a:t>
                      </a:r>
                      <a:endParaRPr lang="en-SG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</a:p>
                    <a:p>
                      <a:r>
                        <a:rPr lang="vi-VN" sz="2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35,624</a:t>
                      </a:r>
                      <a:endParaRPr lang="en-SG" sz="2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phẩy sáu trăm</a:t>
                      </a:r>
                    </a:p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 mươi tư</a:t>
                      </a:r>
                      <a:endParaRPr lang="en-SG" sz="2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662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116 đơn vị, 7 phần mười, 1 phần trăm, 5 phần nghìn</a:t>
                      </a:r>
                      <a:endParaRPr lang="en-SG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26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 đơn vị, 7 phần mười, 3 phần trăm</a:t>
                      </a:r>
                      <a:endParaRPr lang="en-SG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81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vi-VN" sz="2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đơn vị và 408 phần nghìn</a:t>
                      </a:r>
                      <a:endParaRPr lang="en-SG" sz="2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vi-VN" dirty="0"/>
                    </a:p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6973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EC6F3F-62BD-0672-D201-51FEE021B786}"/>
              </a:ext>
            </a:extLst>
          </p:cNvPr>
          <p:cNvSpPr txBox="1"/>
          <p:nvPr/>
        </p:nvSpPr>
        <p:spPr>
          <a:xfrm>
            <a:off x="5190390" y="2624010"/>
            <a:ext cx="15584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116,715</a:t>
            </a:r>
            <a:endParaRPr lang="en-SG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F6134-354F-9547-0F31-F59D8DC65A78}"/>
              </a:ext>
            </a:extLst>
          </p:cNvPr>
          <p:cNvSpPr txBox="1"/>
          <p:nvPr/>
        </p:nvSpPr>
        <p:spPr>
          <a:xfrm>
            <a:off x="5341364" y="3616787"/>
            <a:ext cx="137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0,73</a:t>
            </a:r>
            <a:endParaRPr lang="en-SG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FD939-E7EB-0CD6-66C6-D688F29621F7}"/>
              </a:ext>
            </a:extLst>
          </p:cNvPr>
          <p:cNvSpPr txBox="1"/>
          <p:nvPr/>
        </p:nvSpPr>
        <p:spPr>
          <a:xfrm>
            <a:off x="5282377" y="4318430"/>
            <a:ext cx="137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26,408</a:t>
            </a:r>
            <a:endParaRPr lang="en-SG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CEFFB-4D33-8FAD-93AE-BE0089AF7F90}"/>
              </a:ext>
            </a:extLst>
          </p:cNvPr>
          <p:cNvSpPr txBox="1"/>
          <p:nvPr/>
        </p:nvSpPr>
        <p:spPr>
          <a:xfrm>
            <a:off x="6958835" y="2400571"/>
            <a:ext cx="44069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mười sáu phẩy bảy trăm mười lăm</a:t>
            </a:r>
            <a:endParaRPr lang="en-SG" sz="29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B7E06-F515-10B3-BCCD-20CC79F61896}"/>
              </a:ext>
            </a:extLst>
          </p:cNvPr>
          <p:cNvSpPr txBox="1"/>
          <p:nvPr/>
        </p:nvSpPr>
        <p:spPr>
          <a:xfrm>
            <a:off x="6653977" y="3616787"/>
            <a:ext cx="50173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phẩy bảy mươi ba</a:t>
            </a:r>
            <a:endParaRPr lang="en-SG" sz="29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6C850-BFA1-C294-AD5D-1951D6B187A4}"/>
              </a:ext>
            </a:extLst>
          </p:cNvPr>
          <p:cNvSpPr txBox="1"/>
          <p:nvPr/>
        </p:nvSpPr>
        <p:spPr>
          <a:xfrm>
            <a:off x="6868720" y="4336846"/>
            <a:ext cx="44069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mươi sáu phẩy bốn trăm linh tám</a:t>
            </a:r>
            <a:endParaRPr lang="en-SG" sz="29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46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11148-CBE2-D06A-CF2C-1998CCFF8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78" y="216757"/>
            <a:ext cx="1237595" cy="14570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FC20B9-5DC0-10E5-0246-52E0DB2913CF}"/>
              </a:ext>
            </a:extLst>
          </p:cNvPr>
          <p:cNvGrpSpPr/>
          <p:nvPr/>
        </p:nvGrpSpPr>
        <p:grpSpPr>
          <a:xfrm>
            <a:off x="1335541" y="289695"/>
            <a:ext cx="9691688" cy="1938989"/>
            <a:chOff x="1074284" y="1825479"/>
            <a:chExt cx="9691688" cy="224708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9625BFEA-2EE6-2171-4103-09EFF471BE13}"/>
                </a:ext>
              </a:extLst>
            </p:cNvPr>
            <p:cNvSpPr/>
            <p:nvPr/>
          </p:nvSpPr>
          <p:spPr>
            <a:xfrm>
              <a:off x="1074284" y="1825479"/>
              <a:ext cx="9691688" cy="2247081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8C6D21-2E13-9118-8CE2-34F508D30D72}"/>
                </a:ext>
              </a:extLst>
            </p:cNvPr>
            <p:cNvSpPr txBox="1"/>
            <p:nvPr/>
          </p:nvSpPr>
          <p:spPr>
            <a:xfrm>
              <a:off x="1288416" y="1901174"/>
              <a:ext cx="9466670" cy="2033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463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Nêu phần nguyên và phần thập phân của mỗi số thập phân rồi đọc số thập phân: 327,106; 49,251; 9,362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B827503-1FC8-C1C5-E2BF-AF54A2CA7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527561"/>
              </p:ext>
            </p:extLst>
          </p:nvPr>
        </p:nvGraphicFramePr>
        <p:xfrm>
          <a:off x="881743" y="2294001"/>
          <a:ext cx="10428514" cy="41034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14790">
                  <a:extLst>
                    <a:ext uri="{9D8B030D-6E8A-4147-A177-3AD203B41FA5}">
                      <a16:colId xmlns:a16="http://schemas.microsoft.com/office/drawing/2014/main" val="3341284084"/>
                    </a:ext>
                  </a:extLst>
                </a:gridCol>
                <a:gridCol w="1918117">
                  <a:extLst>
                    <a:ext uri="{9D8B030D-6E8A-4147-A177-3AD203B41FA5}">
                      <a16:colId xmlns:a16="http://schemas.microsoft.com/office/drawing/2014/main" val="2036494580"/>
                    </a:ext>
                  </a:extLst>
                </a:gridCol>
                <a:gridCol w="2253284">
                  <a:extLst>
                    <a:ext uri="{9D8B030D-6E8A-4147-A177-3AD203B41FA5}">
                      <a16:colId xmlns:a16="http://schemas.microsoft.com/office/drawing/2014/main" val="1327080986"/>
                    </a:ext>
                  </a:extLst>
                </a:gridCol>
                <a:gridCol w="4042323">
                  <a:extLst>
                    <a:ext uri="{9D8B030D-6E8A-4147-A177-3AD203B41FA5}">
                      <a16:colId xmlns:a16="http://schemas.microsoft.com/office/drawing/2014/main" val="393141102"/>
                    </a:ext>
                  </a:extLst>
                </a:gridCol>
              </a:tblGrid>
              <a:tr h="1085944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nguyên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thập phân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949088"/>
                  </a:ext>
                </a:extLst>
              </a:tr>
              <a:tr h="592333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327,106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85929"/>
                  </a:ext>
                </a:extLst>
              </a:tr>
              <a:tr h="592333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49,251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481929"/>
                  </a:ext>
                </a:extLst>
              </a:tr>
              <a:tr h="592333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9,362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64723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B578C08-3998-338F-3E84-B01EC6B57799}"/>
              </a:ext>
            </a:extLst>
          </p:cNvPr>
          <p:cNvSpPr txBox="1"/>
          <p:nvPr/>
        </p:nvSpPr>
        <p:spPr>
          <a:xfrm>
            <a:off x="3309257" y="3534973"/>
            <a:ext cx="15022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327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2A89DC-6121-3121-548E-B34D30F1FDE7}"/>
              </a:ext>
            </a:extLst>
          </p:cNvPr>
          <p:cNvSpPr txBox="1"/>
          <p:nvPr/>
        </p:nvSpPr>
        <p:spPr>
          <a:xfrm>
            <a:off x="5464651" y="3448766"/>
            <a:ext cx="13697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106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5D2FC-92BA-CFEF-3400-202E3935A300}"/>
              </a:ext>
            </a:extLst>
          </p:cNvPr>
          <p:cNvSpPr txBox="1"/>
          <p:nvPr/>
        </p:nvSpPr>
        <p:spPr>
          <a:xfrm>
            <a:off x="7410900" y="3363611"/>
            <a:ext cx="400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latin typeface="Cambria" panose="02040503050406030204" pitchFamily="18" charset="0"/>
                <a:ea typeface="Cambria" panose="02040503050406030204" pitchFamily="18" charset="0"/>
              </a:rPr>
              <a:t>Ba trăm hai mươi bảy phẩy một trăm linh sáu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AC752-28DF-C9AB-691D-AF56E5007441}"/>
              </a:ext>
            </a:extLst>
          </p:cNvPr>
          <p:cNvSpPr txBox="1"/>
          <p:nvPr/>
        </p:nvSpPr>
        <p:spPr>
          <a:xfrm>
            <a:off x="3426281" y="4454638"/>
            <a:ext cx="15022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D3C83B-97D5-D074-C0CE-CD9E81CCD5DE}"/>
              </a:ext>
            </a:extLst>
          </p:cNvPr>
          <p:cNvSpPr txBox="1"/>
          <p:nvPr/>
        </p:nvSpPr>
        <p:spPr>
          <a:xfrm>
            <a:off x="5471910" y="4448008"/>
            <a:ext cx="30117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251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E769B6-4406-074E-1D6F-7C2D50ED56CE}"/>
              </a:ext>
            </a:extLst>
          </p:cNvPr>
          <p:cNvSpPr txBox="1"/>
          <p:nvPr/>
        </p:nvSpPr>
        <p:spPr>
          <a:xfrm>
            <a:off x="7298422" y="4433221"/>
            <a:ext cx="4011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latin typeface="Cambria" panose="02040503050406030204" pitchFamily="18" charset="0"/>
                <a:ea typeface="Cambria" panose="02040503050406030204" pitchFamily="18" charset="0"/>
              </a:rPr>
              <a:t>Bốn mươi chín phẩy hai trăm năm </a:t>
            </a:r>
            <a:r>
              <a:rPr lang="en-US" sz="27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mốt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C17EAC-440E-3A88-E60C-09477B06F63F}"/>
              </a:ext>
            </a:extLst>
          </p:cNvPr>
          <p:cNvSpPr txBox="1"/>
          <p:nvPr/>
        </p:nvSpPr>
        <p:spPr>
          <a:xfrm>
            <a:off x="3567796" y="5544425"/>
            <a:ext cx="15022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1FD5CB-E6D7-F2CD-78E8-CF702657249F}"/>
              </a:ext>
            </a:extLst>
          </p:cNvPr>
          <p:cNvSpPr txBox="1"/>
          <p:nvPr/>
        </p:nvSpPr>
        <p:spPr>
          <a:xfrm>
            <a:off x="5531894" y="5544425"/>
            <a:ext cx="15022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362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07370A-2A3B-3EF9-321D-C876F1B6F734}"/>
              </a:ext>
            </a:extLst>
          </p:cNvPr>
          <p:cNvSpPr txBox="1"/>
          <p:nvPr/>
        </p:nvSpPr>
        <p:spPr>
          <a:xfrm>
            <a:off x="7651976" y="5447250"/>
            <a:ext cx="3338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latin typeface="Cambria" panose="02040503050406030204" pitchFamily="18" charset="0"/>
                <a:ea typeface="Cambria" panose="02040503050406030204" pitchFamily="18" charset="0"/>
              </a:rPr>
              <a:t>Chín phẩy ba trăm sáu mươi hai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42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C648E-B7EE-F22C-BEAB-64F28E72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78" y="216757"/>
            <a:ext cx="1237595" cy="14570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AE58EC-88CC-8AAC-E620-A82830992DD3}"/>
              </a:ext>
            </a:extLst>
          </p:cNvPr>
          <p:cNvGrpSpPr/>
          <p:nvPr/>
        </p:nvGrpSpPr>
        <p:grpSpPr>
          <a:xfrm>
            <a:off x="1335541" y="289696"/>
            <a:ext cx="9691688" cy="1384132"/>
            <a:chOff x="1074284" y="1825479"/>
            <a:chExt cx="9691688" cy="224708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23928CB-4E32-E146-206D-8B1027D3727A}"/>
                </a:ext>
              </a:extLst>
            </p:cNvPr>
            <p:cNvSpPr/>
            <p:nvPr/>
          </p:nvSpPr>
          <p:spPr>
            <a:xfrm>
              <a:off x="1074284" y="1825479"/>
              <a:ext cx="9691688" cy="2247081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31091F-361E-8CFD-A2F7-4F5904DDBEFC}"/>
                </a:ext>
              </a:extLst>
            </p:cNvPr>
            <p:cNvSpPr txBox="1"/>
            <p:nvPr/>
          </p:nvSpPr>
          <p:spPr>
            <a:xfrm>
              <a:off x="1288416" y="1901174"/>
              <a:ext cx="9466670" cy="2148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4,05; 12,004; 8,03; 25,009 (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SG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CD4155-3CD3-FE12-66D4-6C36181D9493}"/>
              </a:ext>
            </a:extLst>
          </p:cNvPr>
          <p:cNvSpPr txBox="1"/>
          <p:nvPr/>
        </p:nvSpPr>
        <p:spPr>
          <a:xfrm>
            <a:off x="851037" y="2050141"/>
            <a:ext cx="10863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4,05: bốn phẩy không năm</a:t>
            </a:r>
          </a:p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12,004: mười hai phẩy không không bốn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84F94-EC62-426F-552C-8571F6EFEC5C}"/>
              </a:ext>
            </a:extLst>
          </p:cNvPr>
          <p:cNvSpPr txBox="1"/>
          <p:nvPr/>
        </p:nvSpPr>
        <p:spPr>
          <a:xfrm>
            <a:off x="1335541" y="3749893"/>
            <a:ext cx="9497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8,03: tám phẩy không ba</a:t>
            </a:r>
          </a:p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25,009: hai mươi lăm phẩy không không chín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38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772E13-357F-ACCF-D9A6-2AD91411EAA3}"/>
              </a:ext>
            </a:extLst>
          </p:cNvPr>
          <p:cNvSpPr txBox="1"/>
          <p:nvPr/>
        </p:nvSpPr>
        <p:spPr>
          <a:xfrm>
            <a:off x="534760" y="-76560"/>
            <a:ext cx="11336608" cy="2009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4D45D-B4DF-F204-A914-76500E0D5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2" y="141961"/>
            <a:ext cx="1255885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55ADD-1509-75C8-9309-29EA4309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2" y="2044897"/>
            <a:ext cx="9283110" cy="41195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ABE96E-11D3-4E9E-F6BC-28E6CEB8A99F}"/>
              </a:ext>
            </a:extLst>
          </p:cNvPr>
          <p:cNvCxnSpPr>
            <a:cxnSpLocks/>
          </p:cNvCxnSpPr>
          <p:nvPr/>
        </p:nvCxnSpPr>
        <p:spPr>
          <a:xfrm>
            <a:off x="5397616" y="3780482"/>
            <a:ext cx="772885" cy="707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1E2D61-9EB2-B37F-FF94-D9CEC9781ED7}"/>
              </a:ext>
            </a:extLst>
          </p:cNvPr>
          <p:cNvCxnSpPr>
            <a:cxnSpLocks/>
          </p:cNvCxnSpPr>
          <p:nvPr/>
        </p:nvCxnSpPr>
        <p:spPr>
          <a:xfrm>
            <a:off x="6518844" y="3780482"/>
            <a:ext cx="1295400" cy="576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21EDA1-095A-28DF-223A-1E5CF3D62222}"/>
              </a:ext>
            </a:extLst>
          </p:cNvPr>
          <p:cNvCxnSpPr>
            <a:cxnSpLocks/>
          </p:cNvCxnSpPr>
          <p:nvPr/>
        </p:nvCxnSpPr>
        <p:spPr>
          <a:xfrm flipH="1">
            <a:off x="5049273" y="3628082"/>
            <a:ext cx="2275114" cy="8599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BE6C80-A4D2-D3DE-4029-494FE97D5059}"/>
              </a:ext>
            </a:extLst>
          </p:cNvPr>
          <p:cNvGrpSpPr/>
          <p:nvPr/>
        </p:nvGrpSpPr>
        <p:grpSpPr>
          <a:xfrm>
            <a:off x="2092576" y="1848175"/>
            <a:ext cx="9078686" cy="1093483"/>
            <a:chOff x="3025486" y="4078714"/>
            <a:chExt cx="9466670" cy="1775225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13FFE12C-ED99-842A-19EB-58AB72F3CD6C}"/>
                </a:ext>
              </a:extLst>
            </p:cNvPr>
            <p:cNvSpPr/>
            <p:nvPr/>
          </p:nvSpPr>
          <p:spPr>
            <a:xfrm>
              <a:off x="5824600" y="4078714"/>
              <a:ext cx="3946126" cy="1775224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2BD54-FD9E-213C-437D-5A4124488748}"/>
                    </a:ext>
                  </a:extLst>
                </p:cNvPr>
                <p:cNvSpPr txBox="1"/>
                <p:nvPr/>
              </p:nvSpPr>
              <p:spPr>
                <a:xfrm>
                  <a:off x="3025486" y="4260535"/>
                  <a:ext cx="9466670" cy="15934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vi-VN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𝟐𝟑𝟔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vi-VN" sz="4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:r>
                    <a:rPr lang="vi-VN" sz="35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vi-VN" sz="3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vi-VN" sz="3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vi-VN" sz="3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vi-VN" sz="35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,36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A2BD54-FD9E-213C-437D-5A41244887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486" y="4260535"/>
                  <a:ext cx="9466670" cy="1593404"/>
                </a:xfrm>
                <a:prstGeom prst="rect">
                  <a:avLst/>
                </a:prstGeom>
                <a:blipFill>
                  <a:blip r:embed="rId5"/>
                  <a:stretch>
                    <a:fillRect b="-1118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33C4D4-631D-457B-3613-47EEE3270072}"/>
              </a:ext>
            </a:extLst>
          </p:cNvPr>
          <p:cNvGrpSpPr/>
          <p:nvPr/>
        </p:nvGrpSpPr>
        <p:grpSpPr>
          <a:xfrm>
            <a:off x="5848159" y="1840707"/>
            <a:ext cx="9078686" cy="1093483"/>
            <a:chOff x="2807751" y="4078714"/>
            <a:chExt cx="9466670" cy="1775224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435B6483-11F6-77E6-357A-B3DD75939919}"/>
                </a:ext>
              </a:extLst>
            </p:cNvPr>
            <p:cNvSpPr/>
            <p:nvPr/>
          </p:nvSpPr>
          <p:spPr>
            <a:xfrm>
              <a:off x="5824600" y="4078714"/>
              <a:ext cx="3446347" cy="1775224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449B6EB-E98A-4617-EC0C-F365CAB4739D}"/>
                    </a:ext>
                  </a:extLst>
                </p:cNvPr>
                <p:cNvSpPr txBox="1"/>
                <p:nvPr/>
              </p:nvSpPr>
              <p:spPr>
                <a:xfrm>
                  <a:off x="2807751" y="4226012"/>
                  <a:ext cx="9466670" cy="14130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vi-VN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vi-VN" sz="3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lang="vi-VN" sz="35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  <m:r>
                            <a:rPr lang="vi-VN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3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vi-VN" sz="3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vi-VN" sz="35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𝟎</m:t>
                      </m:r>
                    </m:oMath>
                  </a14:m>
                  <a:r>
                    <a:rPr lang="vi-VN" sz="35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,35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449B6EB-E98A-4617-EC0C-F365CAB473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7751" y="4226012"/>
                  <a:ext cx="9466670" cy="1413003"/>
                </a:xfrm>
                <a:prstGeom prst="rect">
                  <a:avLst/>
                </a:prstGeom>
                <a:blipFill>
                  <a:blip r:embed="rId6"/>
                  <a:stretch>
                    <a:fillRect b="-11888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EC33F8DF-F7AC-30C6-F779-A16663D99959}"/>
              </a:ext>
            </a:extLst>
          </p:cNvPr>
          <p:cNvSpPr/>
          <p:nvPr/>
        </p:nvSpPr>
        <p:spPr>
          <a:xfrm>
            <a:off x="313294" y="2962317"/>
            <a:ext cx="3784397" cy="859971"/>
          </a:xfrm>
          <a:prstGeom prst="wedgeRoundRectCallout">
            <a:avLst>
              <a:gd name="adj1" fmla="val -49405"/>
              <a:gd name="adj2" fmla="val 31808"/>
              <a:gd name="adj3" fmla="val 16667"/>
            </a:avLst>
          </a:prstGeom>
          <a:solidFill>
            <a:srgbClr val="FFE1E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0B2E19-3B28-A859-CFCF-23EF08077F85}"/>
                  </a:ext>
                </a:extLst>
              </p:cNvPr>
              <p:cNvSpPr txBox="1"/>
              <p:nvPr/>
            </p:nvSpPr>
            <p:spPr>
              <a:xfrm>
                <a:off x="-2333851" y="2884962"/>
                <a:ext cx="9078686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𝟏𝟒𝟗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vi-VN" sz="35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vi-VN" sz="35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𝟏𝟒</m:t>
                    </m:r>
                  </m:oMath>
                </a14:m>
                <a:r>
                  <a:rPr lang="vi-VN" sz="35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,9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0B2E19-3B28-A859-CFCF-23EF08077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33851" y="2884962"/>
                <a:ext cx="9078686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360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7A321-89E1-0A86-72AF-C1BC84023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85" y="895460"/>
            <a:ext cx="702929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6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0F3C6-6004-35BF-61DA-98D9105E3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04" y="791322"/>
            <a:ext cx="7145131" cy="579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9EE9CA-2696-6A7C-E625-2AB071C310D6}"/>
              </a:ext>
            </a:extLst>
          </p:cNvPr>
          <p:cNvSpPr txBox="1"/>
          <p:nvPr/>
        </p:nvSpPr>
        <p:spPr>
          <a:xfrm>
            <a:off x="1284616" y="409744"/>
            <a:ext cx="1046288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cao của em là bao nhiêu cm?</a:t>
            </a:r>
          </a:p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chiều cao của em bằng đơn vị m và đọc nó?</a:t>
            </a: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09E2C-E7E9-0068-A1A1-C4C528C0E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0"/>
            <a:ext cx="1360815" cy="1610073"/>
          </a:xfrm>
          <a:prstGeom prst="rect">
            <a:avLst/>
          </a:prstGeom>
        </p:spPr>
      </p:pic>
      <p:pic>
        <p:nvPicPr>
          <p:cNvPr id="13" name="Picture 1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65423BC6-09C5-D946-0151-1B5720EC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954797"/>
            <a:ext cx="5815995" cy="35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218407" y="410771"/>
            <a:ext cx="1413883" cy="1637127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3" name="Freeform 33"/>
          <p:cNvSpPr/>
          <p:nvPr/>
        </p:nvSpPr>
        <p:spPr>
          <a:xfrm rot="1347170">
            <a:off x="10617151" y="5108071"/>
            <a:ext cx="1366625" cy="1361655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4" name="Freeform 34"/>
          <p:cNvSpPr/>
          <p:nvPr/>
        </p:nvSpPr>
        <p:spPr>
          <a:xfrm>
            <a:off x="289483" y="5165152"/>
            <a:ext cx="1791440" cy="1247493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5" name="Freeform 35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ED3104-5900-2F64-7A1F-C41B767C66D2}"/>
              </a:ext>
            </a:extLst>
          </p:cNvPr>
          <p:cNvSpPr txBox="1"/>
          <p:nvPr/>
        </p:nvSpPr>
        <p:spPr>
          <a:xfrm>
            <a:off x="2581350" y="2670130"/>
            <a:ext cx="8158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A66246-35EF-2715-2FAB-B9475AF3C32A}"/>
              </a:ext>
            </a:extLst>
          </p:cNvPr>
          <p:cNvSpPr txBox="1"/>
          <p:nvPr/>
        </p:nvSpPr>
        <p:spPr>
          <a:xfrm>
            <a:off x="4570286" y="3982330"/>
            <a:ext cx="501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B5672-8DEB-9AD5-3F4E-07411B924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270" y="975011"/>
            <a:ext cx="4968671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6D3E3-7EAE-6582-D7D5-B8AD9F188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413" y="2535722"/>
            <a:ext cx="1286367" cy="1158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2A93E1-A119-7C51-6F59-BE62D0A4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7581" y="3902036"/>
            <a:ext cx="1329043" cy="11583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43137" y="4492309"/>
            <a:ext cx="4687066" cy="1376275"/>
            <a:chOff x="1586218" y="4294755"/>
            <a:chExt cx="3261613" cy="12981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76031" y="4567752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Mười hai phẩy</a:t>
              </a:r>
            </a:p>
            <a:p>
              <a:pPr algn="ctr" defTabSz="914332">
                <a:defRPr/>
              </a:pPr>
              <a:r>
                <a:rPr lang="vi-VN" sz="30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bốn năm</a:t>
              </a:r>
              <a:endParaRPr lang="en-US" sz="30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18" y="4294755"/>
              <a:ext cx="76676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927171" y="4449850"/>
            <a:ext cx="4973486" cy="1232264"/>
            <a:chOff x="7223807" y="4504068"/>
            <a:chExt cx="3295020" cy="1167581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5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vi-VN" sz="35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Một hai phẩy bốn năm</a:t>
              </a:r>
              <a:endParaRPr lang="en-US" sz="35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807" y="4504068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261836" y="5545040"/>
            <a:ext cx="5981997" cy="1371653"/>
            <a:chOff x="3874883" y="5511408"/>
            <a:chExt cx="3862364" cy="1250439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485786" y="5736692"/>
              <a:ext cx="3251461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vi-VN" sz="35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Mười hai phẩy bốn mươi lăm</a:t>
              </a:r>
              <a:endParaRPr 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883" y="5511408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-220092"/>
            <a:ext cx="5612646" cy="261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55" y="1852983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061840" y="369389"/>
            <a:ext cx="5708316" cy="163121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5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12,45 </a:t>
            </a:r>
          </a:p>
          <a:p>
            <a:pPr algn="ctr" defTabSz="914354"/>
            <a:r>
              <a:rPr lang="vi-VN" sz="5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là:</a:t>
            </a:r>
            <a:endParaRPr lang="en-US" sz="5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744686" y="336807"/>
            <a:ext cx="4506685" cy="163121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26913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8902" y="4463126"/>
            <a:ext cx="4577952" cy="1269183"/>
            <a:chOff x="238897" y="4463126"/>
            <a:chExt cx="4577952" cy="1269183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546095" y="4646494"/>
              <a:ext cx="4270754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4500" b="1" kern="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3g=0,003kg </a:t>
              </a:r>
              <a:endParaRPr lang="en-US" sz="45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97" y="4463126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59225" y="4403988"/>
            <a:ext cx="4908802" cy="1155568"/>
            <a:chOff x="6621890" y="4442367"/>
            <a:chExt cx="4908802" cy="1155568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040454" y="4572780"/>
              <a:ext cx="4490238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vi-VN" sz="4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3g= 0,03kg</a:t>
              </a:r>
              <a:endParaRPr lang="en-US" sz="45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890" y="4442367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361360" y="5527333"/>
            <a:ext cx="5074740" cy="1222832"/>
            <a:chOff x="3953363" y="5504485"/>
            <a:chExt cx="5074740" cy="122283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106215" y="5684482"/>
              <a:ext cx="4921888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45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3g = 0,03 kg</a:t>
              </a:r>
              <a:endParaRPr lang="en-US" sz="45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363" y="5504485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54" y="-93841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4250154" y="599105"/>
            <a:ext cx="3818988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60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3g =......kg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73882" y="483797"/>
            <a:ext cx="4154119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-12700" y="1874952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699" y="4417157"/>
            <a:ext cx="4470161" cy="1371455"/>
            <a:chOff x="1386106" y="4516114"/>
            <a:chExt cx="4470161" cy="1371455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8" y="4646494"/>
              <a:ext cx="4011219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40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3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5,7  kg = 5 700g </a:t>
              </a:r>
              <a:endParaRPr lang="en-US" sz="35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106" y="451611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266315" y="4646498"/>
            <a:ext cx="4805235" cy="1241075"/>
            <a:chOff x="7362650" y="4646494"/>
            <a:chExt cx="3156177" cy="1241075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3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vi-VN" sz="3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5,7kg = 57 000g </a:t>
              </a:r>
              <a:endParaRPr lang="en-US" sz="35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2650" y="4689889"/>
              <a:ext cx="723731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58590" y="5632734"/>
            <a:ext cx="4197777" cy="1259418"/>
            <a:chOff x="4264950" y="5495556"/>
            <a:chExt cx="4197777" cy="1259418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678214" y="5562500"/>
              <a:ext cx="3784513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35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5,7kg = 570g</a:t>
              </a:r>
              <a:endParaRPr lang="en-US" sz="35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950" y="5495556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3973878" y="526204"/>
            <a:ext cx="4584397" cy="748986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vi-VN" sz="4267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5, 7 kg = .............g</a:t>
            </a:r>
            <a:endParaRPr lang="en-US" sz="4267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73874" y="359013"/>
            <a:ext cx="4306526" cy="135626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7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</a:t>
              </a:r>
              <a:r>
                <a:rPr lang="vi-VN" sz="5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9</a:t>
              </a:r>
              <a:endParaRPr lang="en-US" sz="55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5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lang="vi-VN" sz="55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52</a:t>
              </a:r>
              <a:endParaRPr lang="en-US" sz="55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5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vi-VN" sz="55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</a:t>
              </a:r>
              <a:endParaRPr lang="en-US" sz="55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86" y="-220092"/>
            <a:ext cx="9566013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2148417" y="643625"/>
            <a:ext cx="8316383" cy="78482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sz="45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9,52 có phần thập phân là:</a:t>
            </a:r>
            <a:endParaRPr lang="en-US" sz="45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440786" y="279385"/>
            <a:ext cx="7708582" cy="155805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5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0464800" y="3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600" y="6285498"/>
            <a:ext cx="172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solidFill>
                  <a:schemeClr val="tx2">
                    <a:lumMod val="40000"/>
                    <a:lumOff val="60000"/>
                  </a:schemeClr>
                </a:solidFill>
                <a:latin typeface="UTM French Vanilla" panose="02040603050506020204" pitchFamily="18" charset="0"/>
              </a:rPr>
              <a:t>Măng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9897D-74B1-696A-D5E3-7F1D66E37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557" y="797777"/>
            <a:ext cx="803522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5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486</Words>
  <Application>Microsoft Office PowerPoint</Application>
  <PresentationFormat>Widescreen</PresentationFormat>
  <Paragraphs>92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맑은 고딕</vt:lpstr>
      <vt:lpstr>#Li-N UVN Banh Mi</vt:lpstr>
      <vt:lpstr>Arial</vt:lpstr>
      <vt:lpstr>Calibri</vt:lpstr>
      <vt:lpstr>Cambria</vt:lpstr>
      <vt:lpstr>Cambria Math</vt:lpstr>
      <vt:lpstr>SVN-Newton</vt:lpstr>
      <vt:lpstr>Times New Roman</vt:lpstr>
      <vt:lpstr>UTM French Vanilla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24</cp:revision>
  <dcterms:created xsi:type="dcterms:W3CDTF">2024-03-24T08:51:05Z</dcterms:created>
  <dcterms:modified xsi:type="dcterms:W3CDTF">2024-08-24T19:02:37Z</dcterms:modified>
</cp:coreProperties>
</file>