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96" r:id="rId2"/>
    <p:sldMasterId id="2147483717" r:id="rId3"/>
    <p:sldMasterId id="2147483721" r:id="rId4"/>
    <p:sldMasterId id="2147483733" r:id="rId5"/>
    <p:sldMasterId id="2147483741" r:id="rId6"/>
    <p:sldMasterId id="2147483753" r:id="rId7"/>
  </p:sldMasterIdLst>
  <p:notesMasterIdLst>
    <p:notesMasterId r:id="rId24"/>
  </p:notesMasterIdLst>
  <p:sldIdLst>
    <p:sldId id="325" r:id="rId8"/>
    <p:sldId id="2637" r:id="rId9"/>
    <p:sldId id="295" r:id="rId10"/>
    <p:sldId id="279" r:id="rId11"/>
    <p:sldId id="2636" r:id="rId12"/>
    <p:sldId id="336" r:id="rId13"/>
    <p:sldId id="286" r:id="rId14"/>
    <p:sldId id="311" r:id="rId15"/>
    <p:sldId id="337" r:id="rId16"/>
    <p:sldId id="273" r:id="rId17"/>
    <p:sldId id="270" r:id="rId18"/>
    <p:sldId id="303" r:id="rId19"/>
    <p:sldId id="340" r:id="rId20"/>
    <p:sldId id="341" r:id="rId21"/>
    <p:sldId id="343"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50" autoAdjust="0"/>
  </p:normalViewPr>
  <p:slideViewPr>
    <p:cSldViewPr snapToGrid="0">
      <p:cViewPr varScale="1">
        <p:scale>
          <a:sx n="57" d="100"/>
          <a:sy n="57" d="100"/>
        </p:scale>
        <p:origin x="10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71937-7A35-4F52-BAE1-77D35084084B}" type="datetimeFigureOut">
              <a:rPr lang="en-US" smtClean="0"/>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648FD-BDBD-470A-B67C-61E4AEAFF519}" type="slidenum">
              <a:rPr lang="en-US" smtClean="0"/>
              <a:t>‹#›</a:t>
            </a:fld>
            <a:endParaRPr lang="en-US"/>
          </a:p>
        </p:txBody>
      </p:sp>
    </p:spTree>
    <p:extLst>
      <p:ext uri="{BB962C8B-B14F-4D97-AF65-F5344CB8AC3E}">
        <p14:creationId xmlns:p14="http://schemas.microsoft.com/office/powerpoint/2010/main" val="2586918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BE8AA-52C3-4508-A74C-9B5F5222967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008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16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1807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3769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8883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1897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2024/5/22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4070139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935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4840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208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57909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40491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841489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22572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2389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17902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070641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991528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36428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786147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117892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9361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202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144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397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75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628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91930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61246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21080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612613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857109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612972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853742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691310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0914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81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089277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65474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5830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249278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54769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78F2A3-D581-48CC-BEE3-0982EB8DB330}"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3999962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78F2A3-D581-48CC-BEE3-0982EB8DB330}"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746418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78F2A3-D581-48CC-BEE3-0982EB8DB330}"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24986059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78F2A3-D581-48CC-BEE3-0982EB8DB330}"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557665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78F2A3-D581-48CC-BEE3-0982EB8DB330}" type="datetimeFigureOut">
              <a:rPr lang="en-US" smtClean="0"/>
              <a:t>5/22/2024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291659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666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78F2A3-D581-48CC-BEE3-0982EB8DB330}" type="datetimeFigureOut">
              <a:rPr lang="en-US" smtClean="0"/>
              <a:t>5/22/2024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392604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8F2A3-D581-48CC-BEE3-0982EB8DB330}" type="datetimeFigureOut">
              <a:rPr lang="en-US" smtClean="0"/>
              <a:t>5/22/2024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3972020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78F2A3-D581-48CC-BEE3-0982EB8DB330}"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13695606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78F2A3-D581-48CC-BEE3-0982EB8DB330}" type="datetimeFigureOut">
              <a:rPr lang="en-US" smtClean="0"/>
              <a:t>5/22/2024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1445853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78F2A3-D581-48CC-BEE3-0982EB8DB330}"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3208647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78F2A3-D581-48CC-BEE3-0982EB8DB330}" type="datetimeFigureOut">
              <a:rPr lang="en-US" smtClean="0"/>
              <a:t>5/22/2024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393954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2024/5/22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4226302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4670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058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3264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3.jpg"/><Relationship Id="rId4" Type="http://schemas.openxmlformats.org/officeDocument/2006/relationships/slideLayout" Target="../slideLayouts/slideLayout30.xml"/><Relationship Id="rId9"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6.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721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14163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53826178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39695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2853995-BB7E-4837-AB4E-A586C0DBB2C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spTree>
    <p:extLst>
      <p:ext uri="{BB962C8B-B14F-4D97-AF65-F5344CB8AC3E}">
        <p14:creationId xmlns:p14="http://schemas.microsoft.com/office/powerpoint/2010/main" val="312944249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2024/5/22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14521613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8F2A3-D581-48CC-BEE3-0982EB8DB330}" type="datetimeFigureOut">
              <a:rPr lang="en-US" smtClean="0"/>
              <a:t>5/22/2024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8C058-2AB2-4F66-8B3A-4DA10EBC1D05}" type="slidenum">
              <a:rPr lang="en-US" smtClean="0"/>
              <a:t>‹#›</a:t>
            </a:fld>
            <a:endParaRPr lang="en-US"/>
          </a:p>
        </p:txBody>
      </p:sp>
      <p:pic>
        <p:nvPicPr>
          <p:cNvPr id="8" name="Picture 7" descr="A white circle with white leaves and blue text&#10;&#10;Description automatically generated">
            <a:extLst>
              <a:ext uri="{FF2B5EF4-FFF2-40B4-BE49-F238E27FC236}">
                <a16:creationId xmlns:a16="http://schemas.microsoft.com/office/drawing/2014/main" id="{537C2E81-E75E-5911-6677-58593FBF8B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9775" y="95643"/>
            <a:ext cx="1431499" cy="1431499"/>
          </a:xfrm>
          <a:prstGeom prst="rect">
            <a:avLst/>
          </a:prstGeom>
        </p:spPr>
      </p:pic>
    </p:spTree>
    <p:extLst>
      <p:ext uri="{BB962C8B-B14F-4D97-AF65-F5344CB8AC3E}">
        <p14:creationId xmlns:p14="http://schemas.microsoft.com/office/powerpoint/2010/main" val="417511403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7.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50.png"/><Relationship Id="rId7" Type="http://schemas.openxmlformats.org/officeDocument/2006/relationships/image" Target="../media/image29.png"/><Relationship Id="rId12" Type="http://schemas.openxmlformats.org/officeDocument/2006/relationships/image" Target="../media/image55.png"/><Relationship Id="rId2" Type="http://schemas.openxmlformats.org/officeDocument/2006/relationships/notesSlide" Target="../notesSlides/notesSlide7.xml"/><Relationship Id="rId16" Type="http://schemas.openxmlformats.org/officeDocument/2006/relationships/image" Target="../media/image59.png"/><Relationship Id="rId1" Type="http://schemas.openxmlformats.org/officeDocument/2006/relationships/slideLayout" Target="../slideLayouts/slideLayout35.xml"/><Relationship Id="rId6" Type="http://schemas.openxmlformats.org/officeDocument/2006/relationships/image" Target="../media/image27.png"/><Relationship Id="rId11" Type="http://schemas.openxmlformats.org/officeDocument/2006/relationships/image" Target="../media/image54.svg"/><Relationship Id="rId5" Type="http://schemas.openxmlformats.org/officeDocument/2006/relationships/image" Target="../media/image26.png"/><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2.png"/><Relationship Id="rId9" Type="http://schemas.openxmlformats.org/officeDocument/2006/relationships/image" Target="../media/image52.sv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22.jpe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64.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4.wdp"/><Relationship Id="rId9"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 Id="rId5" Type="http://schemas.openxmlformats.org/officeDocument/2006/relationships/image" Target="../media/image35.emf"/><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6.xml"/><Relationship Id="rId5" Type="http://schemas.openxmlformats.org/officeDocument/2006/relationships/image" Target="../media/image35.emf"/><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25.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emf"/><Relationship Id="rId12"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emf"/><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35.emf"/><Relationship Id="rId12"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emf"/><Relationship Id="rId9" Type="http://schemas.openxmlformats.org/officeDocument/2006/relationships/image" Target="../media/image37.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31AFA33-AE91-4A61-A807-3A28EC760284}"/>
              </a:ext>
            </a:extLst>
          </p:cNvPr>
          <p:cNvPicPr>
            <a:picLocks noChangeAspect="1"/>
          </p:cNvPicPr>
          <p:nvPr/>
        </p:nvPicPr>
        <p:blipFill rotWithShape="1">
          <a:blip r:embed="rId3"/>
          <a:srcRect l="45559" t="6591" b="4038"/>
          <a:stretch/>
        </p:blipFill>
        <p:spPr>
          <a:xfrm>
            <a:off x="0" y="0"/>
            <a:ext cx="4847000" cy="6858000"/>
          </a:xfrm>
          <a:prstGeom prst="rect">
            <a:avLst/>
          </a:prstGeom>
        </p:spPr>
      </p:pic>
      <p:pic>
        <p:nvPicPr>
          <p:cNvPr id="14" name="图片 13">
            <a:extLst>
              <a:ext uri="{FF2B5EF4-FFF2-40B4-BE49-F238E27FC236}">
                <a16:creationId xmlns:a16="http://schemas.microsoft.com/office/drawing/2014/main" id="{F6AFA1B4-2960-4D3C-8A16-63FD261FE6CC}"/>
              </a:ext>
            </a:extLst>
          </p:cNvPr>
          <p:cNvPicPr>
            <a:picLocks noChangeAspect="1"/>
          </p:cNvPicPr>
          <p:nvPr/>
        </p:nvPicPr>
        <p:blipFill rotWithShape="1">
          <a:blip r:embed="rId4"/>
          <a:srcRect t="4941" r="81278" b="5687"/>
          <a:stretch/>
        </p:blipFill>
        <p:spPr>
          <a:xfrm>
            <a:off x="10242499" y="0"/>
            <a:ext cx="1949501" cy="6858000"/>
          </a:xfrm>
          <a:prstGeom prst="rect">
            <a:avLst/>
          </a:prstGeom>
        </p:spPr>
      </p:pic>
      <p:pic>
        <p:nvPicPr>
          <p:cNvPr id="2" name="Picture 1">
            <a:extLst>
              <a:ext uri="{FF2B5EF4-FFF2-40B4-BE49-F238E27FC236}">
                <a16:creationId xmlns:a16="http://schemas.microsoft.com/office/drawing/2014/main" id="{E81E8244-FDFE-88FD-A7FD-B6D9C1121C40}"/>
              </a:ext>
            </a:extLst>
          </p:cNvPr>
          <p:cNvPicPr>
            <a:picLocks noChangeAspect="1"/>
          </p:cNvPicPr>
          <p:nvPr/>
        </p:nvPicPr>
        <p:blipFill>
          <a:blip r:embed="rId5"/>
          <a:stretch>
            <a:fillRect/>
          </a:stretch>
        </p:blipFill>
        <p:spPr>
          <a:xfrm>
            <a:off x="1687075" y="482755"/>
            <a:ext cx="10022693" cy="3865199"/>
          </a:xfrm>
          <a:prstGeom prst="rect">
            <a:avLst/>
          </a:prstGeom>
        </p:spPr>
      </p:pic>
      <p:pic>
        <p:nvPicPr>
          <p:cNvPr id="3" name="Picture 2">
            <a:extLst>
              <a:ext uri="{FF2B5EF4-FFF2-40B4-BE49-F238E27FC236}">
                <a16:creationId xmlns:a16="http://schemas.microsoft.com/office/drawing/2014/main" id="{B1AE8873-F631-2FFA-1A92-E2E04218845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92104" y="1820583"/>
            <a:ext cx="5479981" cy="5479981"/>
          </a:xfrm>
          <a:prstGeom prst="rect">
            <a:avLst/>
          </a:prstGeom>
        </p:spPr>
      </p:pic>
    </p:spTree>
    <p:extLst>
      <p:ext uri="{BB962C8B-B14F-4D97-AF65-F5344CB8AC3E}">
        <p14:creationId xmlns:p14="http://schemas.microsoft.com/office/powerpoint/2010/main" val="4065964354"/>
      </p:ext>
    </p:extLst>
  </p:cSld>
  <p:clrMapOvr>
    <a:masterClrMapping/>
  </p:clrMapOvr>
  <mc:AlternateContent xmlns:mc="http://schemas.openxmlformats.org/markup-compatibility/2006" xmlns:p14="http://schemas.microsoft.com/office/powerpoint/2010/main">
    <mc:Choice Requires="p14">
      <p:transition spd="slow" p14:dur="1400" advTm="7600">
        <p14:ripple/>
      </p:transition>
    </mc:Choice>
    <mc:Fallback xmlns="">
      <p:transition spd="slow" advTm="7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a16="http://schemas.microsoft.com/office/drawing/2014/main"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endParaRPr>
          </a:p>
        </p:txBody>
      </p:sp>
      <p:pic>
        <p:nvPicPr>
          <p:cNvPr id="49" name="Picture 48">
            <a:extLst>
              <a:ext uri="{FF2B5EF4-FFF2-40B4-BE49-F238E27FC236}">
                <a16:creationId xmlns:a16="http://schemas.microsoft.com/office/drawing/2014/main"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a16="http://schemas.microsoft.com/office/drawing/2014/main" id="{B66ABE27-204C-49E4-A581-CD42734C7439}"/>
              </a:ext>
            </a:extLst>
          </p:cNvPr>
          <p:cNvSpPr/>
          <p:nvPr/>
        </p:nvSpPr>
        <p:spPr>
          <a:xfrm>
            <a:off x="2182586" y="3308837"/>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1" name="Picture 50">
            <a:extLst>
              <a:ext uri="{FF2B5EF4-FFF2-40B4-BE49-F238E27FC236}">
                <a16:creationId xmlns:a16="http://schemas.microsoft.com/office/drawing/2014/main"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a16="http://schemas.microsoft.com/office/drawing/2014/main"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pic>
        <p:nvPicPr>
          <p:cNvPr id="53" name="Picture 52">
            <a:extLst>
              <a:ext uri="{FF2B5EF4-FFF2-40B4-BE49-F238E27FC236}">
                <a16:creationId xmlns:a16="http://schemas.microsoft.com/office/drawing/2014/main" id="{8DB67977-4A9E-4BBD-9110-ADA56E98197A}"/>
              </a:ext>
            </a:extLst>
          </p:cNvPr>
          <p:cNvPicPr>
            <a:picLocks noChangeAspect="1"/>
          </p:cNvPicPr>
          <p:nvPr/>
        </p:nvPicPr>
        <p:blipFill>
          <a:blip r:embed="rId8"/>
          <a:stretch>
            <a:fillRect/>
          </a:stretch>
        </p:blipFill>
        <p:spPr>
          <a:xfrm>
            <a:off x="5454752" y="2914074"/>
            <a:ext cx="396281" cy="428137"/>
          </a:xfrm>
          <a:prstGeom prst="rect">
            <a:avLst/>
          </a:prstGeom>
        </p:spPr>
      </p:pic>
      <p:sp>
        <p:nvSpPr>
          <p:cNvPr id="19" name="Rectangle 18">
            <a:extLst>
              <a:ext uri="{FF2B5EF4-FFF2-40B4-BE49-F238E27FC236}">
                <a16:creationId xmlns:a16="http://schemas.microsoft.com/office/drawing/2014/main" id="{3599B40F-A546-47F9-B0C2-B3154076C51B}"/>
              </a:ext>
            </a:extLst>
          </p:cNvPr>
          <p:cNvSpPr/>
          <p:nvPr/>
        </p:nvSpPr>
        <p:spPr>
          <a:xfrm>
            <a:off x="5823100" y="2969401"/>
            <a:ext cx="4367478" cy="584775"/>
          </a:xfrm>
          <a:prstGeom prst="rect">
            <a:avLst/>
          </a:prstGeom>
        </p:spPr>
        <p:txBody>
          <a:bodyPr wrap="none">
            <a:spAutoFit/>
          </a:bodyPr>
          <a:lstStyle/>
          <a:p>
            <a:pPr lvl="0" defTabSz="457200">
              <a:defRPr/>
            </a:pPr>
            <a:r>
              <a:rPr lang="en-US" sz="3200" b="1">
                <a:solidFill>
                  <a:srgbClr val="002060"/>
                </a:solidFill>
                <a:latin typeface="HP001 4 hàng" panose="020B0603050302020204" pitchFamily="34" charset="0"/>
                <a:ea typeface="HP001" panose="020B0603050302020204" pitchFamily="34" charset="0"/>
                <a:cs typeface="Calibri" panose="020F0502020204030204" pitchFamily="34" charset="0"/>
              </a:rPr>
              <a:t>ThƟ </a:t>
            </a:r>
            <a:r>
              <a:rPr lang="el-GR" sz="3200" b="1">
                <a:solidFill>
                  <a:srgbClr val="002060"/>
                </a:solidFill>
                <a:latin typeface="HP001 4 hàng" panose="020B0603050302020204" pitchFamily="34" charset="0"/>
                <a:ea typeface="HP001" panose="020B0603050302020204" pitchFamily="34" charset="0"/>
                <a:cs typeface="Calibri" panose="020F0502020204030204" pitchFamily="34" charset="0"/>
              </a:rPr>
              <a:t>δ</a:t>
            </a:r>
            <a:r>
              <a:rPr lang="en-US" sz="3200" b="1">
                <a:solidFill>
                  <a:srgbClr val="002060"/>
                </a:solidFill>
                <a:latin typeface="HP001 4 hàng" panose="020B0603050302020204" pitchFamily="34" charset="0"/>
                <a:ea typeface="HP001" panose="020B0603050302020204" pitchFamily="34" charset="0"/>
                <a:cs typeface="Calibri" panose="020F0502020204030204" pitchFamily="34" charset="0"/>
              </a:rPr>
              <a:t>Ƣ </a:t>
            </a:r>
            <a:r>
              <a:rPr lang="el-GR" sz="3200" b="1">
                <a:solidFill>
                  <a:srgbClr val="002060"/>
                </a:solidFill>
                <a:latin typeface="HP001 4 hàng" panose="020B0603050302020204" pitchFamily="34" charset="0"/>
                <a:ea typeface="HP001" panose="020B0603050302020204" pitchFamily="34" charset="0"/>
                <a:cs typeface="Calibri" panose="020F0502020204030204" pitchFamily="34" charset="0"/>
              </a:rPr>
              <a:t>λμϜ</a:t>
            </a:r>
            <a:r>
              <a:rPr lang="en-US" sz="3200" b="1">
                <a:solidFill>
                  <a:srgbClr val="002060"/>
                </a:solidFill>
                <a:latin typeface="HP001 4 hàng" panose="020B0603050302020204" pitchFamily="34" charset="0"/>
                <a:ea typeface="HP001" panose="020B0603050302020204" pitchFamily="34" charset="0"/>
                <a:cs typeface="Calibri" panose="020F0502020204030204" pitchFamily="34" charset="0"/>
              </a:rPr>
              <a:t>u </a:t>
            </a:r>
            <a:r>
              <a:rPr lang="el-GR" sz="3200" b="1">
                <a:solidFill>
                  <a:srgbClr val="002060"/>
                </a:solidFill>
                <a:latin typeface="HP001 4 hàng" panose="020B0603050302020204" pitchFamily="34" charset="0"/>
                <a:ea typeface="HP001" panose="020B0603050302020204" pitchFamily="34" charset="0"/>
                <a:cs typeface="Calibri" panose="020F0502020204030204" pitchFamily="34" charset="0"/>
              </a:rPr>
              <a:t>ε</a:t>
            </a:r>
            <a:r>
              <a:rPr lang="en-US" sz="3200" b="1">
                <a:solidFill>
                  <a:srgbClr val="002060"/>
                </a:solidFill>
                <a:latin typeface="HP001 4 hàng" panose="020B0603050302020204" pitchFamily="34" charset="0"/>
                <a:ea typeface="HP001" panose="020B0603050302020204" pitchFamily="34" charset="0"/>
                <a:cs typeface="Calibri" panose="020F0502020204030204" pitchFamily="34" charset="0"/>
              </a:rPr>
              <a:t>o </a:t>
            </a:r>
            <a:r>
              <a:rPr lang="el-GR" sz="3200" b="1">
                <a:solidFill>
                  <a:srgbClr val="002060"/>
                </a:solidFill>
                <a:latin typeface="HP001 4 hàng" panose="020B0603050302020204" pitchFamily="34" charset="0"/>
                <a:ea typeface="HP001" panose="020B0603050302020204" pitchFamily="34" charset="0"/>
                <a:cs typeface="Calibri" panose="020F0502020204030204" pitchFamily="34" charset="0"/>
              </a:rPr>
              <a:t>λμ</a:t>
            </a:r>
            <a:r>
              <a:rPr lang="en-US" sz="3200" b="1">
                <a:solidFill>
                  <a:srgbClr val="002060"/>
                </a:solidFill>
                <a:latin typeface="HP001 4 hàng" panose="020B0603050302020204" pitchFamily="34" charset="0"/>
                <a:ea typeface="HP001" panose="020B0603050302020204" pitchFamily="34" charset="0"/>
                <a:cs typeface="Calibri" panose="020F0502020204030204" pitchFamily="34" charset="0"/>
              </a:rPr>
              <a:t>Ğt </a:t>
            </a:r>
            <a:endParaRPr kumimoji="0" lang="en-US" sz="3200" b="1" i="0" u="none" strike="noStrike" kern="1200" cap="none" spc="0" normalizeH="0" baseline="0" noProof="0" dirty="0">
              <a:ln>
                <a:noFill/>
              </a:ln>
              <a:solidFill>
                <a:srgbClr val="002060"/>
              </a:solidFill>
              <a:effectLst/>
              <a:uLnTx/>
              <a:uFillTx/>
              <a:latin typeface="HP001 4 hàng" panose="020B0603050302020204" pitchFamily="34" charset="0"/>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ppt_x"/>
                                          </p:val>
                                        </p:tav>
                                        <p:tav tm="100000">
                                          <p:val>
                                            <p:strVal val="#ppt_x"/>
                                          </p:val>
                                        </p:tav>
                                      </p:tavLst>
                                    </p:anim>
                                    <p:anim calcmode="lin" valueType="num">
                                      <p:cBhvr additive="base">
                                        <p:cTn id="2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a16="http://schemas.microsoft.com/office/drawing/2014/main" id="{87BA0718-FD91-4BAF-BF16-6B23EA18B7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4" name="Picture 18">
            <a:extLst>
              <a:ext uri="{FF2B5EF4-FFF2-40B4-BE49-F238E27FC236}">
                <a16:creationId xmlns:a16="http://schemas.microsoft.com/office/drawing/2014/main" id="{7F8B7EF2-9F41-47AA-8570-624DE136D4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46" name="Picture 18">
            <a:extLst>
              <a:ext uri="{FF2B5EF4-FFF2-40B4-BE49-F238E27FC236}">
                <a16:creationId xmlns:a16="http://schemas.microsoft.com/office/drawing/2014/main" id="{72A95FDD-6EC7-43B7-823A-2C34706F3D5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cầm</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viết</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giữ</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trang</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vở</a:t>
            </a:r>
            <a:endPar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endParaRPr>
          </a:p>
        </p:txBody>
      </p:sp>
      <p:pic>
        <p:nvPicPr>
          <p:cNvPr id="48" name="Picture 27">
            <a:extLst>
              <a:ext uri="{FF2B5EF4-FFF2-40B4-BE49-F238E27FC236}">
                <a16:creationId xmlns:a16="http://schemas.microsoft.com/office/drawing/2014/main" id="{EB3966D3-3CB1-4A0C-A500-557A038D10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a16="http://schemas.microsoft.com/office/drawing/2014/main" id="{64585837-B4A7-4E9F-9AB9-B1E7DC45D66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a16="http://schemas.microsoft.com/office/drawing/2014/main" id="{50162BB4-7644-4CEF-8D23-24437B36295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a16="http://schemas.microsoft.com/office/drawing/2014/main" id="{A89983C5-F342-4F11-8E77-7305156595B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85272" y="11878"/>
            <a:ext cx="5966437" cy="306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a16="http://schemas.microsoft.com/office/drawing/2014/main" id="{93A00CE2-4CE5-48B2-913F-1F71DC0EA81F}"/>
              </a:ext>
            </a:extLst>
          </p:cNvPr>
          <p:cNvSpPr/>
          <p:nvPr/>
        </p:nvSpPr>
        <p:spPr>
          <a:xfrm>
            <a:off x="4821172" y="1725052"/>
            <a:ext cx="3932487"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Tiêu</a:t>
            </a:r>
            <a:r>
              <a:rPr kumimoji="0" lang="en-US" altLang="zh-CN"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rPr>
              <a:t> </a:t>
            </a: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chí</a:t>
            </a:r>
            <a:r>
              <a:rPr kumimoji="0" lang="en-US" altLang="zh-CN"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rPr>
              <a:t> </a:t>
            </a: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đánh</a:t>
            </a:r>
            <a:r>
              <a:rPr kumimoji="0" lang="en-US" altLang="zh-CN"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rPr>
              <a:t> </a:t>
            </a: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giá</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endParaRPr>
          </a:p>
        </p:txBody>
      </p:sp>
      <p:sp>
        <p:nvSpPr>
          <p:cNvPr id="7" name="Rectangle 6">
            <a:extLst>
              <a:ext uri="{FF2B5EF4-FFF2-40B4-BE49-F238E27FC236}">
                <a16:creationId xmlns:a16="http://schemas.microsoft.com/office/drawing/2014/main" id="{9E0CDEF1-C4CE-4B4F-ADC7-CC46AD4C74EC}"/>
              </a:ext>
            </a:extLst>
          </p:cNvPr>
          <p:cNvSpPr/>
          <p:nvPr/>
        </p:nvSpPr>
        <p:spPr>
          <a:xfrm>
            <a:off x="4285960" y="3039487"/>
            <a:ext cx="3809056"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E53238">
                    <a:lumMod val="75000"/>
                  </a:srgbClr>
                </a:solidFill>
                <a:effectLst/>
                <a:uLnTx/>
                <a:uFillTx/>
                <a:latin typeface="Calibri"/>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7A9454EE-FFE6-4819-A134-6A6AE87426DA}"/>
              </a:ext>
            </a:extLst>
          </p:cNvPr>
          <p:cNvSpPr/>
          <p:nvPr/>
        </p:nvSpPr>
        <p:spPr>
          <a:xfrm>
            <a:off x="4282911" y="3861401"/>
            <a:ext cx="495225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2.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Chữ</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viết</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rõ</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ràng</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sạch</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đẹp</a:t>
            </a:r>
            <a:endPar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endParaRPr>
          </a:p>
        </p:txBody>
      </p:sp>
      <p:sp>
        <p:nvSpPr>
          <p:cNvPr id="14" name="Rectangle 13">
            <a:extLst>
              <a:ext uri="{FF2B5EF4-FFF2-40B4-BE49-F238E27FC236}">
                <a16:creationId xmlns:a16="http://schemas.microsoft.com/office/drawing/2014/main" id="{0DA5D1F0-7F83-4A7B-AD05-8073A3E21231}"/>
              </a:ext>
            </a:extLst>
          </p:cNvPr>
          <p:cNvSpPr/>
          <p:nvPr/>
        </p:nvSpPr>
        <p:spPr>
          <a:xfrm>
            <a:off x="4282911" y="4683316"/>
            <a:ext cx="47698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3.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Trình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bày</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đúng</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hình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thức</a:t>
            </a:r>
            <a:endPar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endParaRPr>
          </a:p>
        </p:txBody>
      </p:sp>
      <p:pic>
        <p:nvPicPr>
          <p:cNvPr id="15" name="Picture 11">
            <a:extLst>
              <a:ext uri="{FF2B5EF4-FFF2-40B4-BE49-F238E27FC236}">
                <a16:creationId xmlns:a16="http://schemas.microsoft.com/office/drawing/2014/main" id="{4B218A4C-4E3F-43F9-A6FB-EAA7DB68CF9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27537" y="3081528"/>
            <a:ext cx="530550" cy="584775"/>
          </a:xfrm>
          <a:prstGeom prst="rect">
            <a:avLst/>
          </a:prstGeom>
          <a:effectLst>
            <a:glow rad="63500">
              <a:schemeClr val="accent4">
                <a:lumMod val="40000"/>
                <a:lumOff val="60000"/>
              </a:schemeClr>
            </a:glow>
          </a:effectLst>
        </p:spPr>
      </p:pic>
      <p:pic>
        <p:nvPicPr>
          <p:cNvPr id="16" name="Picture 11">
            <a:extLst>
              <a:ext uri="{FF2B5EF4-FFF2-40B4-BE49-F238E27FC236}">
                <a16:creationId xmlns:a16="http://schemas.microsoft.com/office/drawing/2014/main" id="{8F6C2CEE-E91E-4966-A4FD-52482AF18C1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9212" y="3861401"/>
            <a:ext cx="530550" cy="584775"/>
          </a:xfrm>
          <a:prstGeom prst="rect">
            <a:avLst/>
          </a:prstGeom>
          <a:effectLst>
            <a:glow rad="63500">
              <a:schemeClr val="accent4">
                <a:lumMod val="40000"/>
                <a:lumOff val="60000"/>
              </a:schemeClr>
            </a:glow>
          </a:effectLst>
        </p:spPr>
      </p:pic>
      <p:pic>
        <p:nvPicPr>
          <p:cNvPr id="17" name="Picture 11">
            <a:extLst>
              <a:ext uri="{FF2B5EF4-FFF2-40B4-BE49-F238E27FC236}">
                <a16:creationId xmlns:a16="http://schemas.microsoft.com/office/drawing/2014/main" id="{82CFC7BE-063E-46A7-8868-4CB8EE1B41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35164" y="3861401"/>
            <a:ext cx="530550" cy="584775"/>
          </a:xfrm>
          <a:prstGeom prst="rect">
            <a:avLst/>
          </a:prstGeom>
          <a:effectLst>
            <a:glow rad="63500">
              <a:schemeClr val="accent4">
                <a:lumMod val="40000"/>
                <a:lumOff val="60000"/>
              </a:schemeClr>
            </a:glow>
          </a:effectLst>
        </p:spPr>
      </p:pic>
      <p:pic>
        <p:nvPicPr>
          <p:cNvPr id="18" name="Picture 11">
            <a:extLst>
              <a:ext uri="{FF2B5EF4-FFF2-40B4-BE49-F238E27FC236}">
                <a16:creationId xmlns:a16="http://schemas.microsoft.com/office/drawing/2014/main" id="{59E1795B-43C4-4E85-9E9C-2F32C166D5F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25212" y="4626642"/>
            <a:ext cx="530550" cy="584775"/>
          </a:xfrm>
          <a:prstGeom prst="rect">
            <a:avLst/>
          </a:prstGeom>
        </p:spPr>
      </p:pic>
      <p:pic>
        <p:nvPicPr>
          <p:cNvPr id="19" name="Picture 11">
            <a:extLst>
              <a:ext uri="{FF2B5EF4-FFF2-40B4-BE49-F238E27FC236}">
                <a16:creationId xmlns:a16="http://schemas.microsoft.com/office/drawing/2014/main" id="{D8F027CB-C0D6-45C1-887A-F77CDA7FBD1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19524" y="4633814"/>
            <a:ext cx="530550" cy="584775"/>
          </a:xfrm>
          <a:prstGeom prst="rect">
            <a:avLst/>
          </a:prstGeom>
        </p:spPr>
      </p:pic>
      <p:pic>
        <p:nvPicPr>
          <p:cNvPr id="20" name="Picture 11">
            <a:extLst>
              <a:ext uri="{FF2B5EF4-FFF2-40B4-BE49-F238E27FC236}">
                <a16:creationId xmlns:a16="http://schemas.microsoft.com/office/drawing/2014/main" id="{500F6441-7C1F-40E0-82BF-805BB3FD587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062452" y="4641274"/>
            <a:ext cx="530550" cy="584775"/>
          </a:xfrm>
          <a:prstGeom prst="rect">
            <a:avLst/>
          </a:prstGeom>
        </p:spPr>
      </p:pic>
      <p:pic>
        <p:nvPicPr>
          <p:cNvPr id="21" name="Picture 11">
            <a:extLst>
              <a:ext uri="{FF2B5EF4-FFF2-40B4-BE49-F238E27FC236}">
                <a16:creationId xmlns:a16="http://schemas.microsoft.com/office/drawing/2014/main" id="{0C5FEFFF-3C43-443B-A6A1-392ECAF4165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30778" y="4615338"/>
            <a:ext cx="530550" cy="584775"/>
          </a:xfrm>
          <a:prstGeom prst="rect">
            <a:avLst/>
          </a:prstGeom>
          <a:effectLst>
            <a:glow rad="63500">
              <a:schemeClr val="accent4">
                <a:lumMod val="40000"/>
                <a:lumOff val="60000"/>
              </a:schemeClr>
            </a:glow>
          </a:effectLst>
        </p:spPr>
      </p:pic>
      <p:pic>
        <p:nvPicPr>
          <p:cNvPr id="22" name="Picture 11">
            <a:extLst>
              <a:ext uri="{FF2B5EF4-FFF2-40B4-BE49-F238E27FC236}">
                <a16:creationId xmlns:a16="http://schemas.microsoft.com/office/drawing/2014/main" id="{2F6493B7-71D0-4918-B696-87FB6F7C5F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25090" y="4622510"/>
            <a:ext cx="530550" cy="584775"/>
          </a:xfrm>
          <a:prstGeom prst="rect">
            <a:avLst/>
          </a:prstGeom>
          <a:effectLst>
            <a:glow rad="63500">
              <a:schemeClr val="accent4">
                <a:lumMod val="40000"/>
                <a:lumOff val="60000"/>
              </a:schemeClr>
            </a:glow>
          </a:effectLst>
        </p:spPr>
      </p:pic>
      <p:pic>
        <p:nvPicPr>
          <p:cNvPr id="23" name="Picture 11">
            <a:extLst>
              <a:ext uri="{FF2B5EF4-FFF2-40B4-BE49-F238E27FC236}">
                <a16:creationId xmlns:a16="http://schemas.microsoft.com/office/drawing/2014/main" id="{97B663A6-C125-4F50-B344-F59450FF034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068018" y="4629970"/>
            <a:ext cx="530550" cy="584775"/>
          </a:xfrm>
          <a:prstGeom prst="rect">
            <a:avLst/>
          </a:prstGeom>
          <a:effectLst>
            <a:glow rad="63500">
              <a:schemeClr val="accent4">
                <a:lumMod val="40000"/>
                <a:lumOff val="60000"/>
              </a:schemeClr>
            </a:glow>
          </a:effectLst>
        </p:spPr>
      </p:pic>
    </p:spTree>
    <p:extLst>
      <p:ext uri="{BB962C8B-B14F-4D97-AF65-F5344CB8AC3E}">
        <p14:creationId xmlns:p14="http://schemas.microsoft.com/office/powerpoint/2010/main" val="1211945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B5463-821B-400E-81CD-9FB5FFB1A54E}"/>
              </a:ext>
            </a:extLst>
          </p:cNvPr>
          <p:cNvSpPr txBox="1"/>
          <p:nvPr/>
        </p:nvSpPr>
        <p:spPr>
          <a:xfrm>
            <a:off x="161185" y="420173"/>
            <a:ext cx="118124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2. Dựa vào tranh, viết tên đồ vật có tiếng chứa c hoặc k</a:t>
            </a:r>
            <a:endParaRPr kumimoji="0" lang="en-US" sz="3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C5BA281C-7281-4913-8A90-FBF2CFB40D16}"/>
              </a:ext>
            </a:extLst>
          </p:cNvPr>
          <p:cNvPicPr>
            <a:picLocks noChangeAspect="1"/>
          </p:cNvPicPr>
          <p:nvPr/>
        </p:nvPicPr>
        <p:blipFill rotWithShape="1">
          <a:blip r:embed="rId2"/>
          <a:srcRect l="13436" r="12967"/>
          <a:stretch/>
        </p:blipFill>
        <p:spPr>
          <a:xfrm>
            <a:off x="0" y="6092786"/>
            <a:ext cx="12249151" cy="804742"/>
          </a:xfrm>
          <a:prstGeom prst="rect">
            <a:avLst/>
          </a:prstGeom>
        </p:spPr>
      </p:pic>
      <p:pic>
        <p:nvPicPr>
          <p:cNvPr id="6" name="Picture 5">
            <a:extLst>
              <a:ext uri="{FF2B5EF4-FFF2-40B4-BE49-F238E27FC236}">
                <a16:creationId xmlns:a16="http://schemas.microsoft.com/office/drawing/2014/main" id="{023CBE4E-6FB0-44A6-8FE1-2F7510A4EBEA}"/>
              </a:ext>
            </a:extLst>
          </p:cNvPr>
          <p:cNvPicPr>
            <a:picLocks noChangeAspect="1"/>
          </p:cNvPicPr>
          <p:nvPr/>
        </p:nvPicPr>
        <p:blipFill rotWithShape="1">
          <a:blip r:embed="rId2"/>
          <a:srcRect l="13436" t="84985" r="12967" b="6114"/>
          <a:stretch/>
        </p:blipFill>
        <p:spPr>
          <a:xfrm>
            <a:off x="-57151" y="0"/>
            <a:ext cx="12249151" cy="312479"/>
          </a:xfrm>
          <a:prstGeom prst="rect">
            <a:avLst/>
          </a:prstGeom>
        </p:spPr>
      </p:pic>
      <p:pic>
        <p:nvPicPr>
          <p:cNvPr id="2" name="Picture 1">
            <a:extLst>
              <a:ext uri="{FF2B5EF4-FFF2-40B4-BE49-F238E27FC236}">
                <a16:creationId xmlns:a16="http://schemas.microsoft.com/office/drawing/2014/main" id="{D2B450CB-B616-4FC7-AE25-CA426A2AE1D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75" b="34896" l="26940" r="59517"/>
                    </a14:imgEffect>
                  </a14:imgLayer>
                </a14:imgProps>
              </a:ext>
            </a:extLst>
          </a:blip>
          <a:srcRect l="26969" t="22424" r="40894" b="64748"/>
          <a:stretch/>
        </p:blipFill>
        <p:spPr>
          <a:xfrm rot="3418037">
            <a:off x="8395361" y="2020766"/>
            <a:ext cx="3285348" cy="737306"/>
          </a:xfrm>
          <a:prstGeom prst="rect">
            <a:avLst/>
          </a:prstGeom>
        </p:spPr>
      </p:pic>
      <p:pic>
        <p:nvPicPr>
          <p:cNvPr id="7" name="Picture 6">
            <a:extLst>
              <a:ext uri="{FF2B5EF4-FFF2-40B4-BE49-F238E27FC236}">
                <a16:creationId xmlns:a16="http://schemas.microsoft.com/office/drawing/2014/main" id="{D2B450CB-B616-4FC7-AE25-CA426A2AE1D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2813" b="71094" l="54905" r="81772"/>
                    </a14:imgEffect>
                  </a14:imgLayer>
                </a14:imgProps>
              </a:ext>
            </a:extLst>
          </a:blip>
          <a:srcRect l="54970" t="33177" r="18090" b="28149"/>
          <a:stretch/>
        </p:blipFill>
        <p:spPr>
          <a:xfrm>
            <a:off x="4691681" y="1472715"/>
            <a:ext cx="2751484" cy="2220685"/>
          </a:xfrm>
          <a:prstGeom prst="rect">
            <a:avLst/>
          </a:prstGeom>
        </p:spPr>
      </p:pic>
      <p:pic>
        <p:nvPicPr>
          <p:cNvPr id="8" name="Picture 7">
            <a:extLst>
              <a:ext uri="{FF2B5EF4-FFF2-40B4-BE49-F238E27FC236}">
                <a16:creationId xmlns:a16="http://schemas.microsoft.com/office/drawing/2014/main" id="{D2B450CB-B616-4FC7-AE25-CA426A2AE1D7}"/>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3490" b="71094" l="20571" r="48170"/>
                    </a14:imgEffect>
                  </a14:imgLayer>
                </a14:imgProps>
              </a:ext>
            </a:extLst>
          </a:blip>
          <a:srcRect l="20711" t="43741" r="52031" b="29470"/>
          <a:stretch/>
        </p:blipFill>
        <p:spPr>
          <a:xfrm rot="1651871">
            <a:off x="333516" y="1724520"/>
            <a:ext cx="2853348" cy="1576558"/>
          </a:xfrm>
          <a:prstGeom prst="rect">
            <a:avLst/>
          </a:prstGeom>
        </p:spPr>
      </p:pic>
      <p:sp>
        <p:nvSpPr>
          <p:cNvPr id="9" name="TextBox 8">
            <a:extLst>
              <a:ext uri="{FF2B5EF4-FFF2-40B4-BE49-F238E27FC236}">
                <a16:creationId xmlns:a16="http://schemas.microsoft.com/office/drawing/2014/main" id="{B61B5463-821B-400E-81CD-9FB5FFB1A54E}"/>
              </a:ext>
            </a:extLst>
          </p:cNvPr>
          <p:cNvSpPr txBox="1"/>
          <p:nvPr/>
        </p:nvSpPr>
        <p:spPr>
          <a:xfrm>
            <a:off x="1359237" y="4136487"/>
            <a:ext cx="14111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cái </a:t>
            </a:r>
            <a:r>
              <a:rPr kumimoji="0" lang="en-US" sz="3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k</a:t>
            </a:r>
            <a:r>
              <a:rPr kumimoji="0" lang="en-US" sz="32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éo</a:t>
            </a:r>
          </a:p>
        </p:txBody>
      </p:sp>
      <p:sp>
        <p:nvSpPr>
          <p:cNvPr id="10" name="TextBox 9">
            <a:extLst>
              <a:ext uri="{FF2B5EF4-FFF2-40B4-BE49-F238E27FC236}">
                <a16:creationId xmlns:a16="http://schemas.microsoft.com/office/drawing/2014/main" id="{B61B5463-821B-400E-81CD-9FB5FFB1A54E}"/>
              </a:ext>
            </a:extLst>
          </p:cNvPr>
          <p:cNvSpPr txBox="1"/>
          <p:nvPr/>
        </p:nvSpPr>
        <p:spPr>
          <a:xfrm>
            <a:off x="5617729" y="4130849"/>
            <a:ext cx="17497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c</a:t>
            </a:r>
            <a:r>
              <a:rPr kumimoji="0" lang="en-US" sz="32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ặp sách</a:t>
            </a:r>
          </a:p>
        </p:txBody>
      </p:sp>
      <p:sp>
        <p:nvSpPr>
          <p:cNvPr id="11" name="TextBox 10">
            <a:extLst>
              <a:ext uri="{FF2B5EF4-FFF2-40B4-BE49-F238E27FC236}">
                <a16:creationId xmlns:a16="http://schemas.microsoft.com/office/drawing/2014/main" id="{B61B5463-821B-400E-81CD-9FB5FFB1A54E}"/>
              </a:ext>
            </a:extLst>
          </p:cNvPr>
          <p:cNvSpPr txBox="1"/>
          <p:nvPr/>
        </p:nvSpPr>
        <p:spPr>
          <a:xfrm>
            <a:off x="9794003" y="4064690"/>
            <a:ext cx="17497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thước </a:t>
            </a:r>
            <a:r>
              <a:rPr kumimoji="0" lang="en-US" sz="32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k</a:t>
            </a:r>
            <a:r>
              <a:rPr kumimoji="0" lang="en-US" sz="32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ẻ</a:t>
            </a:r>
          </a:p>
        </p:txBody>
      </p:sp>
      <p:pic>
        <p:nvPicPr>
          <p:cNvPr id="12" name="Picture 11"/>
          <p:cNvPicPr>
            <a:picLocks noChangeAspect="1"/>
          </p:cNvPicPr>
          <p:nvPr/>
        </p:nvPicPr>
        <p:blipFill rotWithShape="1">
          <a:blip r:embed="rId2"/>
          <a:srcRect l="13436" r="12967"/>
          <a:stretch/>
        </p:blipFill>
        <p:spPr>
          <a:xfrm>
            <a:off x="0" y="6092786"/>
            <a:ext cx="16370573" cy="804742"/>
          </a:xfrm>
          <a:prstGeom prst="rect">
            <a:avLst/>
          </a:prstGeom>
        </p:spPr>
      </p:pic>
      <p:pic>
        <p:nvPicPr>
          <p:cNvPr id="13" name="Picture 12"/>
          <p:cNvPicPr>
            <a:picLocks noChangeAspect="1"/>
          </p:cNvPicPr>
          <p:nvPr/>
        </p:nvPicPr>
        <p:blipFill rotWithShape="1">
          <a:blip r:embed="rId2"/>
          <a:srcRect l="13436" t="84985" r="12967" b="6114"/>
          <a:stretch/>
        </p:blipFill>
        <p:spPr>
          <a:xfrm>
            <a:off x="-57151" y="0"/>
            <a:ext cx="16370573" cy="312479"/>
          </a:xfrm>
          <a:prstGeom prst="rect">
            <a:avLst/>
          </a:prstGeom>
        </p:spPr>
      </p:pic>
      <p:sp>
        <p:nvSpPr>
          <p:cNvPr id="14" name="五角星 32"/>
          <p:cNvSpPr/>
          <p:nvPr/>
        </p:nvSpPr>
        <p:spPr>
          <a:xfrm rot="2121297">
            <a:off x="11785778" y="1007192"/>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五角星 36"/>
          <p:cNvSpPr/>
          <p:nvPr/>
        </p:nvSpPr>
        <p:spPr>
          <a:xfrm rot="2755789">
            <a:off x="9981335" y="144569"/>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五角星 35"/>
          <p:cNvSpPr/>
          <p:nvPr/>
        </p:nvSpPr>
        <p:spPr>
          <a:xfrm rot="19384917">
            <a:off x="10701549" y="66256"/>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五角星 34"/>
          <p:cNvSpPr/>
          <p:nvPr/>
        </p:nvSpPr>
        <p:spPr>
          <a:xfrm rot="337835">
            <a:off x="11573210" y="-28478"/>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五角星 36"/>
          <p:cNvSpPr/>
          <p:nvPr/>
        </p:nvSpPr>
        <p:spPr>
          <a:xfrm rot="20248740">
            <a:off x="11670957" y="1651895"/>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Picture 18"/>
          <p:cNvPicPr>
            <a:picLocks noChangeAspect="1"/>
          </p:cNvPicPr>
          <p:nvPr/>
        </p:nvPicPr>
        <p:blipFill rotWithShape="1">
          <a:blip r:embed="rId7"/>
          <a:srcRect l="7607" t="9720" r="7737" b="54882"/>
          <a:stretch/>
        </p:blipFill>
        <p:spPr>
          <a:xfrm>
            <a:off x="-13319" y="5781578"/>
            <a:ext cx="12211050" cy="1104900"/>
          </a:xfrm>
          <a:prstGeom prst="rect">
            <a:avLst/>
          </a:prstGeom>
        </p:spPr>
      </p:pic>
      <p:pic>
        <p:nvPicPr>
          <p:cNvPr id="20" name="图片 7"/>
          <p:cNvPicPr>
            <a:picLocks noChangeAspect="1"/>
          </p:cNvPicPr>
          <p:nvPr/>
        </p:nvPicPr>
        <p:blipFill>
          <a:blip r:embed="rId8"/>
          <a:stretch>
            <a:fillRect/>
          </a:stretch>
        </p:blipFill>
        <p:spPr>
          <a:xfrm>
            <a:off x="53443" y="4715624"/>
            <a:ext cx="1670928" cy="2181904"/>
          </a:xfrm>
          <a:prstGeom prst="rect">
            <a:avLst/>
          </a:prstGeom>
          <a:noFill/>
          <a:ln w="9525">
            <a:noFill/>
          </a:ln>
        </p:spPr>
      </p:pic>
      <p:pic>
        <p:nvPicPr>
          <p:cNvPr id="22" name="图片 8"/>
          <p:cNvPicPr>
            <a:picLocks noChangeAspect="1"/>
          </p:cNvPicPr>
          <p:nvPr/>
        </p:nvPicPr>
        <p:blipFill>
          <a:blip r:embed="rId9"/>
          <a:stretch>
            <a:fillRect/>
          </a:stretch>
        </p:blipFill>
        <p:spPr>
          <a:xfrm>
            <a:off x="10786464" y="5026951"/>
            <a:ext cx="1320274" cy="1824172"/>
          </a:xfrm>
          <a:prstGeom prst="rect">
            <a:avLst/>
          </a:prstGeom>
          <a:noFill/>
          <a:ln w="9525">
            <a:noFill/>
          </a:ln>
        </p:spPr>
      </p:pic>
    </p:spTree>
    <p:extLst>
      <p:ext uri="{BB962C8B-B14F-4D97-AF65-F5344CB8AC3E}">
        <p14:creationId xmlns:p14="http://schemas.microsoft.com/office/powerpoint/2010/main" val="22015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B5463-821B-400E-81CD-9FB5FFB1A54E}"/>
              </a:ext>
            </a:extLst>
          </p:cNvPr>
          <p:cNvSpPr txBox="1"/>
          <p:nvPr/>
        </p:nvSpPr>
        <p:spPr>
          <a:xfrm>
            <a:off x="379523" y="216976"/>
            <a:ext cx="114329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3. Chọn a hoặc b</a:t>
            </a:r>
            <a:endParaRPr kumimoji="0" lang="en-US"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a16="http://schemas.microsoft.com/office/drawing/2014/main" id="{A00BC6C5-A6F0-43B5-A34F-5A5BEF1D9F19}"/>
              </a:ext>
            </a:extLst>
          </p:cNvPr>
          <p:cNvSpPr txBox="1"/>
          <p:nvPr/>
        </p:nvSpPr>
        <p:spPr>
          <a:xfrm>
            <a:off x="408098" y="1080283"/>
            <a:ext cx="1143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C5BA281C-7281-4913-8A90-FBF2CFB40D16}"/>
              </a:ext>
            </a:extLst>
          </p:cNvPr>
          <p:cNvPicPr>
            <a:picLocks noChangeAspect="1"/>
          </p:cNvPicPr>
          <p:nvPr/>
        </p:nvPicPr>
        <p:blipFill rotWithShape="1">
          <a:blip r:embed="rId2"/>
          <a:srcRect l="13436" r="12967"/>
          <a:stretch/>
        </p:blipFill>
        <p:spPr>
          <a:xfrm>
            <a:off x="0" y="6092786"/>
            <a:ext cx="12249151" cy="804742"/>
          </a:xfrm>
          <a:prstGeom prst="rect">
            <a:avLst/>
          </a:prstGeom>
        </p:spPr>
      </p:pic>
      <p:pic>
        <p:nvPicPr>
          <p:cNvPr id="6" name="Picture 5">
            <a:extLst>
              <a:ext uri="{FF2B5EF4-FFF2-40B4-BE49-F238E27FC236}">
                <a16:creationId xmlns:a16="http://schemas.microsoft.com/office/drawing/2014/main" id="{023CBE4E-6FB0-44A6-8FE1-2F7510A4EBEA}"/>
              </a:ext>
            </a:extLst>
          </p:cNvPr>
          <p:cNvPicPr>
            <a:picLocks noChangeAspect="1"/>
          </p:cNvPicPr>
          <p:nvPr/>
        </p:nvPicPr>
        <p:blipFill rotWithShape="1">
          <a:blip r:embed="rId2"/>
          <a:srcRect l="13436" t="84985" r="12967" b="6114"/>
          <a:stretch/>
        </p:blipFill>
        <p:spPr>
          <a:xfrm>
            <a:off x="-57151" y="0"/>
            <a:ext cx="12249151" cy="312479"/>
          </a:xfrm>
          <a:prstGeom prst="rect">
            <a:avLst/>
          </a:prstGeom>
        </p:spPr>
      </p:pic>
      <p:sp>
        <p:nvSpPr>
          <p:cNvPr id="7" name="TextBox 6">
            <a:extLst>
              <a:ext uri="{FF2B5EF4-FFF2-40B4-BE49-F238E27FC236}">
                <a16:creationId xmlns:a16="http://schemas.microsoft.com/office/drawing/2014/main" id="{5BA2DF6C-A507-477B-95CC-C5EF47399EFF}"/>
              </a:ext>
            </a:extLst>
          </p:cNvPr>
          <p:cNvSpPr txBox="1"/>
          <p:nvPr/>
        </p:nvSpPr>
        <p:spPr>
          <a:xfrm>
            <a:off x="408098" y="829427"/>
            <a:ext cx="7149037" cy="584775"/>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lphaLcPeriod"/>
              <a:tabLst/>
              <a:defRPr/>
            </a:pP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Chọn </a:t>
            </a:r>
            <a:r>
              <a:rPr kumimoji="0" lang="vi-VN" sz="3200" b="1" i="1"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ch</a:t>
            </a: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hoặc </a:t>
            </a:r>
            <a:r>
              <a:rPr kumimoji="0" lang="vi-VN" sz="3200" b="1" i="1"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tr</a:t>
            </a: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thay cho ô vuông.</a:t>
            </a:r>
          </a:p>
        </p:txBody>
      </p:sp>
      <p:pic>
        <p:nvPicPr>
          <p:cNvPr id="8" name="Picture 7"/>
          <p:cNvPicPr>
            <a:picLocks noChangeAspect="1"/>
          </p:cNvPicPr>
          <p:nvPr/>
        </p:nvPicPr>
        <p:blipFill rotWithShape="1">
          <a:blip r:embed="rId2"/>
          <a:srcRect l="13436" r="12967"/>
          <a:stretch/>
        </p:blipFill>
        <p:spPr>
          <a:xfrm>
            <a:off x="0" y="6092786"/>
            <a:ext cx="16370573" cy="804742"/>
          </a:xfrm>
          <a:prstGeom prst="rect">
            <a:avLst/>
          </a:prstGeom>
        </p:spPr>
      </p:pic>
      <p:pic>
        <p:nvPicPr>
          <p:cNvPr id="9" name="Picture 8"/>
          <p:cNvPicPr>
            <a:picLocks noChangeAspect="1"/>
          </p:cNvPicPr>
          <p:nvPr/>
        </p:nvPicPr>
        <p:blipFill rotWithShape="1">
          <a:blip r:embed="rId2"/>
          <a:srcRect l="13436" t="84985" r="12967" b="6114"/>
          <a:stretch/>
        </p:blipFill>
        <p:spPr>
          <a:xfrm>
            <a:off x="-57151" y="0"/>
            <a:ext cx="16370573" cy="312479"/>
          </a:xfrm>
          <a:prstGeom prst="rect">
            <a:avLst/>
          </a:prstGeom>
        </p:spPr>
      </p:pic>
      <p:sp>
        <p:nvSpPr>
          <p:cNvPr id="10" name="五角星 32"/>
          <p:cNvSpPr/>
          <p:nvPr/>
        </p:nvSpPr>
        <p:spPr>
          <a:xfrm rot="2121297">
            <a:off x="11785778" y="1007192"/>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1" name="五角星 36"/>
          <p:cNvSpPr/>
          <p:nvPr/>
        </p:nvSpPr>
        <p:spPr>
          <a:xfrm rot="2755789">
            <a:off x="9981335" y="144569"/>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2" name="五角星 35"/>
          <p:cNvSpPr/>
          <p:nvPr/>
        </p:nvSpPr>
        <p:spPr>
          <a:xfrm rot="19384917">
            <a:off x="10701549" y="66256"/>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3" name="五角星 34"/>
          <p:cNvSpPr/>
          <p:nvPr/>
        </p:nvSpPr>
        <p:spPr>
          <a:xfrm rot="337835">
            <a:off x="11573210" y="-28478"/>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4" name="五角星 36"/>
          <p:cNvSpPr/>
          <p:nvPr/>
        </p:nvSpPr>
        <p:spPr>
          <a:xfrm rot="20248740">
            <a:off x="11670957" y="1651895"/>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pic>
        <p:nvPicPr>
          <p:cNvPr id="15" name="Picture 14"/>
          <p:cNvPicPr>
            <a:picLocks noChangeAspect="1"/>
          </p:cNvPicPr>
          <p:nvPr/>
        </p:nvPicPr>
        <p:blipFill rotWithShape="1">
          <a:blip r:embed="rId3"/>
          <a:srcRect l="7607" t="9720" r="7737" b="54882"/>
          <a:stretch/>
        </p:blipFill>
        <p:spPr>
          <a:xfrm>
            <a:off x="-13319" y="5781578"/>
            <a:ext cx="12211050" cy="1104900"/>
          </a:xfrm>
          <a:prstGeom prst="rect">
            <a:avLst/>
          </a:prstGeom>
        </p:spPr>
      </p:pic>
      <p:pic>
        <p:nvPicPr>
          <p:cNvPr id="16" name="图片 7"/>
          <p:cNvPicPr>
            <a:picLocks noChangeAspect="1"/>
          </p:cNvPicPr>
          <p:nvPr/>
        </p:nvPicPr>
        <p:blipFill>
          <a:blip r:embed="rId4"/>
          <a:stretch>
            <a:fillRect/>
          </a:stretch>
        </p:blipFill>
        <p:spPr>
          <a:xfrm>
            <a:off x="53443" y="4715624"/>
            <a:ext cx="1670928" cy="2181904"/>
          </a:xfrm>
          <a:prstGeom prst="rect">
            <a:avLst/>
          </a:prstGeom>
          <a:noFill/>
          <a:ln w="9525">
            <a:noFill/>
          </a:ln>
        </p:spPr>
      </p:pic>
      <p:pic>
        <p:nvPicPr>
          <p:cNvPr id="18" name="图片 8"/>
          <p:cNvPicPr>
            <a:picLocks noChangeAspect="1"/>
          </p:cNvPicPr>
          <p:nvPr/>
        </p:nvPicPr>
        <p:blipFill>
          <a:blip r:embed="rId5"/>
          <a:stretch>
            <a:fillRect/>
          </a:stretch>
        </p:blipFill>
        <p:spPr>
          <a:xfrm>
            <a:off x="10786464" y="5026951"/>
            <a:ext cx="1320274" cy="1824172"/>
          </a:xfrm>
          <a:prstGeom prst="rect">
            <a:avLst/>
          </a:prstGeom>
          <a:noFill/>
          <a:ln w="9525">
            <a:noFill/>
          </a:ln>
        </p:spPr>
      </p:pic>
      <p:sp>
        <p:nvSpPr>
          <p:cNvPr id="19" name="TextBox 18">
            <a:extLst>
              <a:ext uri="{FF2B5EF4-FFF2-40B4-BE49-F238E27FC236}">
                <a16:creationId xmlns:a16="http://schemas.microsoft.com/office/drawing/2014/main" id="{5BA2DF6C-A507-477B-95CC-C5EF47399EFF}"/>
              </a:ext>
            </a:extLst>
          </p:cNvPr>
          <p:cNvSpPr txBox="1"/>
          <p:nvPr/>
        </p:nvSpPr>
        <p:spPr>
          <a:xfrm>
            <a:off x="3227498" y="1668636"/>
            <a:ext cx="4314397" cy="30469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Mặt </a:t>
            </a:r>
            <a:r>
              <a:rPr kumimoji="0" lang="en-US"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tr</a:t>
            </a:r>
            <a:r>
              <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ời mọc rồi lặn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Tr</a:t>
            </a:r>
            <a:r>
              <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ên đôi </a:t>
            </a: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ch</a:t>
            </a:r>
            <a:r>
              <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ân lon ton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Hai </a:t>
            </a: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ch</a:t>
            </a:r>
            <a:r>
              <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ân</a:t>
            </a:r>
            <a:r>
              <a:rPr kumimoji="0" lang="en-US"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tr</a:t>
            </a:r>
            <a:r>
              <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ời của con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Là mẹ và cô giáo.</a:t>
            </a:r>
          </a:p>
        </p:txBody>
      </p:sp>
      <p:sp>
        <p:nvSpPr>
          <p:cNvPr id="21" name="Rounded Rectangle 20"/>
          <p:cNvSpPr/>
          <p:nvPr/>
        </p:nvSpPr>
        <p:spPr>
          <a:xfrm>
            <a:off x="4030944" y="3390923"/>
            <a:ext cx="391024" cy="407963"/>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3253704" y="2659403"/>
            <a:ext cx="391024" cy="407963"/>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22"/>
          <p:cNvSpPr/>
          <p:nvPr/>
        </p:nvSpPr>
        <p:spPr>
          <a:xfrm>
            <a:off x="4079032" y="1925199"/>
            <a:ext cx="391024" cy="407963"/>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23"/>
          <p:cNvSpPr/>
          <p:nvPr/>
        </p:nvSpPr>
        <p:spPr>
          <a:xfrm>
            <a:off x="4795312" y="2659403"/>
            <a:ext cx="391024" cy="407963"/>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4978192" y="3390923"/>
            <a:ext cx="391024" cy="407963"/>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965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23"/>
                                        </p:tgtEl>
                                      </p:cBhvr>
                                    </p:animEffect>
                                    <p:anim calcmode="lin" valueType="num">
                                      <p:cBhvr>
                                        <p:cTn id="43" dur="1000"/>
                                        <p:tgtEl>
                                          <p:spTgt spid="23"/>
                                        </p:tgtEl>
                                        <p:attrNameLst>
                                          <p:attrName>ppt_x</p:attrName>
                                        </p:attrNameLst>
                                      </p:cBhvr>
                                      <p:tavLst>
                                        <p:tav tm="0">
                                          <p:val>
                                            <p:strVal val="ppt_x"/>
                                          </p:val>
                                        </p:tav>
                                        <p:tav tm="100000">
                                          <p:val>
                                            <p:strVal val="ppt_x"/>
                                          </p:val>
                                        </p:tav>
                                      </p:tavLst>
                                    </p:anim>
                                    <p:anim calcmode="lin" valueType="num">
                                      <p:cBhvr>
                                        <p:cTn id="44" dur="1000"/>
                                        <p:tgtEl>
                                          <p:spTgt spid="23"/>
                                        </p:tgtEl>
                                        <p:attrNameLst>
                                          <p:attrName>ppt_y</p:attrName>
                                        </p:attrNameLst>
                                      </p:cBhvr>
                                      <p:tavLst>
                                        <p:tav tm="0">
                                          <p:val>
                                            <p:strVal val="ppt_y"/>
                                          </p:val>
                                        </p:tav>
                                        <p:tav tm="100000">
                                          <p:val>
                                            <p:strVal val="ppt_y+.1"/>
                                          </p:val>
                                        </p:tav>
                                      </p:tavLst>
                                    </p:anim>
                                    <p:set>
                                      <p:cBhvr>
                                        <p:cTn id="45" dur="1" fill="hold">
                                          <p:stCondLst>
                                            <p:cond delay="999"/>
                                          </p:stCondLst>
                                        </p:cTn>
                                        <p:tgtEl>
                                          <p:spTgt spid="2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2"/>
                                        </p:tgtEl>
                                      </p:cBhvr>
                                    </p:animEffect>
                                    <p:anim calcmode="lin" valueType="num">
                                      <p:cBhvr>
                                        <p:cTn id="50" dur="1000"/>
                                        <p:tgtEl>
                                          <p:spTgt spid="22"/>
                                        </p:tgtEl>
                                        <p:attrNameLst>
                                          <p:attrName>ppt_x</p:attrName>
                                        </p:attrNameLst>
                                      </p:cBhvr>
                                      <p:tavLst>
                                        <p:tav tm="0">
                                          <p:val>
                                            <p:strVal val="ppt_x"/>
                                          </p:val>
                                        </p:tav>
                                        <p:tav tm="100000">
                                          <p:val>
                                            <p:strVal val="ppt_x"/>
                                          </p:val>
                                        </p:tav>
                                      </p:tavLst>
                                    </p:anim>
                                    <p:anim calcmode="lin" valueType="num">
                                      <p:cBhvr>
                                        <p:cTn id="51" dur="1000"/>
                                        <p:tgtEl>
                                          <p:spTgt spid="22"/>
                                        </p:tgtEl>
                                        <p:attrNameLst>
                                          <p:attrName>ppt_y</p:attrName>
                                        </p:attrNameLst>
                                      </p:cBhvr>
                                      <p:tavLst>
                                        <p:tav tm="0">
                                          <p:val>
                                            <p:strVal val="ppt_y"/>
                                          </p:val>
                                        </p:tav>
                                        <p:tav tm="100000">
                                          <p:val>
                                            <p:strVal val="ppt_y+.1"/>
                                          </p:val>
                                        </p:tav>
                                      </p:tavLst>
                                    </p:anim>
                                    <p:set>
                                      <p:cBhvr>
                                        <p:cTn id="52" dur="1" fill="hold">
                                          <p:stCondLst>
                                            <p:cond delay="999"/>
                                          </p:stCondLst>
                                        </p:cTn>
                                        <p:tgtEl>
                                          <p:spTgt spid="2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grpId="1" nodeType="clickEffect">
                                  <p:stCondLst>
                                    <p:cond delay="0"/>
                                  </p:stCondLst>
                                  <p:childTnLst>
                                    <p:animEffect transition="out" filter="fade">
                                      <p:cBhvr>
                                        <p:cTn id="56" dur="1000"/>
                                        <p:tgtEl>
                                          <p:spTgt spid="24"/>
                                        </p:tgtEl>
                                      </p:cBhvr>
                                    </p:animEffect>
                                    <p:anim calcmode="lin" valueType="num">
                                      <p:cBhvr>
                                        <p:cTn id="57" dur="1000"/>
                                        <p:tgtEl>
                                          <p:spTgt spid="24"/>
                                        </p:tgtEl>
                                        <p:attrNameLst>
                                          <p:attrName>ppt_x</p:attrName>
                                        </p:attrNameLst>
                                      </p:cBhvr>
                                      <p:tavLst>
                                        <p:tav tm="0">
                                          <p:val>
                                            <p:strVal val="ppt_x"/>
                                          </p:val>
                                        </p:tav>
                                        <p:tav tm="100000">
                                          <p:val>
                                            <p:strVal val="ppt_x"/>
                                          </p:val>
                                        </p:tav>
                                      </p:tavLst>
                                    </p:anim>
                                    <p:anim calcmode="lin" valueType="num">
                                      <p:cBhvr>
                                        <p:cTn id="58" dur="1000"/>
                                        <p:tgtEl>
                                          <p:spTgt spid="24"/>
                                        </p:tgtEl>
                                        <p:attrNameLst>
                                          <p:attrName>ppt_y</p:attrName>
                                        </p:attrNameLst>
                                      </p:cBhvr>
                                      <p:tavLst>
                                        <p:tav tm="0">
                                          <p:val>
                                            <p:strVal val="ppt_y"/>
                                          </p:val>
                                        </p:tav>
                                        <p:tav tm="100000">
                                          <p:val>
                                            <p:strVal val="ppt_y+.1"/>
                                          </p:val>
                                        </p:tav>
                                      </p:tavLst>
                                    </p:anim>
                                    <p:set>
                                      <p:cBhvr>
                                        <p:cTn id="59" dur="1" fill="hold">
                                          <p:stCondLst>
                                            <p:cond delay="9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21"/>
                                        </p:tgtEl>
                                      </p:cBhvr>
                                    </p:animEffect>
                                    <p:anim calcmode="lin" valueType="num">
                                      <p:cBhvr>
                                        <p:cTn id="64" dur="1000"/>
                                        <p:tgtEl>
                                          <p:spTgt spid="21"/>
                                        </p:tgtEl>
                                        <p:attrNameLst>
                                          <p:attrName>ppt_x</p:attrName>
                                        </p:attrNameLst>
                                      </p:cBhvr>
                                      <p:tavLst>
                                        <p:tav tm="0">
                                          <p:val>
                                            <p:strVal val="ppt_x"/>
                                          </p:val>
                                        </p:tav>
                                        <p:tav tm="100000">
                                          <p:val>
                                            <p:strVal val="ppt_x"/>
                                          </p:val>
                                        </p:tav>
                                      </p:tavLst>
                                    </p:anim>
                                    <p:anim calcmode="lin" valueType="num">
                                      <p:cBhvr>
                                        <p:cTn id="65" dur="1000"/>
                                        <p:tgtEl>
                                          <p:spTgt spid="21"/>
                                        </p:tgtEl>
                                        <p:attrNameLst>
                                          <p:attrName>ppt_y</p:attrName>
                                        </p:attrNameLst>
                                      </p:cBhvr>
                                      <p:tavLst>
                                        <p:tav tm="0">
                                          <p:val>
                                            <p:strVal val="ppt_y"/>
                                          </p:val>
                                        </p:tav>
                                        <p:tav tm="100000">
                                          <p:val>
                                            <p:strVal val="ppt_y+.1"/>
                                          </p:val>
                                        </p:tav>
                                      </p:tavLst>
                                    </p:anim>
                                    <p:set>
                                      <p:cBhvr>
                                        <p:cTn id="66" dur="1" fill="hold">
                                          <p:stCondLst>
                                            <p:cond delay="999"/>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25"/>
                                        </p:tgtEl>
                                      </p:cBhvr>
                                    </p:animEffect>
                                    <p:anim calcmode="lin" valueType="num">
                                      <p:cBhvr>
                                        <p:cTn id="71" dur="1000"/>
                                        <p:tgtEl>
                                          <p:spTgt spid="25"/>
                                        </p:tgtEl>
                                        <p:attrNameLst>
                                          <p:attrName>ppt_x</p:attrName>
                                        </p:attrNameLst>
                                      </p:cBhvr>
                                      <p:tavLst>
                                        <p:tav tm="0">
                                          <p:val>
                                            <p:strVal val="ppt_x"/>
                                          </p:val>
                                        </p:tav>
                                        <p:tav tm="100000">
                                          <p:val>
                                            <p:strVal val="ppt_x"/>
                                          </p:val>
                                        </p:tav>
                                      </p:tavLst>
                                    </p:anim>
                                    <p:anim calcmode="lin" valueType="num">
                                      <p:cBhvr>
                                        <p:cTn id="72" dur="1000"/>
                                        <p:tgtEl>
                                          <p:spTgt spid="25"/>
                                        </p:tgtEl>
                                        <p:attrNameLst>
                                          <p:attrName>ppt_y</p:attrName>
                                        </p:attrNameLst>
                                      </p:cBhvr>
                                      <p:tavLst>
                                        <p:tav tm="0">
                                          <p:val>
                                            <p:strVal val="ppt_y"/>
                                          </p:val>
                                        </p:tav>
                                        <p:tav tm="100000">
                                          <p:val>
                                            <p:strVal val="ppt_y+.1"/>
                                          </p:val>
                                        </p:tav>
                                      </p:tavLst>
                                    </p:anim>
                                    <p:set>
                                      <p:cBhvr>
                                        <p:cTn id="73"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9" grpId="0"/>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1B5463-821B-400E-81CD-9FB5FFB1A54E}"/>
              </a:ext>
            </a:extLst>
          </p:cNvPr>
          <p:cNvSpPr txBox="1"/>
          <p:nvPr/>
        </p:nvSpPr>
        <p:spPr>
          <a:xfrm>
            <a:off x="379523" y="216976"/>
            <a:ext cx="114329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3. Chọn a hoặc b</a:t>
            </a:r>
            <a:endParaRPr kumimoji="0" lang="en-US"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3" name="TextBox 2">
            <a:extLst>
              <a:ext uri="{FF2B5EF4-FFF2-40B4-BE49-F238E27FC236}">
                <a16:creationId xmlns:a16="http://schemas.microsoft.com/office/drawing/2014/main" id="{A00BC6C5-A6F0-43B5-A34F-5A5BEF1D9F19}"/>
              </a:ext>
            </a:extLst>
          </p:cNvPr>
          <p:cNvSpPr txBox="1"/>
          <p:nvPr/>
        </p:nvSpPr>
        <p:spPr>
          <a:xfrm>
            <a:off x="408098" y="1080283"/>
            <a:ext cx="1143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C5BA281C-7281-4913-8A90-FBF2CFB40D16}"/>
              </a:ext>
            </a:extLst>
          </p:cNvPr>
          <p:cNvPicPr>
            <a:picLocks noChangeAspect="1"/>
          </p:cNvPicPr>
          <p:nvPr/>
        </p:nvPicPr>
        <p:blipFill rotWithShape="1">
          <a:blip r:embed="rId2"/>
          <a:srcRect l="13436" r="12967"/>
          <a:stretch/>
        </p:blipFill>
        <p:spPr>
          <a:xfrm>
            <a:off x="0" y="6092786"/>
            <a:ext cx="12249151" cy="804742"/>
          </a:xfrm>
          <a:prstGeom prst="rect">
            <a:avLst/>
          </a:prstGeom>
        </p:spPr>
      </p:pic>
      <p:pic>
        <p:nvPicPr>
          <p:cNvPr id="6" name="Picture 5">
            <a:extLst>
              <a:ext uri="{FF2B5EF4-FFF2-40B4-BE49-F238E27FC236}">
                <a16:creationId xmlns:a16="http://schemas.microsoft.com/office/drawing/2014/main" id="{023CBE4E-6FB0-44A6-8FE1-2F7510A4EBEA}"/>
              </a:ext>
            </a:extLst>
          </p:cNvPr>
          <p:cNvPicPr>
            <a:picLocks noChangeAspect="1"/>
          </p:cNvPicPr>
          <p:nvPr/>
        </p:nvPicPr>
        <p:blipFill rotWithShape="1">
          <a:blip r:embed="rId2"/>
          <a:srcRect l="13436" t="84985" r="12967" b="6114"/>
          <a:stretch/>
        </p:blipFill>
        <p:spPr>
          <a:xfrm>
            <a:off x="-57151" y="0"/>
            <a:ext cx="12249151" cy="312479"/>
          </a:xfrm>
          <a:prstGeom prst="rect">
            <a:avLst/>
          </a:prstGeom>
        </p:spPr>
      </p:pic>
      <p:sp>
        <p:nvSpPr>
          <p:cNvPr id="7" name="TextBox 6">
            <a:extLst>
              <a:ext uri="{FF2B5EF4-FFF2-40B4-BE49-F238E27FC236}">
                <a16:creationId xmlns:a16="http://schemas.microsoft.com/office/drawing/2014/main" id="{5BA2DF6C-A507-477B-95CC-C5EF47399EFF}"/>
              </a:ext>
            </a:extLst>
          </p:cNvPr>
          <p:cNvSpPr txBox="1"/>
          <p:nvPr/>
        </p:nvSpPr>
        <p:spPr>
          <a:xfrm>
            <a:off x="408098" y="829427"/>
            <a:ext cx="71490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b. Chọn  v hoặc d tha cho ô vuông</a:t>
            </a:r>
            <a:endParaRPr kumimoji="0" lang="vi-VN"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rotWithShape="1">
          <a:blip r:embed="rId2"/>
          <a:srcRect l="13436" r="12967"/>
          <a:stretch/>
        </p:blipFill>
        <p:spPr>
          <a:xfrm>
            <a:off x="0" y="6092786"/>
            <a:ext cx="16370573" cy="804742"/>
          </a:xfrm>
          <a:prstGeom prst="rect">
            <a:avLst/>
          </a:prstGeom>
        </p:spPr>
      </p:pic>
      <p:pic>
        <p:nvPicPr>
          <p:cNvPr id="9" name="Picture 8"/>
          <p:cNvPicPr>
            <a:picLocks noChangeAspect="1"/>
          </p:cNvPicPr>
          <p:nvPr/>
        </p:nvPicPr>
        <p:blipFill rotWithShape="1">
          <a:blip r:embed="rId2"/>
          <a:srcRect l="13436" t="84985" r="12967" b="6114"/>
          <a:stretch/>
        </p:blipFill>
        <p:spPr>
          <a:xfrm>
            <a:off x="-57151" y="0"/>
            <a:ext cx="16370573" cy="312479"/>
          </a:xfrm>
          <a:prstGeom prst="rect">
            <a:avLst/>
          </a:prstGeom>
        </p:spPr>
      </p:pic>
      <p:sp>
        <p:nvSpPr>
          <p:cNvPr id="10" name="五角星 32"/>
          <p:cNvSpPr/>
          <p:nvPr/>
        </p:nvSpPr>
        <p:spPr>
          <a:xfrm rot="2121297">
            <a:off x="11785778" y="1007192"/>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1" name="五角星 36"/>
          <p:cNvSpPr/>
          <p:nvPr/>
        </p:nvSpPr>
        <p:spPr>
          <a:xfrm rot="2755789">
            <a:off x="9981335" y="144569"/>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2" name="五角星 35"/>
          <p:cNvSpPr/>
          <p:nvPr/>
        </p:nvSpPr>
        <p:spPr>
          <a:xfrm rot="19384917">
            <a:off x="10701549" y="66256"/>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3" name="五角星 34"/>
          <p:cNvSpPr/>
          <p:nvPr/>
        </p:nvSpPr>
        <p:spPr>
          <a:xfrm rot="337835">
            <a:off x="11573210" y="-28478"/>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14" name="五角星 36"/>
          <p:cNvSpPr/>
          <p:nvPr/>
        </p:nvSpPr>
        <p:spPr>
          <a:xfrm rot="20248740">
            <a:off x="11670957" y="1651895"/>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endParaRPr>
          </a:p>
        </p:txBody>
      </p:sp>
      <p:pic>
        <p:nvPicPr>
          <p:cNvPr id="15" name="Picture 14"/>
          <p:cNvPicPr>
            <a:picLocks noChangeAspect="1"/>
          </p:cNvPicPr>
          <p:nvPr/>
        </p:nvPicPr>
        <p:blipFill rotWithShape="1">
          <a:blip r:embed="rId3"/>
          <a:srcRect l="7607" t="9720" r="7737" b="54882"/>
          <a:stretch/>
        </p:blipFill>
        <p:spPr>
          <a:xfrm>
            <a:off x="-13319" y="5781578"/>
            <a:ext cx="12211050" cy="1104900"/>
          </a:xfrm>
          <a:prstGeom prst="rect">
            <a:avLst/>
          </a:prstGeom>
        </p:spPr>
      </p:pic>
      <p:pic>
        <p:nvPicPr>
          <p:cNvPr id="16" name="图片 7"/>
          <p:cNvPicPr>
            <a:picLocks noChangeAspect="1"/>
          </p:cNvPicPr>
          <p:nvPr/>
        </p:nvPicPr>
        <p:blipFill>
          <a:blip r:embed="rId4"/>
          <a:stretch>
            <a:fillRect/>
          </a:stretch>
        </p:blipFill>
        <p:spPr>
          <a:xfrm>
            <a:off x="53443" y="4715624"/>
            <a:ext cx="1670928" cy="2181904"/>
          </a:xfrm>
          <a:prstGeom prst="rect">
            <a:avLst/>
          </a:prstGeom>
          <a:noFill/>
          <a:ln w="9525">
            <a:noFill/>
          </a:ln>
        </p:spPr>
      </p:pic>
      <p:pic>
        <p:nvPicPr>
          <p:cNvPr id="18" name="图片 8"/>
          <p:cNvPicPr>
            <a:picLocks noChangeAspect="1"/>
          </p:cNvPicPr>
          <p:nvPr/>
        </p:nvPicPr>
        <p:blipFill>
          <a:blip r:embed="rId5"/>
          <a:stretch>
            <a:fillRect/>
          </a:stretch>
        </p:blipFill>
        <p:spPr>
          <a:xfrm>
            <a:off x="10786464" y="5026951"/>
            <a:ext cx="1320274" cy="1824172"/>
          </a:xfrm>
          <a:prstGeom prst="rect">
            <a:avLst/>
          </a:prstGeom>
          <a:noFill/>
          <a:ln w="9525">
            <a:noFill/>
          </a:ln>
        </p:spPr>
      </p:pic>
      <p:sp>
        <p:nvSpPr>
          <p:cNvPr id="19" name="TextBox 18">
            <a:extLst>
              <a:ext uri="{FF2B5EF4-FFF2-40B4-BE49-F238E27FC236}">
                <a16:creationId xmlns:a16="http://schemas.microsoft.com/office/drawing/2014/main" id="{5BA2DF6C-A507-477B-95CC-C5EF47399EFF}"/>
              </a:ext>
            </a:extLst>
          </p:cNvPr>
          <p:cNvSpPr txBox="1"/>
          <p:nvPr/>
        </p:nvSpPr>
        <p:spPr>
          <a:xfrm>
            <a:off x="2774508" y="1901183"/>
            <a:ext cx="8011956"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Có con chim  </a:t>
            </a:r>
            <a:r>
              <a:rPr kumimoji="0" lang="en-US"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v</a:t>
            </a:r>
            <a:r>
              <a:rPr kumimoji="0" lang="en-US"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ành khuyên nhỏ</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Dáng trông thật ngoan ngoãn quá</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Gọi  </a:t>
            </a:r>
            <a:r>
              <a:rPr kumimoji="0" lang="en-US"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d</a:t>
            </a:r>
            <a:r>
              <a:rPr kumimoji="0" lang="en-US"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ạ, bảo  </a:t>
            </a:r>
            <a:r>
              <a:rPr kumimoji="0" lang="en-US" sz="32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v</a:t>
            </a:r>
            <a:r>
              <a:rPr kumimoji="0" lang="en-US"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âng lễ phép ngoan nhất nhà.</a:t>
            </a:r>
            <a:endParaRPr kumimoji="0" lang="vi-VN" sz="32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21" name="Rounded Rectangle 20"/>
          <p:cNvSpPr/>
          <p:nvPr/>
        </p:nvSpPr>
        <p:spPr>
          <a:xfrm>
            <a:off x="3515392" y="3627722"/>
            <a:ext cx="391024" cy="407963"/>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5158704" y="3627722"/>
            <a:ext cx="195512" cy="407963"/>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22"/>
          <p:cNvSpPr/>
          <p:nvPr/>
        </p:nvSpPr>
        <p:spPr>
          <a:xfrm>
            <a:off x="5158704" y="2185352"/>
            <a:ext cx="195512" cy="407963"/>
          </a:xfrm>
          <a:prstGeom prst="round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080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1" nodeType="clickEffect">
                                  <p:stCondLst>
                                    <p:cond delay="0"/>
                                  </p:stCondLst>
                                  <p:childTnLst>
                                    <p:animEffect transition="out" filter="fade">
                                      <p:cBhvr>
                                        <p:cTn id="38" dur="1000"/>
                                        <p:tgtEl>
                                          <p:spTgt spid="23"/>
                                        </p:tgtEl>
                                      </p:cBhvr>
                                    </p:animEffect>
                                    <p:anim calcmode="lin" valueType="num">
                                      <p:cBhvr>
                                        <p:cTn id="39" dur="1000"/>
                                        <p:tgtEl>
                                          <p:spTgt spid="23"/>
                                        </p:tgtEl>
                                        <p:attrNameLst>
                                          <p:attrName>ppt_x</p:attrName>
                                        </p:attrNameLst>
                                      </p:cBhvr>
                                      <p:tavLst>
                                        <p:tav tm="0">
                                          <p:val>
                                            <p:strVal val="ppt_x"/>
                                          </p:val>
                                        </p:tav>
                                        <p:tav tm="100000">
                                          <p:val>
                                            <p:strVal val="ppt_x"/>
                                          </p:val>
                                        </p:tav>
                                      </p:tavLst>
                                    </p:anim>
                                    <p:anim calcmode="lin" valueType="num">
                                      <p:cBhvr>
                                        <p:cTn id="40" dur="1000"/>
                                        <p:tgtEl>
                                          <p:spTgt spid="23"/>
                                        </p:tgtEl>
                                        <p:attrNameLst>
                                          <p:attrName>ppt_y</p:attrName>
                                        </p:attrNameLst>
                                      </p:cBhvr>
                                      <p:tavLst>
                                        <p:tav tm="0">
                                          <p:val>
                                            <p:strVal val="ppt_y"/>
                                          </p:val>
                                        </p:tav>
                                        <p:tav tm="100000">
                                          <p:val>
                                            <p:strVal val="ppt_y+.1"/>
                                          </p:val>
                                        </p:tav>
                                      </p:tavLst>
                                    </p:anim>
                                    <p:set>
                                      <p:cBhvr>
                                        <p:cTn id="41" dur="1" fill="hold">
                                          <p:stCondLst>
                                            <p:cond delay="999"/>
                                          </p:stCondLst>
                                        </p:cTn>
                                        <p:tgtEl>
                                          <p:spTgt spid="2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21"/>
                                        </p:tgtEl>
                                      </p:cBhvr>
                                    </p:animEffect>
                                    <p:anim calcmode="lin" valueType="num">
                                      <p:cBhvr>
                                        <p:cTn id="46" dur="1000"/>
                                        <p:tgtEl>
                                          <p:spTgt spid="21"/>
                                        </p:tgtEl>
                                        <p:attrNameLst>
                                          <p:attrName>ppt_x</p:attrName>
                                        </p:attrNameLst>
                                      </p:cBhvr>
                                      <p:tavLst>
                                        <p:tav tm="0">
                                          <p:val>
                                            <p:strVal val="ppt_x"/>
                                          </p:val>
                                        </p:tav>
                                        <p:tav tm="100000">
                                          <p:val>
                                            <p:strVal val="ppt_x"/>
                                          </p:val>
                                        </p:tav>
                                      </p:tavLst>
                                    </p:anim>
                                    <p:anim calcmode="lin" valueType="num">
                                      <p:cBhvr>
                                        <p:cTn id="47" dur="1000"/>
                                        <p:tgtEl>
                                          <p:spTgt spid="21"/>
                                        </p:tgtEl>
                                        <p:attrNameLst>
                                          <p:attrName>ppt_y</p:attrName>
                                        </p:attrNameLst>
                                      </p:cBhvr>
                                      <p:tavLst>
                                        <p:tav tm="0">
                                          <p:val>
                                            <p:strVal val="ppt_y"/>
                                          </p:val>
                                        </p:tav>
                                        <p:tav tm="100000">
                                          <p:val>
                                            <p:strVal val="ppt_y+.1"/>
                                          </p:val>
                                        </p:tav>
                                      </p:tavLst>
                                    </p:anim>
                                    <p:set>
                                      <p:cBhvr>
                                        <p:cTn id="48" dur="1" fill="hold">
                                          <p:stCondLst>
                                            <p:cond delay="999"/>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1000"/>
                                        <p:tgtEl>
                                          <p:spTgt spid="22"/>
                                        </p:tgtEl>
                                      </p:cBhvr>
                                    </p:animEffect>
                                    <p:anim calcmode="lin" valueType="num">
                                      <p:cBhvr>
                                        <p:cTn id="53" dur="1000"/>
                                        <p:tgtEl>
                                          <p:spTgt spid="22"/>
                                        </p:tgtEl>
                                        <p:attrNameLst>
                                          <p:attrName>ppt_x</p:attrName>
                                        </p:attrNameLst>
                                      </p:cBhvr>
                                      <p:tavLst>
                                        <p:tav tm="0">
                                          <p:val>
                                            <p:strVal val="ppt_x"/>
                                          </p:val>
                                        </p:tav>
                                        <p:tav tm="100000">
                                          <p:val>
                                            <p:strVal val="ppt_x"/>
                                          </p:val>
                                        </p:tav>
                                      </p:tavLst>
                                    </p:anim>
                                    <p:anim calcmode="lin" valueType="num">
                                      <p:cBhvr>
                                        <p:cTn id="54" dur="1000"/>
                                        <p:tgtEl>
                                          <p:spTgt spid="22"/>
                                        </p:tgtEl>
                                        <p:attrNameLst>
                                          <p:attrName>ppt_y</p:attrName>
                                        </p:attrNameLst>
                                      </p:cBhvr>
                                      <p:tavLst>
                                        <p:tav tm="0">
                                          <p:val>
                                            <p:strVal val="ppt_y"/>
                                          </p:val>
                                        </p:tav>
                                        <p:tav tm="100000">
                                          <p:val>
                                            <p:strVal val="ppt_y+.1"/>
                                          </p:val>
                                        </p:tav>
                                      </p:tavLst>
                                    </p:anim>
                                    <p:set>
                                      <p:cBhvr>
                                        <p:cTn id="55"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9" grpId="0"/>
      <p:bldP spid="21" grpId="0" animBg="1"/>
      <p:bldP spid="21" grpId="1" animBg="1"/>
      <p:bldP spid="22" grpId="0" animBg="1"/>
      <p:bldP spid="22" grpId="1" animBg="1"/>
      <p:bldP spid="23" grpId="0" animBg="1"/>
      <p:bldP spid="2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3" name="Picture 2">
            <a:extLst>
              <a:ext uri="{FF2B5EF4-FFF2-40B4-BE49-F238E27FC236}">
                <a16:creationId xmlns:a16="http://schemas.microsoft.com/office/drawing/2014/main" id="{975BC60E-BDC1-B42C-B987-C736E768C71C}"/>
              </a:ext>
            </a:extLst>
          </p:cNvPr>
          <p:cNvPicPr>
            <a:picLocks noChangeAspect="1"/>
          </p:cNvPicPr>
          <p:nvPr/>
        </p:nvPicPr>
        <p:blipFill>
          <a:blip r:embed="rId6"/>
          <a:stretch>
            <a:fillRect/>
          </a:stretch>
        </p:blipFill>
        <p:spPr>
          <a:xfrm>
            <a:off x="2866651" y="1417763"/>
            <a:ext cx="7529213" cy="3487214"/>
          </a:xfrm>
          <a:prstGeom prst="rect">
            <a:avLst/>
          </a:prstGeom>
        </p:spPr>
      </p:pic>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 - Bảng Chữ Cái ♫ Candy Ngọc Hà ♫ Nhạc Thiếu Nhi Bé Học Chữ Cái ABC Tiếng Việt [MV 4K]">
            <a:hlinkClick r:id="" action="ppaction://media"/>
            <a:extLst>
              <a:ext uri="{FF2B5EF4-FFF2-40B4-BE49-F238E27FC236}">
                <a16:creationId xmlns:a16="http://schemas.microsoft.com/office/drawing/2014/main" id="{E4C404A3-C5C3-5F16-05EB-C2B156C59F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977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712" y="0"/>
            <a:ext cx="11425701" cy="713180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53" y="2868584"/>
            <a:ext cx="3906727" cy="3594812"/>
          </a:xfrm>
          <a:prstGeom prst="rect">
            <a:avLst/>
          </a:prstGeom>
        </p:spPr>
      </p:pic>
      <p:pic>
        <p:nvPicPr>
          <p:cNvPr id="10" name="图片 9">
            <a:extLst>
              <a:ext uri="{FF2B5EF4-FFF2-40B4-BE49-F238E27FC236}">
                <a16:creationId xmlns:a16="http://schemas.microsoft.com/office/drawing/2014/main" id="{9DCD99C7-E232-436A-A868-F213820D3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36424" y="535882"/>
            <a:ext cx="2316046" cy="2050472"/>
          </a:xfrm>
          <a:prstGeom prst="rect">
            <a:avLst/>
          </a:prstGeom>
        </p:spPr>
      </p:pic>
      <p:sp>
        <p:nvSpPr>
          <p:cNvPr id="2" name="文本框 22">
            <a:extLst>
              <a:ext uri="{FF2B5EF4-FFF2-40B4-BE49-F238E27FC236}">
                <a16:creationId xmlns:a16="http://schemas.microsoft.com/office/drawing/2014/main" id="{E2D18B1E-5573-5B3E-387D-5A8F5D17D1BD}"/>
              </a:ext>
            </a:extLst>
          </p:cNvPr>
          <p:cNvSpPr txBox="1"/>
          <p:nvPr/>
        </p:nvSpPr>
        <p:spPr>
          <a:xfrm>
            <a:off x="2245543" y="3109383"/>
            <a:ext cx="8176438" cy="2585323"/>
          </a:xfrm>
          <a:prstGeom prst="rect">
            <a:avLst/>
          </a:prstGeom>
          <a:noFill/>
        </p:spPr>
        <p:txBody>
          <a:bodyPr wrap="square" rtlCol="0">
            <a:spAutoFit/>
          </a:bodyPr>
          <a:lstStyle/>
          <a:p>
            <a:pPr algn="ctr"/>
            <a:r>
              <a:rPr lang="en-US" altLang="zh-CN" sz="5400" dirty="0">
                <a:solidFill>
                  <a:srgbClr val="FF0000"/>
                </a:solidFill>
                <a:latin typeface="iCiel Cadena" panose="02000503000000020004" pitchFamily="2" charset="0"/>
                <a:ea typeface="思源黑体 CN Bold" panose="020B0800000000000000" pitchFamily="34" charset="-122"/>
              </a:rPr>
              <a:t>CHÍNH TẢ: </a:t>
            </a:r>
          </a:p>
          <a:p>
            <a:pPr algn="ctr"/>
            <a:r>
              <a:rPr lang="en-US" altLang="zh-CN" sz="5400" dirty="0">
                <a:solidFill>
                  <a:srgbClr val="FF0000"/>
                </a:solidFill>
                <a:latin typeface="iCiel Cadena" panose="02000503000000020004" pitchFamily="2" charset="0"/>
                <a:ea typeface="思源黑体 CN Bold" panose="020B0800000000000000" pitchFamily="34" charset="-122"/>
              </a:rPr>
              <a:t>Thời khóa biểu</a:t>
            </a:r>
          </a:p>
          <a:p>
            <a:pPr algn="ct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56" presetClass="entr" presetSubtype="0" fill="hold" nodeType="withEffect">
                                  <p:stCondLst>
                                    <p:cond delay="0"/>
                                  </p:stCondLst>
                                  <p:iterate type="lt">
                                    <p:tmPct val="3000"/>
                                  </p:iterate>
                                  <p:childTnLst>
                                    <p:set>
                                      <p:cBhvr>
                                        <p:cTn id="13" dur="1" fill="hold">
                                          <p:stCondLst>
                                            <p:cond delay="0"/>
                                          </p:stCondLst>
                                        </p:cTn>
                                        <p:tgtEl>
                                          <p:spTgt spid="2">
                                            <p:txEl>
                                              <p:pRg st="0" end="0"/>
                                            </p:txEl>
                                          </p:spTgt>
                                        </p:tgtEl>
                                        <p:attrNameLst>
                                          <p:attrName>style.visibility</p:attrName>
                                        </p:attrNameLst>
                                      </p:cBhvr>
                                      <p:to>
                                        <p:strVal val="visible"/>
                                      </p:to>
                                    </p:set>
                                    <p:anim by="(-#ppt_w*2)" calcmode="lin" valueType="num">
                                      <p:cBhvr rctx="PPT">
                                        <p:cTn id="14" dur="500" autoRev="1" fill="hold">
                                          <p:stCondLst>
                                            <p:cond delay="0"/>
                                          </p:stCondLst>
                                        </p:cTn>
                                        <p:tgtEl>
                                          <p:spTgt spid="2">
                                            <p:txEl>
                                              <p:pRg st="0" end="0"/>
                                            </p:txEl>
                                          </p:spTgt>
                                        </p:tgtEl>
                                        <p:attrNameLst>
                                          <p:attrName>ppt_w</p:attrName>
                                        </p:attrNameLst>
                                      </p:cBhvr>
                                    </p:anim>
                                    <p:anim by="(#ppt_w*0.50)" calcmode="lin" valueType="num">
                                      <p:cBhvr>
                                        <p:cTn id="15" dur="500" decel="50000" autoRev="1" fill="hold">
                                          <p:stCondLst>
                                            <p:cond delay="0"/>
                                          </p:stCondLst>
                                        </p:cTn>
                                        <p:tgtEl>
                                          <p:spTgt spid="2">
                                            <p:txEl>
                                              <p:pRg st="0" end="0"/>
                                            </p:txEl>
                                          </p:spTgt>
                                        </p:tgtEl>
                                        <p:attrNameLst>
                                          <p:attrName>ppt_x</p:attrName>
                                        </p:attrNameLst>
                                      </p:cBhvr>
                                    </p:anim>
                                    <p:anim from="(-#ppt_h/2)" to="(#ppt_y)" calcmode="lin" valueType="num">
                                      <p:cBhvr>
                                        <p:cTn id="16" dur="1000" fill="hold">
                                          <p:stCondLst>
                                            <p:cond delay="0"/>
                                          </p:stCondLst>
                                        </p:cTn>
                                        <p:tgtEl>
                                          <p:spTgt spid="2">
                                            <p:txEl>
                                              <p:pRg st="0" end="0"/>
                                            </p:txEl>
                                          </p:spTgt>
                                        </p:tgtEl>
                                        <p:attrNameLst>
                                          <p:attrName>ppt_y</p:attrName>
                                        </p:attrNameLst>
                                      </p:cBhvr>
                                    </p:anim>
                                    <p:animRot by="21600000">
                                      <p:cBhvr>
                                        <p:cTn id="17" dur="1000" fill="hold">
                                          <p:stCondLst>
                                            <p:cond delay="0"/>
                                          </p:stCondLst>
                                        </p:cTn>
                                        <p:tgtEl>
                                          <p:spTgt spid="2">
                                            <p:txEl>
                                              <p:pRg st="0" end="0"/>
                                            </p:txEl>
                                          </p:spTgt>
                                        </p:tgtEl>
                                        <p:attrNameLst>
                                          <p:attrName>r</p:attrName>
                                        </p:attrNameLst>
                                      </p:cBhvr>
                                    </p:animRot>
                                  </p:childTnLst>
                                </p:cTn>
                              </p:par>
                              <p:par>
                                <p:cTn id="18" presetID="56" presetClass="entr" presetSubtype="0" fill="hold" nodeType="withEffect">
                                  <p:stCondLst>
                                    <p:cond delay="0"/>
                                  </p:stCondLst>
                                  <p:iterate type="lt">
                                    <p:tmPct val="3000"/>
                                  </p:iterate>
                                  <p:childTnLst>
                                    <p:set>
                                      <p:cBhvr>
                                        <p:cTn id="19" dur="1" fill="hold">
                                          <p:stCondLst>
                                            <p:cond delay="0"/>
                                          </p:stCondLst>
                                        </p:cTn>
                                        <p:tgtEl>
                                          <p:spTgt spid="2">
                                            <p:txEl>
                                              <p:pRg st="1" end="1"/>
                                            </p:txEl>
                                          </p:spTgt>
                                        </p:tgtEl>
                                        <p:attrNameLst>
                                          <p:attrName>style.visibility</p:attrName>
                                        </p:attrNameLst>
                                      </p:cBhvr>
                                      <p:to>
                                        <p:strVal val="visible"/>
                                      </p:to>
                                    </p:set>
                                    <p:anim by="(-#ppt_w*2)" calcmode="lin" valueType="num">
                                      <p:cBhvr rctx="PPT">
                                        <p:cTn id="20" dur="500" autoRev="1" fill="hold">
                                          <p:stCondLst>
                                            <p:cond delay="0"/>
                                          </p:stCondLst>
                                        </p:cTn>
                                        <p:tgtEl>
                                          <p:spTgt spid="2">
                                            <p:txEl>
                                              <p:pRg st="1" end="1"/>
                                            </p:txEl>
                                          </p:spTgt>
                                        </p:tgtEl>
                                        <p:attrNameLst>
                                          <p:attrName>ppt_w</p:attrName>
                                        </p:attrNameLst>
                                      </p:cBhvr>
                                    </p:anim>
                                    <p:anim by="(#ppt_w*0.50)" calcmode="lin" valueType="num">
                                      <p:cBhvr>
                                        <p:cTn id="21" dur="500" decel="50000" autoRev="1" fill="hold">
                                          <p:stCondLst>
                                            <p:cond delay="0"/>
                                          </p:stCondLst>
                                        </p:cTn>
                                        <p:tgtEl>
                                          <p:spTgt spid="2">
                                            <p:txEl>
                                              <p:pRg st="1" end="1"/>
                                            </p:txEl>
                                          </p:spTgt>
                                        </p:tgtEl>
                                        <p:attrNameLst>
                                          <p:attrName>ppt_x</p:attrName>
                                        </p:attrNameLst>
                                      </p:cBhvr>
                                    </p:anim>
                                    <p:anim from="(-#ppt_h/2)" to="(#ppt_y)" calcmode="lin" valueType="num">
                                      <p:cBhvr>
                                        <p:cTn id="22" dur="1000" fill="hold">
                                          <p:stCondLst>
                                            <p:cond delay="0"/>
                                          </p:stCondLst>
                                        </p:cTn>
                                        <p:tgtEl>
                                          <p:spTgt spid="2">
                                            <p:txEl>
                                              <p:pRg st="1" end="1"/>
                                            </p:txEl>
                                          </p:spTgt>
                                        </p:tgtEl>
                                        <p:attrNameLst>
                                          <p:attrName>ppt_y</p:attrName>
                                        </p:attrNameLst>
                                      </p:cBhvr>
                                    </p:anim>
                                    <p:animRot by="21600000">
                                      <p:cBhvr>
                                        <p:cTn id="23" dur="1000" fill="hold">
                                          <p:stCondLst>
                                            <p:cond delay="0"/>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4450" y="-32955"/>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1688316" y="1133856"/>
            <a:ext cx="8915400" cy="4740973"/>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1657904" y="4856144"/>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a16="http://schemas.microsoft.com/office/drawing/2014/main" id="{752B7FA6-2040-47CD-8E6E-26E21A62FF26}"/>
              </a:ext>
            </a:extLst>
          </p:cNvPr>
          <p:cNvSpPr txBox="1"/>
          <p:nvPr/>
        </p:nvSpPr>
        <p:spPr>
          <a:xfrm>
            <a:off x="3082912" y="136384"/>
            <a:ext cx="6377940" cy="969433"/>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400"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Thời</a:t>
            </a:r>
            <a:r>
              <a:rPr kumimoji="0" lang="en-US" altLang="zh-CN" sz="4400" i="0" u="none" strike="noStrike" kern="1200" normalizeH="0" noProof="0" dirty="0">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i="0" u="none" strike="noStrike" kern="1200" normalizeH="0" noProof="0" dirty="0" err="1">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a:t>
            </a:r>
            <a:r>
              <a:rPr kumimoji="0" lang="en-US" altLang="zh-CN" sz="4400" i="0" u="none" strike="noStrike" kern="1200" normalizeH="0" noProof="0" dirty="0">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i="0" u="none" strike="noStrike" kern="1200" normalizeH="0" noProof="0" dirty="0" err="1">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rPr>
              <a:t>biểu</a:t>
            </a:r>
            <a:endParaRPr kumimoji="0" lang="zh-CN" altLang="en-US" sz="44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029CC1D7-D979-4052-AEA0-8129889A4A29}"/>
              </a:ext>
            </a:extLst>
          </p:cNvPr>
          <p:cNvSpPr txBox="1"/>
          <p:nvPr/>
        </p:nvSpPr>
        <p:spPr>
          <a:xfrm>
            <a:off x="1788671" y="1821264"/>
            <a:ext cx="8234104" cy="2554545"/>
          </a:xfrm>
          <a:prstGeom prst="rect">
            <a:avLst/>
          </a:prstGeom>
          <a:noFill/>
        </p:spPr>
        <p:txBody>
          <a:bodyPr wrap="square">
            <a:spAutoFit/>
          </a:bodyPr>
          <a:lstStyle/>
          <a:p>
            <a:pPr lvl="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Thời khóa biểu cho biết thời gian học các môn của từng ngày trong tuần. Thời khóa biểu gồm nhiều cột dọc và nhiều hàng ngang. Các bạn học sinh thường đọc thời khóa biểu theo trình tự thứ - buổi - tiết –môn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3991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806311" y="426933"/>
            <a:ext cx="2477474"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Thời</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khóa</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biểu</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345440" y="994699"/>
            <a:ext cx="11653519"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ThƟ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Ƣ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λμϜ</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Ɵ gian hǌ các jŪ của Ǉừng wgày Ǉr</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Ǉuần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Thời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khóa</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78BCA41-89BE-44A6-93BA-1EDEEE596FA3}"/>
              </a:ext>
            </a:extLst>
          </p:cNvPr>
          <p:cNvSpPr txBox="1"/>
          <p:nvPr/>
        </p:nvSpPr>
        <p:spPr>
          <a:xfrm>
            <a:off x="-1" y="1523213"/>
            <a:ext cx="1199896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λμϜu gĵ ηΗϛu cŎ dǌ và ηΗϛu hàng wgang.  Các bạn hǌ ǧ΅ζ κưŊg đǌ</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thời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khóa</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34994699-35C2-4545-8A9C-352A6EE7F242}"/>
              </a:ext>
            </a:extLst>
          </p:cNvPr>
          <p:cNvSpPr txBox="1"/>
          <p:nvPr/>
        </p:nvSpPr>
        <p:spPr>
          <a:xfrm>
            <a:off x="-1" y="2061100"/>
            <a:ext cx="11998960"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λμϜ</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u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o Ǉrì</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Ǉự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ứ -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λί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Ĕ -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 –</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mŪ</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srcRect l="13436" r="12967"/>
          <a:stretch/>
        </p:blipFill>
        <p:spPr>
          <a:xfrm>
            <a:off x="0" y="6092786"/>
            <a:ext cx="16370573" cy="804742"/>
          </a:xfrm>
          <a:prstGeom prst="rect">
            <a:avLst/>
          </a:prstGeom>
        </p:spPr>
      </p:pic>
      <p:pic>
        <p:nvPicPr>
          <p:cNvPr id="28" name="Picture 27"/>
          <p:cNvPicPr>
            <a:picLocks noChangeAspect="1"/>
          </p:cNvPicPr>
          <p:nvPr/>
        </p:nvPicPr>
        <p:blipFill rotWithShape="1">
          <a:blip r:embed="rId2"/>
          <a:srcRect l="13436" t="84985" r="12967" b="6114"/>
          <a:stretch/>
        </p:blipFill>
        <p:spPr>
          <a:xfrm>
            <a:off x="-57151" y="0"/>
            <a:ext cx="16370573" cy="312479"/>
          </a:xfrm>
          <a:prstGeom prst="rect">
            <a:avLst/>
          </a:prstGeom>
        </p:spPr>
      </p:pic>
      <p:sp>
        <p:nvSpPr>
          <p:cNvPr id="8" name="TextBox 7"/>
          <p:cNvSpPr txBox="1"/>
          <p:nvPr/>
        </p:nvSpPr>
        <p:spPr>
          <a:xfrm>
            <a:off x="1376005" y="1919298"/>
            <a:ext cx="11047361" cy="615489"/>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khóa biểu cho biết điều gì?</a:t>
            </a:r>
          </a:p>
        </p:txBody>
      </p:sp>
      <p:sp>
        <p:nvSpPr>
          <p:cNvPr id="12" name="五角星 32"/>
          <p:cNvSpPr/>
          <p:nvPr/>
        </p:nvSpPr>
        <p:spPr>
          <a:xfrm rot="2121297">
            <a:off x="11785778" y="1007192"/>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五角星 36"/>
          <p:cNvSpPr/>
          <p:nvPr/>
        </p:nvSpPr>
        <p:spPr>
          <a:xfrm rot="2755789">
            <a:off x="9981335" y="144569"/>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五角星 35"/>
          <p:cNvSpPr/>
          <p:nvPr/>
        </p:nvSpPr>
        <p:spPr>
          <a:xfrm rot="19384917">
            <a:off x="10701549" y="66256"/>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五角星 34"/>
          <p:cNvSpPr/>
          <p:nvPr/>
        </p:nvSpPr>
        <p:spPr>
          <a:xfrm rot="337835">
            <a:off x="11573210" y="-28478"/>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五角星 36"/>
          <p:cNvSpPr/>
          <p:nvPr/>
        </p:nvSpPr>
        <p:spPr>
          <a:xfrm rot="20248740">
            <a:off x="11670957" y="1651895"/>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7" name="Picture 16"/>
          <p:cNvPicPr>
            <a:picLocks noChangeAspect="1"/>
          </p:cNvPicPr>
          <p:nvPr/>
        </p:nvPicPr>
        <p:blipFill rotWithShape="1">
          <a:blip r:embed="rId3"/>
          <a:srcRect l="7607" t="9720" r="7737" b="54882"/>
          <a:stretch/>
        </p:blipFill>
        <p:spPr>
          <a:xfrm>
            <a:off x="-13319" y="5781578"/>
            <a:ext cx="12211050" cy="1104900"/>
          </a:xfrm>
          <a:prstGeom prst="rect">
            <a:avLst/>
          </a:prstGeom>
        </p:spPr>
      </p:pic>
      <p:pic>
        <p:nvPicPr>
          <p:cNvPr id="18" name="图片 7"/>
          <p:cNvPicPr>
            <a:picLocks noChangeAspect="1"/>
          </p:cNvPicPr>
          <p:nvPr/>
        </p:nvPicPr>
        <p:blipFill>
          <a:blip r:embed="rId4"/>
          <a:stretch>
            <a:fillRect/>
          </a:stretch>
        </p:blipFill>
        <p:spPr>
          <a:xfrm>
            <a:off x="53443" y="4908842"/>
            <a:ext cx="1522959" cy="1988686"/>
          </a:xfrm>
          <a:prstGeom prst="rect">
            <a:avLst/>
          </a:prstGeom>
          <a:noFill/>
          <a:ln w="9525">
            <a:noFill/>
          </a:ln>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90491" y="71418"/>
            <a:ext cx="977643" cy="1232391"/>
          </a:xfrm>
          <a:prstGeom prst="rect">
            <a:avLst/>
          </a:prstGeom>
        </p:spPr>
      </p:pic>
      <p:pic>
        <p:nvPicPr>
          <p:cNvPr id="21" name="图片 8"/>
          <p:cNvPicPr>
            <a:picLocks noChangeAspect="1"/>
          </p:cNvPicPr>
          <p:nvPr/>
        </p:nvPicPr>
        <p:blipFill>
          <a:blip r:embed="rId7"/>
          <a:stretch>
            <a:fillRect/>
          </a:stretch>
        </p:blipFill>
        <p:spPr>
          <a:xfrm>
            <a:off x="10786464" y="5026951"/>
            <a:ext cx="1320274" cy="1824172"/>
          </a:xfrm>
          <a:prstGeom prst="rect">
            <a:avLst/>
          </a:prstGeom>
          <a:noFill/>
          <a:ln w="9525">
            <a:noFill/>
          </a:ln>
        </p:spPr>
      </p:pic>
      <p:grpSp>
        <p:nvGrpSpPr>
          <p:cNvPr id="23" name="Group 22"/>
          <p:cNvGrpSpPr/>
          <p:nvPr/>
        </p:nvGrpSpPr>
        <p:grpSpPr>
          <a:xfrm>
            <a:off x="579312" y="1917100"/>
            <a:ext cx="857619" cy="614181"/>
            <a:chOff x="2485459" y="1975436"/>
            <a:chExt cx="1772914" cy="1393004"/>
          </a:xfrm>
        </p:grpSpPr>
        <p:pic>
          <p:nvPicPr>
            <p:cNvPr id="25"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27"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29"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36" name="TextBox 35"/>
          <p:cNvSpPr txBox="1"/>
          <p:nvPr/>
        </p:nvSpPr>
        <p:spPr>
          <a:xfrm>
            <a:off x="1512751" y="2684009"/>
            <a:ext cx="10376513" cy="615489"/>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khóa biểu cho biết thời gian của từng ngày trong tuần.</a:t>
            </a:r>
          </a:p>
        </p:txBody>
      </p:sp>
      <p:grpSp>
        <p:nvGrpSpPr>
          <p:cNvPr id="3" name="Group 2"/>
          <p:cNvGrpSpPr/>
          <p:nvPr/>
        </p:nvGrpSpPr>
        <p:grpSpPr>
          <a:xfrm>
            <a:off x="3870265" y="711073"/>
            <a:ext cx="4443881" cy="967261"/>
            <a:chOff x="3870265" y="711073"/>
            <a:chExt cx="4443881" cy="967261"/>
          </a:xfrm>
        </p:grpSpPr>
        <p:sp>
          <p:nvSpPr>
            <p:cNvPr id="2" name="Cloud Callout 1"/>
            <p:cNvSpPr/>
            <p:nvPr/>
          </p:nvSpPr>
          <p:spPr>
            <a:xfrm>
              <a:off x="3870265" y="711073"/>
              <a:ext cx="4443881" cy="96726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extBox 50"/>
            <p:cNvSpPr txBox="1"/>
            <p:nvPr/>
          </p:nvSpPr>
          <p:spPr>
            <a:xfrm>
              <a:off x="4421402" y="886958"/>
              <a:ext cx="3892744" cy="615489"/>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 dung bài viết</a:t>
              </a:r>
            </a:p>
          </p:txBody>
        </p:sp>
      </p:grpSp>
      <p:sp>
        <p:nvSpPr>
          <p:cNvPr id="24" name="TextBox 23"/>
          <p:cNvSpPr txBox="1"/>
          <p:nvPr/>
        </p:nvSpPr>
        <p:spPr>
          <a:xfrm>
            <a:off x="1398138" y="3552313"/>
            <a:ext cx="11025228" cy="615489"/>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học sinh thường đọc thời khóa biểu theo trình tự nào?</a:t>
            </a:r>
          </a:p>
        </p:txBody>
      </p:sp>
      <p:grpSp>
        <p:nvGrpSpPr>
          <p:cNvPr id="30" name="Group 29"/>
          <p:cNvGrpSpPr/>
          <p:nvPr/>
        </p:nvGrpSpPr>
        <p:grpSpPr>
          <a:xfrm>
            <a:off x="601443" y="3453130"/>
            <a:ext cx="847302" cy="587251"/>
            <a:chOff x="5056546" y="1975436"/>
            <a:chExt cx="1772914" cy="1393004"/>
          </a:xfrm>
        </p:grpSpPr>
        <p:pic>
          <p:nvPicPr>
            <p:cNvPr id="31"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32"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33"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p:cNvSpPr txBox="1"/>
          <p:nvPr/>
        </p:nvSpPr>
        <p:spPr>
          <a:xfrm>
            <a:off x="1576402" y="4293353"/>
            <a:ext cx="10376513" cy="1107931"/>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học sinh thường đọc thời khóa biểu theo trình tự thứ -buổi – tiết – môn .</a:t>
            </a:r>
          </a:p>
        </p:txBody>
      </p:sp>
    </p:spTree>
    <p:extLst>
      <p:ext uri="{BB962C8B-B14F-4D97-AF65-F5344CB8AC3E}">
        <p14:creationId xmlns:p14="http://schemas.microsoft.com/office/powerpoint/2010/main" val="301148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anim calcmode="lin" valueType="num">
                                      <p:cBhvr>
                                        <p:cTn id="61" dur="1000" fill="hold"/>
                                        <p:tgtEl>
                                          <p:spTgt spid="34"/>
                                        </p:tgtEl>
                                        <p:attrNameLst>
                                          <p:attrName>ppt_x</p:attrName>
                                        </p:attrNameLst>
                                      </p:cBhvr>
                                      <p:tavLst>
                                        <p:tav tm="0">
                                          <p:val>
                                            <p:strVal val="#ppt_x"/>
                                          </p:val>
                                        </p:tav>
                                        <p:tav tm="100000">
                                          <p:val>
                                            <p:strVal val="#ppt_x"/>
                                          </p:val>
                                        </p:tav>
                                      </p:tavLst>
                                    </p:anim>
                                    <p:anim calcmode="lin" valueType="num">
                                      <p:cBhvr>
                                        <p:cTn id="6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6" grpId="0"/>
      <p:bldP spid="24"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id="{9F5D045B-D6E2-4315-9486-A7913D26350B}"/>
              </a:ext>
            </a:extLst>
          </p:cNvPr>
          <p:cNvSpPr txBox="1"/>
          <p:nvPr/>
        </p:nvSpPr>
        <p:spPr>
          <a:xfrm>
            <a:off x="5843127" y="473568"/>
            <a:ext cx="398538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LUYỆN</a:t>
            </a:r>
            <a:r>
              <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ĐỌC</a:t>
            </a:r>
            <a:r>
              <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TỪ</a:t>
            </a:r>
            <a:r>
              <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KHÓ</a:t>
            </a:r>
            <a:endPar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endParaRPr>
          </a:p>
        </p:txBody>
      </p:sp>
      <p:pic>
        <p:nvPicPr>
          <p:cNvPr id="35" name="Picture 10">
            <a:extLst>
              <a:ext uri="{FF2B5EF4-FFF2-40B4-BE49-F238E27FC236}">
                <a16:creationId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2" name="TextBox 1">
            <a:extLst>
              <a:ext uri="{FF2B5EF4-FFF2-40B4-BE49-F238E27FC236}">
                <a16:creationId xmlns:a16="http://schemas.microsoft.com/office/drawing/2014/main" id="{FD5F849F-A2DD-49BD-9CF7-D5CD60943DB7}"/>
              </a:ext>
            </a:extLst>
          </p:cNvPr>
          <p:cNvSpPr txBox="1"/>
          <p:nvPr/>
        </p:nvSpPr>
        <p:spPr>
          <a:xfrm>
            <a:off x="9448369" y="2853912"/>
            <a:ext cx="1834413" cy="707886"/>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trình</a:t>
            </a:r>
            <a:r>
              <a:rPr kumimoji="0" lang="en-US" sz="4000" b="0" i="0" u="none" strike="noStrike" kern="1200" cap="none" spc="0" normalizeH="0" noProof="0" dirty="0">
                <a:ln>
                  <a:noFill/>
                </a:ln>
                <a:solidFill>
                  <a:prstClr val="black"/>
                </a:solidFill>
                <a:effectLst/>
                <a:uLnTx/>
                <a:uFillTx/>
                <a:latin typeface="Calibri"/>
                <a:ea typeface="+mn-ea"/>
                <a:cs typeface="+mn-cs"/>
              </a:rPr>
              <a:t> </a:t>
            </a:r>
            <a:r>
              <a:rPr kumimoji="0" lang="en-US" sz="4000" b="0" i="0" u="none" strike="noStrike" kern="1200" cap="none" spc="0" normalizeH="0" noProof="0" dirty="0" err="1">
                <a:ln>
                  <a:noFill/>
                </a:ln>
                <a:solidFill>
                  <a:prstClr val="black"/>
                </a:solidFill>
                <a:effectLst/>
                <a:uLnTx/>
                <a:uFillTx/>
                <a:latin typeface="Calibri"/>
                <a:ea typeface="+mn-ea"/>
                <a:cs typeface="+mn-cs"/>
              </a:rPr>
              <a:t>tự</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矩形 10">
            <a:extLst>
              <a:ext uri="{FF2B5EF4-FFF2-40B4-BE49-F238E27FC236}">
                <a16:creationId xmlns:a16="http://schemas.microsoft.com/office/drawing/2014/main" id="{4EAFC1F2-A77F-42D4-B250-97BF9AE8F736}"/>
              </a:ext>
            </a:extLst>
          </p:cNvPr>
          <p:cNvSpPr/>
          <p:nvPr/>
        </p:nvSpPr>
        <p:spPr>
          <a:xfrm>
            <a:off x="3209585" y="1813004"/>
            <a:ext cx="1944306"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a16="http://schemas.microsoft.com/office/drawing/2014/main" id="{74B8E5DD-6A90-452C-AD1D-7B59ACC4C5A7}"/>
              </a:ext>
            </a:extLst>
          </p:cNvPr>
          <p:cNvSpPr txBox="1"/>
          <p:nvPr/>
        </p:nvSpPr>
        <p:spPr>
          <a:xfrm>
            <a:off x="3430552" y="1892203"/>
            <a:ext cx="150733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504D">
                    <a:lumMod val="50000"/>
                  </a:srgbClr>
                </a:solidFill>
                <a:effectLst/>
                <a:uLnTx/>
                <a:uFillTx/>
                <a:latin typeface="Calibri"/>
                <a:ea typeface="+mn-ea"/>
                <a:cs typeface="+mn-cs"/>
              </a:rPr>
              <a:t>trình</a:t>
            </a:r>
            <a:r>
              <a:rPr kumimoji="0" lang="en-US" sz="3200" b="0" i="0" u="none" strike="noStrike" kern="1200" cap="none" spc="0" normalizeH="0" noProof="0" dirty="0">
                <a:ln>
                  <a:noFill/>
                </a:ln>
                <a:solidFill>
                  <a:srgbClr val="C0504D">
                    <a:lumMod val="50000"/>
                  </a:srgbClr>
                </a:solidFill>
                <a:effectLst/>
                <a:uLnTx/>
                <a:uFillTx/>
                <a:latin typeface="Calibri"/>
                <a:ea typeface="+mn-ea"/>
                <a:cs typeface="+mn-cs"/>
              </a:rPr>
              <a:t> </a:t>
            </a:r>
            <a:r>
              <a:rPr kumimoji="0" lang="en-US" sz="3200" b="0" i="0" u="none" strike="noStrike" kern="1200" cap="none" spc="0" normalizeH="0" noProof="0" dirty="0" err="1">
                <a:ln>
                  <a:noFill/>
                </a:ln>
                <a:solidFill>
                  <a:srgbClr val="C0504D">
                    <a:lumMod val="50000"/>
                  </a:srgbClr>
                </a:solidFill>
                <a:effectLst/>
                <a:uLnTx/>
                <a:uFillTx/>
                <a:latin typeface="Calibri"/>
                <a:ea typeface="+mn-ea"/>
                <a:cs typeface="+mn-cs"/>
              </a:rPr>
              <a:t>tự</a:t>
            </a:r>
            <a:endParaRPr kumimoji="0" lang="en-US" sz="3200" b="0" i="0" u="none" strike="noStrike" kern="1200" cap="none" spc="0" normalizeH="0" baseline="0" noProof="0" dirty="0">
              <a:ln>
                <a:noFill/>
              </a:ln>
              <a:solidFill>
                <a:srgbClr val="C0504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1" nodeType="clickEffect">
                                  <p:stCondLst>
                                    <p:cond delay="0"/>
                                  </p:stCondLst>
                                  <p:childTnLst>
                                    <p:animRot by="120000">
                                      <p:cBhvr>
                                        <p:cTn id="36" dur="100" fill="hold">
                                          <p:stCondLst>
                                            <p:cond delay="0"/>
                                          </p:stCondLst>
                                        </p:cTn>
                                        <p:tgtEl>
                                          <p:spTgt spid="36"/>
                                        </p:tgtEl>
                                        <p:attrNameLst>
                                          <p:attrName>r</p:attrName>
                                        </p:attrNameLst>
                                      </p:cBhvr>
                                    </p:animRot>
                                    <p:animRot by="-240000">
                                      <p:cBhvr>
                                        <p:cTn id="37" dur="200" fill="hold">
                                          <p:stCondLst>
                                            <p:cond delay="200"/>
                                          </p:stCondLst>
                                        </p:cTn>
                                        <p:tgtEl>
                                          <p:spTgt spid="36"/>
                                        </p:tgtEl>
                                        <p:attrNameLst>
                                          <p:attrName>r</p:attrName>
                                        </p:attrNameLst>
                                      </p:cBhvr>
                                    </p:animRot>
                                    <p:animRot by="240000">
                                      <p:cBhvr>
                                        <p:cTn id="38" dur="200" fill="hold">
                                          <p:stCondLst>
                                            <p:cond delay="400"/>
                                          </p:stCondLst>
                                        </p:cTn>
                                        <p:tgtEl>
                                          <p:spTgt spid="36"/>
                                        </p:tgtEl>
                                        <p:attrNameLst>
                                          <p:attrName>r</p:attrName>
                                        </p:attrNameLst>
                                      </p:cBhvr>
                                    </p:animRot>
                                    <p:animRot by="-240000">
                                      <p:cBhvr>
                                        <p:cTn id="39" dur="200" fill="hold">
                                          <p:stCondLst>
                                            <p:cond delay="600"/>
                                          </p:stCondLst>
                                        </p:cTn>
                                        <p:tgtEl>
                                          <p:spTgt spid="36"/>
                                        </p:tgtEl>
                                        <p:attrNameLst>
                                          <p:attrName>r</p:attrName>
                                        </p:attrNameLst>
                                      </p:cBhvr>
                                    </p:animRot>
                                    <p:animRot by="120000">
                                      <p:cBhvr>
                                        <p:cTn id="40" dur="200" fill="hold">
                                          <p:stCondLst>
                                            <p:cond delay="800"/>
                                          </p:stCondLst>
                                        </p:cTn>
                                        <p:tgtEl>
                                          <p:spTgt spid="36"/>
                                        </p:tgtEl>
                                        <p:attrNameLst>
                                          <p:attrName>r</p:attrName>
                                        </p:attrNameLst>
                                      </p:cBhvr>
                                    </p:animRot>
                                  </p:childTnLst>
                                </p:cTn>
                              </p:par>
                              <p:par>
                                <p:cTn id="41" presetID="32" presetClass="emph" presetSubtype="0" fill="hold" grpId="1" nodeType="withEffect">
                                  <p:stCondLst>
                                    <p:cond delay="0"/>
                                  </p:stCondLst>
                                  <p:childTnLst>
                                    <p:animRot by="120000">
                                      <p:cBhvr>
                                        <p:cTn id="42" dur="100" fill="hold">
                                          <p:stCondLst>
                                            <p:cond delay="0"/>
                                          </p:stCondLst>
                                        </p:cTn>
                                        <p:tgtEl>
                                          <p:spTgt spid="37"/>
                                        </p:tgtEl>
                                        <p:attrNameLst>
                                          <p:attrName>r</p:attrName>
                                        </p:attrNameLst>
                                      </p:cBhvr>
                                    </p:animRot>
                                    <p:animRot by="-240000">
                                      <p:cBhvr>
                                        <p:cTn id="43" dur="200" fill="hold">
                                          <p:stCondLst>
                                            <p:cond delay="200"/>
                                          </p:stCondLst>
                                        </p:cTn>
                                        <p:tgtEl>
                                          <p:spTgt spid="37"/>
                                        </p:tgtEl>
                                        <p:attrNameLst>
                                          <p:attrName>r</p:attrName>
                                        </p:attrNameLst>
                                      </p:cBhvr>
                                    </p:animRot>
                                    <p:animRot by="240000">
                                      <p:cBhvr>
                                        <p:cTn id="44" dur="200" fill="hold">
                                          <p:stCondLst>
                                            <p:cond delay="400"/>
                                          </p:stCondLst>
                                        </p:cTn>
                                        <p:tgtEl>
                                          <p:spTgt spid="37"/>
                                        </p:tgtEl>
                                        <p:attrNameLst>
                                          <p:attrName>r</p:attrName>
                                        </p:attrNameLst>
                                      </p:cBhvr>
                                    </p:animRot>
                                    <p:animRot by="-240000">
                                      <p:cBhvr>
                                        <p:cTn id="45" dur="200" fill="hold">
                                          <p:stCondLst>
                                            <p:cond delay="600"/>
                                          </p:stCondLst>
                                        </p:cTn>
                                        <p:tgtEl>
                                          <p:spTgt spid="37"/>
                                        </p:tgtEl>
                                        <p:attrNameLst>
                                          <p:attrName>r</p:attrName>
                                        </p:attrNameLst>
                                      </p:cBhvr>
                                    </p:animRot>
                                    <p:animRot by="120000">
                                      <p:cBhvr>
                                        <p:cTn id="4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36" grpId="0" animBg="1"/>
      <p:bldP spid="36" grpId="1" animBg="1"/>
      <p:bldP spid="37" grpId="0"/>
      <p:bldP spid="3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id="{46F277F1-C8FB-4E35-83C1-2F1B2F0A21DD}"/>
              </a:ext>
            </a:extLst>
          </p:cNvPr>
          <p:cNvGrpSpPr/>
          <p:nvPr/>
        </p:nvGrpSpPr>
        <p:grpSpPr>
          <a:xfrm>
            <a:off x="3211274" y="0"/>
            <a:ext cx="7304326" cy="1430464"/>
            <a:chOff x="2236897" y="2906123"/>
            <a:chExt cx="4244865" cy="930843"/>
          </a:xfrm>
        </p:grpSpPr>
        <p:pic>
          <p:nvPicPr>
            <p:cNvPr id="21" name="图片 11">
              <a:extLst>
                <a:ext uri="{FF2B5EF4-FFF2-40B4-BE49-F238E27FC236}">
                  <a16:creationId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id="{9F5D045B-D6E2-4315-9486-A7913D26350B}"/>
              </a:ext>
            </a:extLst>
          </p:cNvPr>
          <p:cNvSpPr txBox="1"/>
          <p:nvPr/>
        </p:nvSpPr>
        <p:spPr>
          <a:xfrm>
            <a:off x="5843127" y="473568"/>
            <a:ext cx="398538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LUYỆN</a:t>
            </a:r>
            <a:r>
              <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ĐỌC</a:t>
            </a:r>
            <a:r>
              <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TỪ</a:t>
            </a:r>
            <a:r>
              <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Coiny" panose="02000903060500060000" pitchFamily="2" charset="0"/>
                <a:ea typeface="+mn-ea"/>
                <a:cs typeface="+mn-cs"/>
              </a:rPr>
              <a:t>KHÓ</a:t>
            </a:r>
            <a:endParaRPr kumimoji="0" lang="en-US" sz="2800" b="0" i="0" u="none" strike="noStrike" kern="1200" cap="none" spc="0" normalizeH="0" baseline="0" noProof="0" dirty="0">
              <a:ln>
                <a:noFill/>
              </a:ln>
              <a:solidFill>
                <a:prstClr val="white"/>
              </a:solidFill>
              <a:effectLst/>
              <a:uLnTx/>
              <a:uFillTx/>
              <a:latin typeface="Coiny" panose="02000903060500060000" pitchFamily="2" charset="0"/>
              <a:ea typeface="+mn-ea"/>
              <a:cs typeface="+mn-cs"/>
            </a:endParaRPr>
          </a:p>
        </p:txBody>
      </p:sp>
      <p:pic>
        <p:nvPicPr>
          <p:cNvPr id="35" name="Picture 10">
            <a:extLst>
              <a:ext uri="{FF2B5EF4-FFF2-40B4-BE49-F238E27FC236}">
                <a16:creationId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2" name="TextBox 1">
            <a:extLst>
              <a:ext uri="{FF2B5EF4-FFF2-40B4-BE49-F238E27FC236}">
                <a16:creationId xmlns:a16="http://schemas.microsoft.com/office/drawing/2014/main" id="{FD5F849F-A2DD-49BD-9CF7-D5CD60943DB7}"/>
              </a:ext>
            </a:extLst>
          </p:cNvPr>
          <p:cNvSpPr txBox="1"/>
          <p:nvPr/>
        </p:nvSpPr>
        <p:spPr>
          <a:xfrm>
            <a:off x="9828513" y="2853912"/>
            <a:ext cx="896849" cy="707886"/>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tiết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矩形 10">
            <a:extLst>
              <a:ext uri="{FF2B5EF4-FFF2-40B4-BE49-F238E27FC236}">
                <a16:creationId xmlns:a16="http://schemas.microsoft.com/office/drawing/2014/main" id="{4EAFC1F2-A77F-42D4-B250-97BF9AE8F736}"/>
              </a:ext>
            </a:extLst>
          </p:cNvPr>
          <p:cNvSpPr/>
          <p:nvPr/>
        </p:nvSpPr>
        <p:spPr>
          <a:xfrm>
            <a:off x="3209584" y="1813004"/>
            <a:ext cx="1574213"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37" name="TextBox 36">
            <a:extLst>
              <a:ext uri="{FF2B5EF4-FFF2-40B4-BE49-F238E27FC236}">
                <a16:creationId xmlns:a16="http://schemas.microsoft.com/office/drawing/2014/main" id="{74B8E5DD-6A90-452C-AD1D-7B59ACC4C5A7}"/>
              </a:ext>
            </a:extLst>
          </p:cNvPr>
          <p:cNvSpPr txBox="1"/>
          <p:nvPr/>
        </p:nvSpPr>
        <p:spPr>
          <a:xfrm>
            <a:off x="6028467" y="1890036"/>
            <a:ext cx="756361"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504D">
                    <a:lumMod val="50000"/>
                  </a:srgbClr>
                </a:solidFill>
                <a:effectLst/>
                <a:uLnTx/>
                <a:uFillTx/>
                <a:latin typeface="Calibri"/>
                <a:ea typeface="+mn-ea"/>
                <a:cs typeface="+mn-cs"/>
              </a:rPr>
              <a:t>tiết</a:t>
            </a:r>
            <a:endParaRPr kumimoji="0" lang="en-US" sz="3200" b="0" i="0" u="none" strike="noStrike" kern="1200" cap="none" spc="0" normalizeH="0" baseline="0" noProof="0" dirty="0">
              <a:ln>
                <a:noFill/>
              </a:ln>
              <a:solidFill>
                <a:srgbClr val="C0504D">
                  <a:lumMod val="50000"/>
                </a:srgbClr>
              </a:solidFill>
              <a:effectLst/>
              <a:uLnTx/>
              <a:uFillTx/>
              <a:latin typeface="Calibri"/>
              <a:ea typeface="+mn-ea"/>
              <a:cs typeface="+mn-cs"/>
            </a:endParaRPr>
          </a:p>
        </p:txBody>
      </p:sp>
      <p:sp>
        <p:nvSpPr>
          <p:cNvPr id="17" name="矩形 10">
            <a:extLst>
              <a:ext uri="{FF2B5EF4-FFF2-40B4-BE49-F238E27FC236}">
                <a16:creationId xmlns:a16="http://schemas.microsoft.com/office/drawing/2014/main" id="{5A38C6B4-5570-47C7-AC0B-F1D8E401F0FD}"/>
              </a:ext>
            </a:extLst>
          </p:cNvPr>
          <p:cNvSpPr/>
          <p:nvPr/>
        </p:nvSpPr>
        <p:spPr>
          <a:xfrm>
            <a:off x="5509076" y="1810837"/>
            <a:ext cx="1769492" cy="743174"/>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w="12700" cap="flat" cmpd="sng" algn="ctr">
            <a:noFill/>
            <a:prstDash val="solid"/>
            <a:miter lim="800000"/>
          </a:ln>
          <a:effectLst/>
        </p:spPr>
        <p:txBody>
          <a:bodyPr rtlCol="0" anchor="t"/>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504D"/>
              </a:solidFill>
              <a:effectLst/>
              <a:uLnTx/>
              <a:uFillTx/>
              <a:latin typeface="微软雅黑" panose="020B0503020204020204" charset="-122"/>
              <a:ea typeface="微软雅黑" panose="020B0503020204020204" charset="-122"/>
              <a:cs typeface="+mn-cs"/>
            </a:endParaRPr>
          </a:p>
        </p:txBody>
      </p:sp>
      <p:sp>
        <p:nvSpPr>
          <p:cNvPr id="18" name="TextBox 17">
            <a:extLst>
              <a:ext uri="{FF2B5EF4-FFF2-40B4-BE49-F238E27FC236}">
                <a16:creationId xmlns:a16="http://schemas.microsoft.com/office/drawing/2014/main" id="{6F22331C-F6C4-472D-8012-4D8060BD6D80}"/>
              </a:ext>
            </a:extLst>
          </p:cNvPr>
          <p:cNvSpPr txBox="1"/>
          <p:nvPr/>
        </p:nvSpPr>
        <p:spPr>
          <a:xfrm>
            <a:off x="3233864" y="1892203"/>
            <a:ext cx="150733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504D">
                    <a:lumMod val="50000"/>
                  </a:srgbClr>
                </a:solidFill>
                <a:effectLst/>
                <a:uLnTx/>
                <a:uFillTx/>
                <a:latin typeface="Calibri"/>
                <a:ea typeface="+mn-ea"/>
                <a:cs typeface="+mn-cs"/>
              </a:rPr>
              <a:t>trình</a:t>
            </a:r>
            <a:r>
              <a:rPr kumimoji="0" lang="en-US" sz="3200" b="0" i="0" u="none" strike="noStrike" kern="1200" cap="none" spc="0" normalizeH="0" baseline="0" noProof="0" dirty="0">
                <a:ln>
                  <a:noFill/>
                </a:ln>
                <a:solidFill>
                  <a:srgbClr val="C0504D">
                    <a:lumMod val="50000"/>
                  </a:srgbClr>
                </a:solidFill>
                <a:effectLst/>
                <a:uLnTx/>
                <a:uFillTx/>
                <a:latin typeface="Calibri"/>
                <a:ea typeface="+mn-ea"/>
                <a:cs typeface="+mn-cs"/>
              </a:rPr>
              <a:t> </a:t>
            </a:r>
            <a:r>
              <a:rPr kumimoji="0" lang="en-US" sz="3200" b="0" i="0" u="none" strike="noStrike" kern="1200" cap="none" spc="0" normalizeH="0" baseline="0" noProof="0" dirty="0" err="1">
                <a:ln>
                  <a:noFill/>
                </a:ln>
                <a:solidFill>
                  <a:srgbClr val="C0504D">
                    <a:lumMod val="50000"/>
                  </a:srgbClr>
                </a:solidFill>
                <a:effectLst/>
                <a:uLnTx/>
                <a:uFillTx/>
                <a:latin typeface="Calibri"/>
                <a:ea typeface="+mn-ea"/>
                <a:cs typeface="+mn-cs"/>
              </a:rPr>
              <a:t>tự</a:t>
            </a:r>
            <a:endParaRPr kumimoji="0" lang="en-US" sz="3200" b="0" i="0" u="none" strike="noStrike" kern="1200" cap="none" spc="0" normalizeH="0" baseline="0" noProof="0" dirty="0">
              <a:ln>
                <a:noFill/>
              </a:ln>
              <a:solidFill>
                <a:srgbClr val="C0504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448451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1" nodeType="click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par>
                                <p:cTn id="27" presetID="32" presetClass="emph" presetSubtype="0" fill="hold" grpId="1" nodeType="withEffect">
                                  <p:stCondLst>
                                    <p:cond delay="0"/>
                                  </p:stCondLst>
                                  <p:childTnLst>
                                    <p:animRot by="120000">
                                      <p:cBhvr>
                                        <p:cTn id="28" dur="100" fill="hold">
                                          <p:stCondLst>
                                            <p:cond delay="0"/>
                                          </p:stCondLst>
                                        </p:cTn>
                                        <p:tgtEl>
                                          <p:spTgt spid="37"/>
                                        </p:tgtEl>
                                        <p:attrNameLst>
                                          <p:attrName>r</p:attrName>
                                        </p:attrNameLst>
                                      </p:cBhvr>
                                    </p:animRot>
                                    <p:animRot by="-240000">
                                      <p:cBhvr>
                                        <p:cTn id="29" dur="200" fill="hold">
                                          <p:stCondLst>
                                            <p:cond delay="200"/>
                                          </p:stCondLst>
                                        </p:cTn>
                                        <p:tgtEl>
                                          <p:spTgt spid="37"/>
                                        </p:tgtEl>
                                        <p:attrNameLst>
                                          <p:attrName>r</p:attrName>
                                        </p:attrNameLst>
                                      </p:cBhvr>
                                    </p:animRot>
                                    <p:animRot by="240000">
                                      <p:cBhvr>
                                        <p:cTn id="30" dur="200" fill="hold">
                                          <p:stCondLst>
                                            <p:cond delay="400"/>
                                          </p:stCondLst>
                                        </p:cTn>
                                        <p:tgtEl>
                                          <p:spTgt spid="37"/>
                                        </p:tgtEl>
                                        <p:attrNameLst>
                                          <p:attrName>r</p:attrName>
                                        </p:attrNameLst>
                                      </p:cBhvr>
                                    </p:animRot>
                                    <p:animRot by="-240000">
                                      <p:cBhvr>
                                        <p:cTn id="31" dur="200" fill="hold">
                                          <p:stCondLst>
                                            <p:cond delay="600"/>
                                          </p:stCondLst>
                                        </p:cTn>
                                        <p:tgtEl>
                                          <p:spTgt spid="37"/>
                                        </p:tgtEl>
                                        <p:attrNameLst>
                                          <p:attrName>r</p:attrName>
                                        </p:attrNameLst>
                                      </p:cBhvr>
                                    </p:animRot>
                                    <p:animRot by="120000">
                                      <p:cBhvr>
                                        <p:cTn id="32"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p:bldP spid="37" grpId="1"/>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2"/>
          <a:srcRect l="13436" r="12967"/>
          <a:stretch/>
        </p:blipFill>
        <p:spPr>
          <a:xfrm>
            <a:off x="0" y="6092786"/>
            <a:ext cx="16370573" cy="804742"/>
          </a:xfrm>
          <a:prstGeom prst="rect">
            <a:avLst/>
          </a:prstGeom>
        </p:spPr>
      </p:pic>
      <p:pic>
        <p:nvPicPr>
          <p:cNvPr id="28" name="Picture 27"/>
          <p:cNvPicPr>
            <a:picLocks noChangeAspect="1"/>
          </p:cNvPicPr>
          <p:nvPr/>
        </p:nvPicPr>
        <p:blipFill rotWithShape="1">
          <a:blip r:embed="rId2"/>
          <a:srcRect l="13436" t="84985" r="12967" b="6114"/>
          <a:stretch/>
        </p:blipFill>
        <p:spPr>
          <a:xfrm>
            <a:off x="-57151" y="0"/>
            <a:ext cx="16370573" cy="312479"/>
          </a:xfrm>
          <a:prstGeom prst="rect">
            <a:avLst/>
          </a:prstGeom>
        </p:spPr>
      </p:pic>
      <p:sp>
        <p:nvSpPr>
          <p:cNvPr id="7" name="TextBox 6"/>
          <p:cNvSpPr txBox="1"/>
          <p:nvPr/>
        </p:nvSpPr>
        <p:spPr>
          <a:xfrm>
            <a:off x="1481975" y="2653153"/>
            <a:ext cx="9613827" cy="615489"/>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 viết đoạn văn cần chú ý điều gì?</a:t>
            </a:r>
          </a:p>
        </p:txBody>
      </p:sp>
      <p:sp>
        <p:nvSpPr>
          <p:cNvPr id="8" name="TextBox 7"/>
          <p:cNvSpPr txBox="1"/>
          <p:nvPr/>
        </p:nvSpPr>
        <p:spPr>
          <a:xfrm>
            <a:off x="1506002" y="1230308"/>
            <a:ext cx="11047361" cy="615489"/>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 văn gồm có mấy câu?</a:t>
            </a:r>
          </a:p>
        </p:txBody>
      </p:sp>
      <p:sp>
        <p:nvSpPr>
          <p:cNvPr id="10" name="TextBox 9"/>
          <p:cNvSpPr txBox="1"/>
          <p:nvPr/>
        </p:nvSpPr>
        <p:spPr>
          <a:xfrm>
            <a:off x="1506002" y="4151860"/>
            <a:ext cx="9613827" cy="1600374"/>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từ dễ viết sai trong bài: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HP001 4 hàng" pitchFamily="34" charset="0"/>
                <a:ea typeface="Arial-Rounded" panose="020B0500000000000000" pitchFamily="34" charset="0"/>
                <a:cs typeface="Arial-Rounded" panose="020B0500000000000000" pitchFamily="34" charset="0"/>
              </a:rPr>
              <a:t>khóa biểu, cột dọc, học sinh,...</a:t>
            </a:r>
            <a:endParaRPr kumimoji="0" lang="en-US" sz="3200" b="1" i="0" u="none" strike="noStrike" kern="1200" cap="none" spc="0" normalizeH="0" baseline="0" noProof="0" dirty="0">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endParaRPr>
          </a:p>
        </p:txBody>
      </p:sp>
      <p:sp>
        <p:nvSpPr>
          <p:cNvPr id="12" name="五角星 32"/>
          <p:cNvSpPr/>
          <p:nvPr/>
        </p:nvSpPr>
        <p:spPr>
          <a:xfrm rot="2121297">
            <a:off x="11785778" y="1007192"/>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五角星 36"/>
          <p:cNvSpPr/>
          <p:nvPr/>
        </p:nvSpPr>
        <p:spPr>
          <a:xfrm rot="2755789">
            <a:off x="9981335" y="144569"/>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五角星 35"/>
          <p:cNvSpPr/>
          <p:nvPr/>
        </p:nvSpPr>
        <p:spPr>
          <a:xfrm rot="19384917">
            <a:off x="10701549" y="66256"/>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五角星 34"/>
          <p:cNvSpPr/>
          <p:nvPr/>
        </p:nvSpPr>
        <p:spPr>
          <a:xfrm rot="337835">
            <a:off x="11573210" y="-28478"/>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五角星 36"/>
          <p:cNvSpPr/>
          <p:nvPr/>
        </p:nvSpPr>
        <p:spPr>
          <a:xfrm rot="20248740">
            <a:off x="11670957" y="1651895"/>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7" name="Picture 16"/>
          <p:cNvPicPr>
            <a:picLocks noChangeAspect="1"/>
          </p:cNvPicPr>
          <p:nvPr/>
        </p:nvPicPr>
        <p:blipFill rotWithShape="1">
          <a:blip r:embed="rId3"/>
          <a:srcRect l="7607" t="9720" r="7737" b="54882"/>
          <a:stretch/>
        </p:blipFill>
        <p:spPr>
          <a:xfrm>
            <a:off x="-13319" y="5781578"/>
            <a:ext cx="12211050" cy="1104900"/>
          </a:xfrm>
          <a:prstGeom prst="rect">
            <a:avLst/>
          </a:prstGeom>
        </p:spPr>
      </p:pic>
      <p:pic>
        <p:nvPicPr>
          <p:cNvPr id="18" name="图片 7"/>
          <p:cNvPicPr>
            <a:picLocks noChangeAspect="1"/>
          </p:cNvPicPr>
          <p:nvPr/>
        </p:nvPicPr>
        <p:blipFill>
          <a:blip r:embed="rId4"/>
          <a:stretch>
            <a:fillRect/>
          </a:stretch>
        </p:blipFill>
        <p:spPr>
          <a:xfrm>
            <a:off x="53443" y="4715624"/>
            <a:ext cx="1670928" cy="2181904"/>
          </a:xfrm>
          <a:prstGeom prst="rect">
            <a:avLst/>
          </a:prstGeom>
          <a:noFill/>
          <a:ln w="9525">
            <a:noFill/>
          </a:ln>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53443" y="-37687"/>
            <a:ext cx="977643" cy="1232391"/>
          </a:xfrm>
          <a:prstGeom prst="rect">
            <a:avLst/>
          </a:prstGeom>
        </p:spPr>
      </p:pic>
      <p:pic>
        <p:nvPicPr>
          <p:cNvPr id="21" name="图片 8"/>
          <p:cNvPicPr>
            <a:picLocks noChangeAspect="1"/>
          </p:cNvPicPr>
          <p:nvPr/>
        </p:nvPicPr>
        <p:blipFill>
          <a:blip r:embed="rId7"/>
          <a:stretch>
            <a:fillRect/>
          </a:stretch>
        </p:blipFill>
        <p:spPr>
          <a:xfrm>
            <a:off x="10786464" y="5026951"/>
            <a:ext cx="1320274" cy="1824172"/>
          </a:xfrm>
          <a:prstGeom prst="rect">
            <a:avLst/>
          </a:prstGeom>
          <a:noFill/>
          <a:ln w="9525">
            <a:noFill/>
          </a:ln>
        </p:spPr>
      </p:pic>
      <p:grpSp>
        <p:nvGrpSpPr>
          <p:cNvPr id="23" name="Group 22"/>
          <p:cNvGrpSpPr/>
          <p:nvPr/>
        </p:nvGrpSpPr>
        <p:grpSpPr>
          <a:xfrm>
            <a:off x="709309" y="1228110"/>
            <a:ext cx="857619" cy="614181"/>
            <a:chOff x="2485459" y="1975436"/>
            <a:chExt cx="1772914" cy="1393004"/>
          </a:xfrm>
        </p:grpSpPr>
        <p:pic>
          <p:nvPicPr>
            <p:cNvPr id="25"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27"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29"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grpSp>
        <p:nvGrpSpPr>
          <p:cNvPr id="31" name="Group 30"/>
          <p:cNvGrpSpPr/>
          <p:nvPr/>
        </p:nvGrpSpPr>
        <p:grpSpPr>
          <a:xfrm>
            <a:off x="685280" y="2553970"/>
            <a:ext cx="847302" cy="587251"/>
            <a:chOff x="5056546" y="1975436"/>
            <a:chExt cx="1772914" cy="1393004"/>
          </a:xfrm>
        </p:grpSpPr>
        <p:pic>
          <p:nvPicPr>
            <p:cNvPr id="33"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3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35"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grpSp>
        <p:nvGrpSpPr>
          <p:cNvPr id="38" name="Group 37"/>
          <p:cNvGrpSpPr/>
          <p:nvPr/>
        </p:nvGrpSpPr>
        <p:grpSpPr>
          <a:xfrm>
            <a:off x="685280" y="4102353"/>
            <a:ext cx="906987" cy="569344"/>
            <a:chOff x="8317164" y="2100522"/>
            <a:chExt cx="1772914" cy="1393004"/>
          </a:xfrm>
        </p:grpSpPr>
        <p:pic>
          <p:nvPicPr>
            <p:cNvPr id="40"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41"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42" name="图片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grpSp>
        <p:nvGrpSpPr>
          <p:cNvPr id="2" name="Group 1"/>
          <p:cNvGrpSpPr/>
          <p:nvPr/>
        </p:nvGrpSpPr>
        <p:grpSpPr>
          <a:xfrm>
            <a:off x="3889236" y="207166"/>
            <a:ext cx="3494976" cy="967261"/>
            <a:chOff x="3889236" y="207166"/>
            <a:chExt cx="3494976" cy="967261"/>
          </a:xfrm>
        </p:grpSpPr>
        <p:sp>
          <p:nvSpPr>
            <p:cNvPr id="36" name="Cloud Callout 35"/>
            <p:cNvSpPr/>
            <p:nvPr/>
          </p:nvSpPr>
          <p:spPr>
            <a:xfrm>
              <a:off x="3889236" y="207166"/>
              <a:ext cx="3494976" cy="96726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36"/>
            <p:cNvSpPr txBox="1"/>
            <p:nvPr/>
          </p:nvSpPr>
          <p:spPr>
            <a:xfrm>
              <a:off x="4327048" y="373839"/>
              <a:ext cx="2708274" cy="615489"/>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Lưu ý khi viết</a:t>
              </a:r>
            </a:p>
          </p:txBody>
        </p:sp>
      </p:grpSp>
      <p:sp>
        <p:nvSpPr>
          <p:cNvPr id="32" name="TextBox 31"/>
          <p:cNvSpPr txBox="1"/>
          <p:nvPr/>
        </p:nvSpPr>
        <p:spPr>
          <a:xfrm>
            <a:off x="1506003" y="1924252"/>
            <a:ext cx="4361398" cy="615489"/>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Đoạn văn gồm 3 câu.</a:t>
            </a:r>
          </a:p>
        </p:txBody>
      </p:sp>
      <p:sp>
        <p:nvSpPr>
          <p:cNvPr id="39" name="TextBox 38"/>
          <p:cNvSpPr txBox="1"/>
          <p:nvPr/>
        </p:nvSpPr>
        <p:spPr>
          <a:xfrm>
            <a:off x="1493786" y="3282679"/>
            <a:ext cx="10429913" cy="615489"/>
          </a:xfrm>
          <a:prstGeom prst="rect">
            <a:avLst/>
          </a:prstGeom>
          <a:noFill/>
        </p:spPr>
        <p:txBody>
          <a:bodyPr wrap="square" lIns="121855" tIns="60928" rIns="121855" bIns="6092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Khi viết chú ý viết đúng chính tả, các dấu ngắt nghỉ câu.</a:t>
            </a:r>
          </a:p>
        </p:txBody>
      </p:sp>
    </p:spTree>
    <p:extLst>
      <p:ext uri="{BB962C8B-B14F-4D97-AF65-F5344CB8AC3E}">
        <p14:creationId xmlns:p14="http://schemas.microsoft.com/office/powerpoint/2010/main" val="7630728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xEl>
                                              <p:pRg st="0" end="0"/>
                                            </p:txEl>
                                          </p:spTgt>
                                        </p:tgtEl>
                                        <p:attrNameLst>
                                          <p:attrName>style.visibility</p:attrName>
                                        </p:attrNameLst>
                                      </p:cBhvr>
                                      <p:to>
                                        <p:strVal val="visible"/>
                                      </p:to>
                                    </p:set>
                                    <p:animEffect transition="in" filter="fade">
                                      <p:cBhvr>
                                        <p:cTn id="72" dur="1000"/>
                                        <p:tgtEl>
                                          <p:spTgt spid="10">
                                            <p:txEl>
                                              <p:pRg st="0" end="0"/>
                                            </p:txEl>
                                          </p:spTgt>
                                        </p:tgtEl>
                                      </p:cBhvr>
                                    </p:animEffect>
                                    <p:anim calcmode="lin" valueType="num">
                                      <p:cBhvr>
                                        <p:cTn id="7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0">
                                            <p:txEl>
                                              <p:pRg st="2" end="2"/>
                                            </p:txEl>
                                          </p:spTgt>
                                        </p:tgtEl>
                                        <p:attrNameLst>
                                          <p:attrName>style.visibility</p:attrName>
                                        </p:attrNameLst>
                                      </p:cBhvr>
                                      <p:to>
                                        <p:strVal val="visible"/>
                                      </p:to>
                                    </p:set>
                                    <p:animEffect transition="in" filter="fade">
                                      <p:cBhvr>
                                        <p:cTn id="79" dur="1000"/>
                                        <p:tgtEl>
                                          <p:spTgt spid="10">
                                            <p:txEl>
                                              <p:pRg st="2" end="2"/>
                                            </p:txEl>
                                          </p:spTgt>
                                        </p:tgtEl>
                                      </p:cBhvr>
                                    </p:animEffect>
                                    <p:anim calcmode="lin" valueType="num">
                                      <p:cBhvr>
                                        <p:cTn id="8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8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2" grpId="0"/>
      <p:bldP spid="39"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447</Words>
  <Application>Microsoft Office PowerPoint</Application>
  <PresentationFormat>Widescreen</PresentationFormat>
  <Paragraphs>63</Paragraphs>
  <Slides>16</Slides>
  <Notes>9</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16</vt:i4>
      </vt:variant>
    </vt:vector>
  </HeadingPairs>
  <TitlesOfParts>
    <vt:vector size="34" baseType="lpstr">
      <vt:lpstr>等线</vt:lpstr>
      <vt:lpstr>等线 Light</vt:lpstr>
      <vt:lpstr>微软雅黑</vt:lpstr>
      <vt:lpstr>字魂70号-灵悦黑体</vt:lpstr>
      <vt:lpstr>Arial</vt:lpstr>
      <vt:lpstr>Arial-Rounded</vt:lpstr>
      <vt:lpstr>Calibri</vt:lpstr>
      <vt:lpstr>Calibri Light</vt:lpstr>
      <vt:lpstr>Coiny</vt:lpstr>
      <vt:lpstr>HP001 4 hàng</vt:lpstr>
      <vt:lpstr>iCiel Cadena</vt:lpstr>
      <vt:lpstr>1_Office 主题</vt:lpstr>
      <vt:lpstr>2_Office 主题</vt:lpstr>
      <vt:lpstr>1_Office Theme</vt:lpstr>
      <vt:lpstr>Office 主题​​</vt:lpstr>
      <vt:lpstr>千图网海量PPT模板www.58pic.com​​</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11</cp:revision>
  <dcterms:created xsi:type="dcterms:W3CDTF">2021-07-25T03:01:51Z</dcterms:created>
  <dcterms:modified xsi:type="dcterms:W3CDTF">2024-05-22T09:12:03Z</dcterms:modified>
</cp:coreProperties>
</file>