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8" r:id="rId2"/>
    <p:sldId id="261" r:id="rId3"/>
    <p:sldId id="259" r:id="rId4"/>
    <p:sldId id="260" r:id="rId5"/>
    <p:sldId id="283" r:id="rId6"/>
    <p:sldId id="292" r:id="rId7"/>
    <p:sldId id="293" r:id="rId8"/>
    <p:sldId id="280" r:id="rId9"/>
    <p:sldId id="281" r:id="rId10"/>
    <p:sldId id="256" r:id="rId11"/>
    <p:sldId id="282" r:id="rId12"/>
  </p:sldIdLst>
  <p:sldSz cx="12192000" cy="6858000"/>
  <p:notesSz cx="7104063" cy="10234613"/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2603"/>
    <a:srgbClr val="68C5CD"/>
    <a:srgbClr val="E7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4" d="100"/>
          <a:sy n="54" d="100"/>
        </p:scale>
        <p:origin x="6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E6E08-AC9A-43D8-BF40-DB78A9B62FFB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E6127-5E05-44BB-A699-F638848028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573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764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381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139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252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890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179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519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48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1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896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87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10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75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87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79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692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936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12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51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741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45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448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76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7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97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084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74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36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602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60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00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454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117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85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20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57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6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924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301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321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00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06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58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65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57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37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128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305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30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38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41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97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87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431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2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98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287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24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46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297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48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861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763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79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20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48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42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06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15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96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91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5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4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68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87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53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09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23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40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65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02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61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152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6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82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800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73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34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52" r:id="rId2"/>
    <p:sldLayoutId id="2147483746" r:id="rId3"/>
    <p:sldLayoutId id="2147483745" r:id="rId4"/>
    <p:sldLayoutId id="2147483744" r:id="rId5"/>
    <p:sldLayoutId id="2147483740" r:id="rId6"/>
    <p:sldLayoutId id="2147483724" r:id="rId7"/>
    <p:sldLayoutId id="2147483750" r:id="rId8"/>
    <p:sldLayoutId id="2147483710" r:id="rId9"/>
    <p:sldLayoutId id="2147483709" r:id="rId10"/>
    <p:sldLayoutId id="2147483708" r:id="rId11"/>
    <p:sldLayoutId id="2147483707" r:id="rId12"/>
    <p:sldLayoutId id="2147483706" r:id="rId13"/>
    <p:sldLayoutId id="2147483705" r:id="rId14"/>
    <p:sldLayoutId id="2147483704" r:id="rId15"/>
    <p:sldLayoutId id="2147483703" r:id="rId16"/>
    <p:sldLayoutId id="2147483702" r:id="rId17"/>
    <p:sldLayoutId id="2147483701" r:id="rId18"/>
    <p:sldLayoutId id="2147483700" r:id="rId19"/>
    <p:sldLayoutId id="2147483699" r:id="rId20"/>
    <p:sldLayoutId id="2147483698" r:id="rId21"/>
    <p:sldLayoutId id="2147483697" r:id="rId22"/>
    <p:sldLayoutId id="2147483696" r:id="rId23"/>
    <p:sldLayoutId id="2147483695" r:id="rId24"/>
    <p:sldLayoutId id="2147483694" r:id="rId25"/>
    <p:sldLayoutId id="2147483693" r:id="rId26"/>
    <p:sldLayoutId id="2147483692" r:id="rId27"/>
    <p:sldLayoutId id="2147483690" r:id="rId28"/>
    <p:sldLayoutId id="2147483689" r:id="rId29"/>
    <p:sldLayoutId id="2147483688" r:id="rId30"/>
    <p:sldLayoutId id="2147483687" r:id="rId31"/>
    <p:sldLayoutId id="2147483686" r:id="rId32"/>
    <p:sldLayoutId id="2147483685" r:id="rId33"/>
    <p:sldLayoutId id="2147483684" r:id="rId34"/>
    <p:sldLayoutId id="2147483683" r:id="rId35"/>
    <p:sldLayoutId id="2147483681" r:id="rId36"/>
    <p:sldLayoutId id="2147483680" r:id="rId37"/>
    <p:sldLayoutId id="2147483679" r:id="rId38"/>
    <p:sldLayoutId id="2147483677" r:id="rId39"/>
    <p:sldLayoutId id="2147483676" r:id="rId40"/>
    <p:sldLayoutId id="2147483674" r:id="rId41"/>
    <p:sldLayoutId id="2147483673" r:id="rId42"/>
    <p:sldLayoutId id="2147483672" r:id="rId43"/>
    <p:sldLayoutId id="2147483671" r:id="rId44"/>
    <p:sldLayoutId id="2147483670" r:id="rId45"/>
    <p:sldLayoutId id="2147483669" r:id="rId46"/>
    <p:sldLayoutId id="2147483666" r:id="rId47"/>
    <p:sldLayoutId id="2147483664" r:id="rId48"/>
    <p:sldLayoutId id="2147483662" r:id="rId49"/>
    <p:sldLayoutId id="2147483660" r:id="rId50"/>
    <p:sldLayoutId id="2147483650" r:id="rId51"/>
    <p:sldLayoutId id="2147483751" r:id="rId52"/>
    <p:sldLayoutId id="2147483749" r:id="rId53"/>
    <p:sldLayoutId id="2147483748" r:id="rId54"/>
    <p:sldLayoutId id="2147483747" r:id="rId55"/>
    <p:sldLayoutId id="2147483743" r:id="rId56"/>
    <p:sldLayoutId id="2147483742" r:id="rId57"/>
    <p:sldLayoutId id="2147483741" r:id="rId58"/>
    <p:sldLayoutId id="2147483739" r:id="rId59"/>
    <p:sldLayoutId id="2147483738" r:id="rId60"/>
    <p:sldLayoutId id="2147483737" r:id="rId61"/>
    <p:sldLayoutId id="2147483723" r:id="rId62"/>
    <p:sldLayoutId id="2147483722" r:id="rId63"/>
    <p:sldLayoutId id="2147483721" r:id="rId64"/>
    <p:sldLayoutId id="2147483720" r:id="rId65"/>
    <p:sldLayoutId id="2147483719" r:id="rId66"/>
    <p:sldLayoutId id="2147483718" r:id="rId67"/>
    <p:sldLayoutId id="2147483717" r:id="rId68"/>
    <p:sldLayoutId id="2147483716" r:id="rId69"/>
    <p:sldLayoutId id="2147483715" r:id="rId70"/>
    <p:sldLayoutId id="2147483714" r:id="rId71"/>
    <p:sldLayoutId id="2147483713" r:id="rId72"/>
    <p:sldLayoutId id="2147483712" r:id="rId73"/>
    <p:sldLayoutId id="2147483711" r:id="rId74"/>
    <p:sldLayoutId id="2147483691" r:id="rId75"/>
    <p:sldLayoutId id="2147483682" r:id="rId76"/>
    <p:sldLayoutId id="2147483678" r:id="rId77"/>
    <p:sldLayoutId id="2147483675" r:id="rId78"/>
    <p:sldLayoutId id="2147483668" r:id="rId79"/>
    <p:sldLayoutId id="2147483667" r:id="rId80"/>
    <p:sldLayoutId id="2147483665" r:id="rId81"/>
    <p:sldLayoutId id="2147483663" r:id="rId82"/>
    <p:sldLayoutId id="2147483661" r:id="rId83"/>
    <p:sldLayoutId id="2147483659" r:id="rId84"/>
    <p:sldLayoutId id="2147483651" r:id="rId85"/>
    <p:sldLayoutId id="2147483652" r:id="rId86"/>
    <p:sldLayoutId id="2147483653" r:id="rId87"/>
    <p:sldLayoutId id="2147483654" r:id="rId88"/>
    <p:sldLayoutId id="2147483655" r:id="rId89"/>
    <p:sldLayoutId id="2147483656" r:id="rId90"/>
    <p:sldLayoutId id="2147483657" r:id="rId91"/>
    <p:sldLayoutId id="2147483658" r:id="rId9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8.png"/><Relationship Id="rId7" Type="http://schemas.openxmlformats.org/officeDocument/2006/relationships/image" Target="../media/image3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jp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jp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图片 7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" name="日期占位符 4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63" name="TextBox 26"/>
          <p:cNvSpPr txBox="1"/>
          <p:nvPr/>
        </p:nvSpPr>
        <p:spPr>
          <a:xfrm>
            <a:off x="3262881" y="1637354"/>
            <a:ext cx="52052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方正大标宋简体" panose="02010601030101010101" charset="-122"/>
                <a:ea typeface="方正大标宋简体" panose="02010601030101010101" charset="-122"/>
                <a:cs typeface="Montserrat Semi" charset="0"/>
              </a:rPr>
              <a:t>MĨ THUẬT LỚP 1</a:t>
            </a:r>
          </a:p>
        </p:txBody>
      </p:sp>
      <p:sp>
        <p:nvSpPr>
          <p:cNvPr id="66" name="矩形 65"/>
          <p:cNvSpPr/>
          <p:nvPr/>
        </p:nvSpPr>
        <p:spPr>
          <a:xfrm>
            <a:off x="377234" y="276456"/>
            <a:ext cx="10976566" cy="88881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kumimoji="1" lang="en-US" altLang="zh-CN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</a:rPr>
              <a:t>PHÒNG GIÁO DỤC VÀ ĐÀO TẠO QUẬN LONG BIÊN</a:t>
            </a:r>
            <a:endParaRPr lang="en-US" altLang="zh-CN" sz="11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方正大标宋简体" panose="02010601030101010101" charset="-122"/>
              <a:ea typeface="方正大标宋简体" panose="02010601030101010101" charset="-122"/>
            </a:endParaRPr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95" y="2005703"/>
            <a:ext cx="2713904" cy="2005930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6940" y="3353012"/>
            <a:ext cx="1952526" cy="1867634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757843"/>
            <a:ext cx="2459652" cy="2005930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2186" y="2987943"/>
            <a:ext cx="2622753" cy="22327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9"/>
    </mc:Choice>
    <mc:Fallback xmlns="">
      <p:transition spd="slow" advTm="8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" y="-18415"/>
            <a:ext cx="12192000" cy="685800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470" y="-18415"/>
            <a:ext cx="8566785" cy="68745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931127" y="1099233"/>
            <a:ext cx="63103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方正胖娃繁体" panose="03000509000000000000" pitchFamily="65" charset="-122"/>
                <a:cs typeface="Arial" panose="020B0604020202020204" pitchFamily="34" charset="0"/>
              </a:rPr>
              <a:t>HOẠT ĐỘNG 5: </a:t>
            </a:r>
          </a:p>
          <a:p>
            <a:pPr algn="ctr"/>
            <a:r>
              <a:rPr lang="en-US" altLang="zh-CN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方正胖娃繁体" panose="03000509000000000000" pitchFamily="65" charset="-122"/>
                <a:cs typeface="Arial" panose="020B0604020202020204" pitchFamily="34" charset="0"/>
              </a:rPr>
              <a:t>VẬN DỤNG – PHÁT TRIỂN</a:t>
            </a:r>
            <a:endParaRPr lang="zh-CN" alt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方正胖娃繁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703790" y="2521293"/>
            <a:ext cx="6784419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方正稚艺简体" panose="03000509000000000000" pitchFamily="65" charset="-122"/>
                <a:cs typeface="Arial" panose="020B0604020202020204" pitchFamily="34" charset="0"/>
              </a:rPr>
              <a:t>EM HÃY QUAN SÁT NHỮNG ĐỒ VẬT, HÌNH ẢNH CÓ XUẤT HIỆN NHỮNG CHẤM TRONG </a:t>
            </a:r>
            <a:r>
              <a:rPr lang="en-US" altLang="zh-CN" sz="24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方正稚艺简体" panose="03000509000000000000" pitchFamily="65" charset="-122"/>
                <a:cs typeface="Arial" panose="020B0604020202020204" pitchFamily="34" charset="0"/>
              </a:rPr>
              <a:t>TRONG</a:t>
            </a:r>
            <a:r>
              <a:rPr lang="en-US" altLang="zh-CN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方正稚艺简体" panose="03000509000000000000" pitchFamily="65" charset="-122"/>
                <a:cs typeface="Arial" panose="020B0604020202020204" pitchFamily="34" charset="0"/>
              </a:rPr>
              <a:t> GIA ĐÌNH MÌNH NHÉ!</a:t>
            </a:r>
            <a:endParaRPr lang="zh-CN" altLang="en-US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方正稚艺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2" name="图片 1" descr="5947678d5d2f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9" y="1514475"/>
            <a:ext cx="5520055" cy="5343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  <p:extLst>
    <p:ext uri="{E180D4A7-C9FB-4DFB-919C-405C955672EB}">
      <p14:showEvtLst xmlns:p14="http://schemas.microsoft.com/office/powerpoint/2010/main">
        <p14:playEvt time="163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" y="-18415"/>
            <a:ext cx="12192000" cy="685800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470" y="-18415"/>
            <a:ext cx="8566785" cy="68745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330947" y="1440554"/>
            <a:ext cx="44363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方正胖娃繁体" panose="03000509000000000000" pitchFamily="65" charset="-122"/>
                <a:ea typeface="方正胖娃繁体" panose="03000509000000000000" pitchFamily="65" charset="-122"/>
              </a:rPr>
              <a:t>DẶN DÒ</a:t>
            </a:r>
            <a:endParaRPr lang="zh-CN" alt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方正胖娃繁体" panose="03000509000000000000" pitchFamily="65" charset="-122"/>
              <a:ea typeface="方正胖娃繁体" panose="03000509000000000000" pitchFamily="65" charset="-122"/>
            </a:endParaRPr>
          </a:p>
        </p:txBody>
      </p:sp>
      <p:pic>
        <p:nvPicPr>
          <p:cNvPr id="2" name="图片 1" descr="5947678d5d2f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0" y="1496060"/>
            <a:ext cx="5520055" cy="5343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BFB219-1D41-4B8A-8C06-7836C6F5EF1F}"/>
              </a:ext>
            </a:extLst>
          </p:cNvPr>
          <p:cNvSpPr txBox="1"/>
          <p:nvPr/>
        </p:nvSpPr>
        <p:spPr>
          <a:xfrm>
            <a:off x="2598211" y="2456217"/>
            <a:ext cx="67248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/>
              <a:t>HOÀN THÀNH SẢN PHẨM, CHỤP GỬI CHO THẦY CÔ GIÁO, LƯU GIỮ SẢN PHẨM CẨN THẬN.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/>
              <a:t>CHUẨN BỊ ĐẦY ĐỦ ĐỒ DÙNG CHO TIẾT HỌC SAU.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20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extLst>
    <p:ext uri="{E180D4A7-C9FB-4DFB-919C-405C955672EB}">
      <p14:showEvtLst xmlns:p14="http://schemas.microsoft.com/office/powerpoint/2010/main">
        <p14:playEvt time="163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29" name="Picture 5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t="3279" r="21015" b="1397"/>
          <a:stretch>
            <a:fillRect/>
          </a:stretch>
        </p:blipFill>
        <p:spPr bwMode="auto">
          <a:xfrm rot="21292182">
            <a:off x="262726" y="349902"/>
            <a:ext cx="6021954" cy="571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/>
          <p:nvPr/>
        </p:nvSpPr>
        <p:spPr>
          <a:xfrm>
            <a:off x="6100574" y="2035011"/>
            <a:ext cx="5822554" cy="19082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少儿简体" panose="03000509000000000000" charset="-122"/>
                <a:ea typeface="方正少儿简体" panose="03000509000000000000" charset="-122"/>
              </a:rPr>
              <a:t>Chủ</a:t>
            </a:r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少儿简体" panose="03000509000000000000" charset="-122"/>
                <a:ea typeface="方正少儿简体" panose="03000509000000000000" charset="-122"/>
              </a:rPr>
              <a:t> </a:t>
            </a:r>
            <a:r>
              <a:rPr lang="en-US" altLang="zh-CN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少儿简体" panose="03000509000000000000" charset="-122"/>
                <a:ea typeface="方正少儿简体" panose="03000509000000000000" charset="-122"/>
              </a:rPr>
              <a:t>đề</a:t>
            </a:r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少儿简体" panose="03000509000000000000" charset="-122"/>
                <a:ea typeface="方正少儿简体" panose="03000509000000000000" charset="-122"/>
              </a:rPr>
              <a:t> 2:</a:t>
            </a:r>
          </a:p>
          <a:p>
            <a:pPr algn="l"/>
            <a:r>
              <a:rPr lang="en-US" altLang="zh-CN" sz="3600" dirty="0">
                <a:ln w="38100">
                  <a:solidFill>
                    <a:schemeClr val="bg1"/>
                  </a:solidFill>
                </a:ln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少儿简体" panose="03000509000000000000" charset="-122"/>
                <a:ea typeface="方正少儿简体" panose="03000509000000000000" charset="-122"/>
              </a:rPr>
              <a:t> </a:t>
            </a:r>
            <a:r>
              <a:rPr lang="en-US" altLang="zh-CN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方正少儿简体" panose="03000509000000000000" charset="-122"/>
                <a:ea typeface="方正少儿简体" panose="03000509000000000000" charset="-122"/>
              </a:rPr>
              <a:t>Sáng</a:t>
            </a:r>
            <a:r>
              <a:rPr lang="en-US" altLang="zh-C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方正少儿简体" panose="03000509000000000000" charset="-122"/>
                <a:ea typeface="方正少儿简体" panose="03000509000000000000" charset="-122"/>
              </a:rPr>
              <a:t> </a:t>
            </a:r>
            <a:r>
              <a:rPr lang="en-US" altLang="zh-CN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方正少儿简体" panose="03000509000000000000" charset="-122"/>
                <a:ea typeface="方正少儿简体" panose="03000509000000000000" charset="-122"/>
              </a:rPr>
              <a:t>tạo</a:t>
            </a:r>
            <a:r>
              <a:rPr lang="en-US" altLang="zh-C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方正少儿简体" panose="03000509000000000000" charset="-122"/>
                <a:ea typeface="方正少儿简体" panose="03000509000000000000" charset="-122"/>
              </a:rPr>
              <a:t> </a:t>
            </a:r>
            <a:r>
              <a:rPr lang="en-US" altLang="zh-CN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方正少儿简体" panose="03000509000000000000" charset="-122"/>
                <a:ea typeface="方正少儿简体" panose="03000509000000000000" charset="-122"/>
              </a:rPr>
              <a:t>từ</a:t>
            </a:r>
            <a:r>
              <a:rPr lang="en-US" altLang="zh-C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方正少儿简体" panose="03000509000000000000" charset="-122"/>
                <a:ea typeface="方正少儿简体" panose="03000509000000000000" charset="-122"/>
              </a:rPr>
              <a:t> </a:t>
            </a:r>
            <a:r>
              <a:rPr lang="en-US" altLang="zh-CN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方正少儿简体" panose="03000509000000000000" charset="-122"/>
                <a:ea typeface="方正少儿简体" panose="03000509000000000000" charset="-122"/>
              </a:rPr>
              <a:t>những</a:t>
            </a:r>
            <a:r>
              <a:rPr lang="en-US" altLang="zh-C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方正少儿简体" panose="03000509000000000000" charset="-122"/>
                <a:ea typeface="方正少儿简体" panose="03000509000000000000" charset="-122"/>
              </a:rPr>
              <a:t> </a:t>
            </a:r>
            <a:r>
              <a:rPr lang="en-US" altLang="zh-CN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方正少儿简体" panose="03000509000000000000" charset="-122"/>
                <a:ea typeface="方正少儿简体" panose="03000509000000000000" charset="-122"/>
              </a:rPr>
              <a:t>chấm</a:t>
            </a:r>
            <a:r>
              <a:rPr lang="en-US" altLang="zh-C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方正少儿简体" panose="03000509000000000000" charset="-122"/>
                <a:ea typeface="方正少儿简体" panose="03000509000000000000" charset="-122"/>
              </a:rPr>
              <a:t> </a:t>
            </a:r>
            <a:r>
              <a:rPr lang="en-US" altLang="zh-CN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方正少儿简体" panose="03000509000000000000" charset="-122"/>
                <a:ea typeface="方正少儿简体" panose="03000509000000000000" charset="-122"/>
              </a:rPr>
              <a:t>màu</a:t>
            </a:r>
            <a:endParaRPr lang="en-US" altLang="zh-CN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方正少儿简体" panose="03000509000000000000" charset="-122"/>
              <a:ea typeface="方正少儿简体" panose="03000509000000000000" charset="-122"/>
            </a:endParaRPr>
          </a:p>
          <a:p>
            <a:pPr algn="ctr"/>
            <a:r>
              <a:rPr lang="en-US" altLang="zh-C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少儿简体" panose="03000509000000000000" charset="-122"/>
                <a:ea typeface="方正少儿简体" panose="03000509000000000000" charset="-122"/>
              </a:rPr>
              <a:t>( </a:t>
            </a:r>
            <a:r>
              <a:rPr lang="en-US" altLang="zh-CN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少儿简体" panose="03000509000000000000" charset="-122"/>
                <a:ea typeface="方正少儿简体" panose="03000509000000000000" charset="-122"/>
              </a:rPr>
              <a:t>Tiết</a:t>
            </a:r>
            <a:r>
              <a:rPr lang="en-US" altLang="zh-CN" sz="2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少儿简体" panose="03000509000000000000" charset="-122"/>
                <a:ea typeface="方正少儿简体" panose="03000509000000000000" charset="-122"/>
              </a:rPr>
              <a:t> </a:t>
            </a:r>
            <a:r>
              <a:rPr lang="en-US" altLang="zh-C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少儿简体" panose="03000509000000000000" charset="-122"/>
                <a:ea typeface="方正少儿简体" panose="03000509000000000000" charset="-122"/>
              </a:rPr>
              <a:t>2</a:t>
            </a:r>
            <a:r>
              <a:rPr lang="en-US" altLang="zh-CN" sz="2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少儿简体" panose="03000509000000000000" charset="-122"/>
                <a:ea typeface="方正少儿简体" panose="03000509000000000000" charset="-122"/>
              </a:rPr>
              <a:t>)</a:t>
            </a:r>
            <a:endParaRPr lang="zh-CN" altLang="en-US" sz="3600" dirty="0">
              <a:ln w="38100">
                <a:solidFill>
                  <a:schemeClr val="bg1"/>
                </a:solidFill>
              </a:ln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少儿简体" panose="03000509000000000000" charset="-122"/>
              <a:ea typeface="方正少儿简体" panose="03000509000000000000" charset="-122"/>
            </a:endParaRPr>
          </a:p>
        </p:txBody>
      </p:sp>
      <p:pic>
        <p:nvPicPr>
          <p:cNvPr id="1034" name="Picture 10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1" t="8694" r="15868" b="18041"/>
          <a:stretch>
            <a:fillRect/>
          </a:stretch>
        </p:blipFill>
        <p:spPr bwMode="auto">
          <a:xfrm>
            <a:off x="7118790" y="4010977"/>
            <a:ext cx="1534783" cy="161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0" t="26889" r="23240" b="36556"/>
          <a:stretch>
            <a:fillRect/>
          </a:stretch>
        </p:blipFill>
        <p:spPr bwMode="auto">
          <a:xfrm>
            <a:off x="5929811" y="865193"/>
            <a:ext cx="1205747" cy="87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381433" y="402607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3"/>
          <a:srcRect t="16035" b="28434"/>
          <a:stretch/>
        </p:blipFill>
        <p:spPr>
          <a:xfrm rot="20244316">
            <a:off x="1722218" y="1236463"/>
            <a:ext cx="3349493" cy="37875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0" y="168468"/>
            <a:ext cx="12430790" cy="668953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6008370" y="125059"/>
            <a:ext cx="3851910" cy="845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5500" b="1" noProof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  <a:cs typeface="+mn-ea"/>
                <a:sym typeface="Arial" panose="020B0604020202020204" pitchFamily="34" charset="0"/>
              </a:rPr>
              <a:t>ĐỒ DÙNG</a:t>
            </a:r>
            <a:endParaRPr lang="zh-CN" altLang="en-US" sz="5500" b="1" noProof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标宋简体" panose="02010601030101010101" charset="-122"/>
              <a:ea typeface="方正大标宋简体" panose="02010601030101010101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028" name="Picture 4" descr="Khuyến Mãi T6: Giảm đến 40% họa cụ Thiên Long, Colormate, Faber Castell –  Bookish">
            <a:extLst>
              <a:ext uri="{FF2B5EF4-FFF2-40B4-BE49-F238E27FC236}">
                <a16:creationId xmlns:a16="http://schemas.microsoft.com/office/drawing/2014/main" id="{9EA4F033-0235-4029-A7BB-DF71D000B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4880" y="1474357"/>
            <a:ext cx="2487372" cy="217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0039" t="12564" r="9536" b="36299"/>
          <a:stretch/>
        </p:blipFill>
        <p:spPr>
          <a:xfrm rot="1175652">
            <a:off x="1494212" y="954855"/>
            <a:ext cx="3232728" cy="44519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" t="13602" r="2745" b="46128"/>
          <a:stretch/>
        </p:blipFill>
        <p:spPr>
          <a:xfrm>
            <a:off x="4888045" y="3666409"/>
            <a:ext cx="1992094" cy="1927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6" b="43165"/>
          <a:stretch/>
        </p:blipFill>
        <p:spPr>
          <a:xfrm rot="1661907">
            <a:off x="6318505" y="1297485"/>
            <a:ext cx="2167420" cy="20888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7559" y="3996280"/>
            <a:ext cx="3772605" cy="24717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70D683-1E9F-41F8-A62C-4CDD7876DFBA}"/>
              </a:ext>
            </a:extLst>
          </p:cNvPr>
          <p:cNvSpPr txBox="1"/>
          <p:nvPr/>
        </p:nvSpPr>
        <p:spPr>
          <a:xfrm rot="21067135">
            <a:off x="695862" y="295970"/>
            <a:ext cx="4806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YÊU CẦU CẦN ĐẠT:</a:t>
            </a:r>
            <a:endParaRPr lang="vi-VN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8F9503-80A4-4D1F-BAF3-EF7CB0BB6AB3}"/>
              </a:ext>
            </a:extLst>
          </p:cNvPr>
          <p:cNvSpPr txBox="1"/>
          <p:nvPr/>
        </p:nvSpPr>
        <p:spPr>
          <a:xfrm>
            <a:off x="2272145" y="1099128"/>
            <a:ext cx="764771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/>
              <a:t>Nhận</a:t>
            </a:r>
            <a:r>
              <a:rPr lang="en-US" sz="3200" dirty="0"/>
              <a:t> </a:t>
            </a:r>
            <a:r>
              <a:rPr lang="en-US" sz="3200" dirty="0" err="1"/>
              <a:t>biết</a:t>
            </a:r>
            <a:r>
              <a:rPr lang="en-US" sz="3200" dirty="0"/>
              <a:t>, </a:t>
            </a:r>
            <a:r>
              <a:rPr lang="en-US" sz="3200" dirty="0" err="1"/>
              <a:t>tạo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chấm</a:t>
            </a:r>
            <a:r>
              <a:rPr lang="en-US" sz="3200" dirty="0"/>
              <a:t>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en-US" sz="3200" dirty="0" err="1"/>
              <a:t>nhiều</a:t>
            </a:r>
            <a:endParaRPr lang="en-US" sz="3200" dirty="0"/>
          </a:p>
          <a:p>
            <a:r>
              <a:rPr lang="en-US" sz="3200" dirty="0"/>
              <a:t>  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khác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 .</a:t>
            </a:r>
          </a:p>
          <a:p>
            <a:pPr marL="285750" indent="-285750">
              <a:buFontTx/>
              <a:buChar char="-"/>
            </a:pPr>
            <a:r>
              <a:rPr lang="en-US" sz="3200" dirty="0" err="1"/>
              <a:t>Biết</a:t>
            </a:r>
            <a:r>
              <a:rPr lang="en-US" sz="3200" dirty="0"/>
              <a:t> </a:t>
            </a:r>
            <a:r>
              <a:rPr lang="en-US" sz="3200" dirty="0" err="1"/>
              <a:t>sử</a:t>
            </a:r>
            <a:r>
              <a:rPr lang="en-US" sz="3200" dirty="0"/>
              <a:t> </a:t>
            </a:r>
            <a:r>
              <a:rPr lang="en-US" sz="3200" dirty="0" err="1"/>
              <a:t>dụng</a:t>
            </a:r>
            <a:r>
              <a:rPr lang="en-US" sz="3200" dirty="0"/>
              <a:t> </a:t>
            </a:r>
            <a:r>
              <a:rPr lang="en-US" sz="3200" dirty="0" err="1"/>
              <a:t>chấm</a:t>
            </a:r>
            <a:r>
              <a:rPr lang="en-US" sz="3200" dirty="0"/>
              <a:t>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tạo</a:t>
            </a:r>
            <a:r>
              <a:rPr lang="en-US" sz="3200" dirty="0"/>
              <a:t> </a:t>
            </a:r>
            <a:r>
              <a:rPr lang="en-US" sz="3200" dirty="0" err="1"/>
              <a:t>nét</a:t>
            </a:r>
            <a:r>
              <a:rPr lang="en-US" sz="3200" dirty="0"/>
              <a:t>, </a:t>
            </a:r>
            <a:r>
              <a:rPr lang="en-US" sz="3200" dirty="0" err="1"/>
              <a:t>tạo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trang</a:t>
            </a:r>
            <a:r>
              <a:rPr lang="en-US" sz="3200" dirty="0"/>
              <a:t> </a:t>
            </a:r>
            <a:r>
              <a:rPr lang="en-US" sz="3200" dirty="0" err="1"/>
              <a:t>trí</a:t>
            </a:r>
            <a:r>
              <a:rPr lang="en-US" sz="3200" dirty="0"/>
              <a:t> </a:t>
            </a:r>
            <a:r>
              <a:rPr lang="en-US" sz="3200" dirty="0" err="1"/>
              <a:t>sản</a:t>
            </a:r>
            <a:r>
              <a:rPr lang="en-US" sz="3200" dirty="0"/>
              <a:t> </a:t>
            </a:r>
            <a:r>
              <a:rPr lang="en-US" sz="3200" dirty="0" err="1"/>
              <a:t>phẩm</a:t>
            </a:r>
            <a:r>
              <a:rPr lang="en-US" sz="3200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/>
              <a:t>Thực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bước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sản</a:t>
            </a:r>
            <a:r>
              <a:rPr lang="en-US" sz="3200" dirty="0"/>
              <a:t> </a:t>
            </a:r>
            <a:r>
              <a:rPr lang="en-US" sz="3200" dirty="0" err="1"/>
              <a:t>phẩm</a:t>
            </a:r>
            <a:endParaRPr lang="en-US" sz="3200" dirty="0"/>
          </a:p>
          <a:p>
            <a:pPr marL="285750" indent="-285750">
              <a:buFontTx/>
              <a:buChar char="-"/>
            </a:pPr>
            <a:r>
              <a:rPr lang="en-US" sz="3200" dirty="0" err="1"/>
              <a:t>Nêu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cảm</a:t>
            </a:r>
            <a:r>
              <a:rPr lang="en-US" sz="3200" dirty="0"/>
              <a:t> </a:t>
            </a:r>
            <a:r>
              <a:rPr lang="en-US" sz="3200" dirty="0" err="1"/>
              <a:t>nhận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vẽ</a:t>
            </a:r>
            <a:r>
              <a:rPr lang="en-US" sz="3200" dirty="0"/>
              <a:t> </a:t>
            </a:r>
            <a:r>
              <a:rPr lang="en-US" sz="3200" dirty="0" err="1"/>
              <a:t>chấm</a:t>
            </a:r>
            <a:r>
              <a:rPr lang="en-US" sz="3200" dirty="0"/>
              <a:t>. </a:t>
            </a:r>
            <a:r>
              <a:rPr lang="en-US" sz="3200" dirty="0" err="1"/>
              <a:t>Chỉ</a:t>
            </a:r>
            <a:r>
              <a:rPr lang="en-US" sz="3200" dirty="0"/>
              <a:t> ra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</a:t>
            </a:r>
            <a:r>
              <a:rPr lang="en-US" sz="3200" dirty="0" err="1"/>
              <a:t>chấm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hài</a:t>
            </a:r>
            <a:r>
              <a:rPr lang="en-US" sz="3200" dirty="0"/>
              <a:t> </a:t>
            </a:r>
            <a:r>
              <a:rPr lang="en-US" sz="3200" dirty="0" err="1"/>
              <a:t>hòa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chấm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tranh</a:t>
            </a:r>
            <a:r>
              <a:rPr lang="en-US" sz="3200" dirty="0"/>
              <a:t>.</a:t>
            </a:r>
            <a:endParaRPr lang="vi-VN" sz="32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888"/>
            <a:ext cx="12247926" cy="68342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350" y="11896"/>
            <a:ext cx="4310246" cy="6462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250" y="3624787"/>
            <a:ext cx="2079515" cy="27708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5288"/>
          <a:stretch/>
        </p:blipFill>
        <p:spPr>
          <a:xfrm>
            <a:off x="7670564" y="618529"/>
            <a:ext cx="2296843" cy="27962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5058" y="3624787"/>
            <a:ext cx="2048002" cy="27306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20763" t="17765" r="18814" b="9977"/>
          <a:stretch/>
        </p:blipFill>
        <p:spPr>
          <a:xfrm>
            <a:off x="4569211" y="636815"/>
            <a:ext cx="2177633" cy="27596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5058" y="647231"/>
            <a:ext cx="1979009" cy="2718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9309" y="3366151"/>
            <a:ext cx="2839351" cy="328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57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331"/>
            <a:ext cx="12247926" cy="6834208"/>
          </a:xfrm>
          <a:prstGeom prst="rect">
            <a:avLst/>
          </a:prstGeom>
        </p:spPr>
      </p:pic>
      <p:pic>
        <p:nvPicPr>
          <p:cNvPr id="6" name="图形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044" y="966561"/>
            <a:ext cx="7773838" cy="504996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72384" y="-2644452"/>
            <a:ext cx="3628137" cy="26444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044" y="987866"/>
            <a:ext cx="7772716" cy="50073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922" y="998592"/>
            <a:ext cx="7772717" cy="49858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922" y="998592"/>
            <a:ext cx="7786170" cy="50454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4800" y="998592"/>
            <a:ext cx="7770225" cy="51187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5046" y="1010441"/>
            <a:ext cx="7777607" cy="509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3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963" y="11896"/>
            <a:ext cx="12247926" cy="68342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394" y="922216"/>
            <a:ext cx="2433858" cy="1826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1973" y="3222287"/>
            <a:ext cx="2304065" cy="30690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5019" t="30405" r="-5019" b="13879"/>
          <a:stretch/>
        </p:blipFill>
        <p:spPr>
          <a:xfrm rot="5400000">
            <a:off x="2623238" y="3538453"/>
            <a:ext cx="3199889" cy="23089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t="29393" b="12856"/>
          <a:stretch/>
        </p:blipFill>
        <p:spPr>
          <a:xfrm rot="5400000">
            <a:off x="169905" y="3479177"/>
            <a:ext cx="3049198" cy="22398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193841" y="565612"/>
            <a:ext cx="1860046" cy="25243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6505517" y="625059"/>
            <a:ext cx="1850009" cy="24750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011" y="943668"/>
            <a:ext cx="2595619" cy="18141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4" t="5085" r="44147" b="15093"/>
          <a:stretch/>
        </p:blipFill>
        <p:spPr>
          <a:xfrm>
            <a:off x="5589533" y="3129940"/>
            <a:ext cx="506467" cy="304919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74575" y="87290"/>
            <a:ext cx="6038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HOẠT ĐỘNG 2: KIẾN TẠO KIẾN THỨC KĨ NĂNG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8210" y="456065"/>
            <a:ext cx="5791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rgbClr val="C00000"/>
                </a:solidFill>
              </a:rPr>
              <a:t>CÁCH TẠO ĐÈN LỒNG TỪ BÀI VẼ CHẤM TIẾT 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35828" y="3129940"/>
            <a:ext cx="2388363" cy="335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3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32889" y="260019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10" name="Copyright Notice">
            <a:extLst>
              <a:ext uri="{FF2B5EF4-FFF2-40B4-BE49-F238E27FC236}">
                <a16:creationId xmlns:a16="http://schemas.microsoft.com/office/drawing/2014/main" id="{185BF088-8C48-47AD-915C-8AB818EE49FD}"/>
              </a:ext>
            </a:extLst>
          </p:cNvPr>
          <p:cNvSpPr/>
          <p:nvPr/>
        </p:nvSpPr>
        <p:spPr bwMode="auto">
          <a:xfrm>
            <a:off x="4123420" y="1412095"/>
            <a:ext cx="3001856" cy="55787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C2F4D2-2AC1-4D5B-BD3C-C06C0AFC87F8}"/>
              </a:ext>
            </a:extLst>
          </p:cNvPr>
          <p:cNvSpPr txBox="1"/>
          <p:nvPr/>
        </p:nvSpPr>
        <p:spPr>
          <a:xfrm>
            <a:off x="2939860" y="2050070"/>
            <a:ext cx="6339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– SÁNG TẠO</a:t>
            </a:r>
            <a:endParaRPr lang="vi-VN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90F-9F26-4ACF-BC06-D3F7F55CC03F}"/>
              </a:ext>
            </a:extLst>
          </p:cNvPr>
          <p:cNvSpPr txBox="1"/>
          <p:nvPr/>
        </p:nvSpPr>
        <p:spPr>
          <a:xfrm>
            <a:off x="3057236" y="3048315"/>
            <a:ext cx="64839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Em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cắt</a:t>
            </a:r>
            <a:r>
              <a:rPr lang="en-US" sz="2800" dirty="0"/>
              <a:t> </a:t>
            </a:r>
            <a:r>
              <a:rPr lang="en-US" sz="2800" dirty="0" err="1"/>
              <a:t>dán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chiếc</a:t>
            </a:r>
            <a:r>
              <a:rPr lang="en-US" sz="2800" dirty="0"/>
              <a:t> </a:t>
            </a:r>
            <a:r>
              <a:rPr lang="en-US" sz="2800" dirty="0" err="1"/>
              <a:t>đèn</a:t>
            </a:r>
            <a:r>
              <a:rPr lang="en-US" sz="2800" dirty="0"/>
              <a:t> </a:t>
            </a:r>
            <a:r>
              <a:rPr lang="en-US" sz="2800" dirty="0" err="1"/>
              <a:t>lồng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thích</a:t>
            </a:r>
            <a:r>
              <a:rPr lang="en-US" sz="2800" dirty="0"/>
              <a:t>,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chấm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trước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khả</a:t>
            </a:r>
            <a:r>
              <a:rPr lang="en-US" sz="2800" dirty="0"/>
              <a:t> </a:t>
            </a:r>
            <a:r>
              <a:rPr lang="en-US" sz="2800" dirty="0" err="1"/>
              <a:t>năng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cá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577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32889" y="260019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9624915" y="3687168"/>
            <a:ext cx="1552381" cy="140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10" name="Copyright Notice">
            <a:extLst>
              <a:ext uri="{FF2B5EF4-FFF2-40B4-BE49-F238E27FC236}">
                <a16:creationId xmlns:a16="http://schemas.microsoft.com/office/drawing/2014/main" id="{185BF088-8C48-47AD-915C-8AB818EE49FD}"/>
              </a:ext>
            </a:extLst>
          </p:cNvPr>
          <p:cNvSpPr/>
          <p:nvPr/>
        </p:nvSpPr>
        <p:spPr bwMode="auto">
          <a:xfrm>
            <a:off x="3513820" y="648791"/>
            <a:ext cx="3001856" cy="55787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C2F4D2-2AC1-4D5B-BD3C-C06C0AFC87F8}"/>
              </a:ext>
            </a:extLst>
          </p:cNvPr>
          <p:cNvSpPr txBox="1"/>
          <p:nvPr/>
        </p:nvSpPr>
        <p:spPr>
          <a:xfrm>
            <a:off x="3043562" y="1254393"/>
            <a:ext cx="5766570" cy="651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TÍCH – ĐÁNH GIÁ</a:t>
            </a:r>
            <a:endParaRPr lang="vi-VN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90F-9F26-4ACF-BC06-D3F7F55CC03F}"/>
              </a:ext>
            </a:extLst>
          </p:cNvPr>
          <p:cNvSpPr txBox="1"/>
          <p:nvPr/>
        </p:nvSpPr>
        <p:spPr>
          <a:xfrm>
            <a:off x="2849826" y="2174747"/>
            <a:ext cx="69180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pPr marL="457200" indent="-457200" algn="just">
              <a:buFontTx/>
              <a:buChar char="-"/>
            </a:pP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sáng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 </a:t>
            </a:r>
            <a:r>
              <a:rPr lang="en-US" sz="2800" dirty="0" err="1"/>
              <a:t>mới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chấm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thú</a:t>
            </a:r>
            <a:r>
              <a:rPr lang="en-US" sz="2800" dirty="0"/>
              <a:t> </a:t>
            </a:r>
            <a:r>
              <a:rPr lang="en-US" sz="2800" dirty="0" err="1"/>
              <a:t>vị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?</a:t>
            </a:r>
          </a:p>
          <a:p>
            <a:pPr algn="just"/>
            <a:r>
              <a:rPr lang="en-US" sz="2800" dirty="0"/>
              <a:t>-  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chia </a:t>
            </a:r>
            <a:r>
              <a:rPr lang="en-US" sz="2800" dirty="0" err="1"/>
              <a:t>sẻ</a:t>
            </a:r>
            <a:r>
              <a:rPr lang="en-US" sz="2800" dirty="0"/>
              <a:t> </a:t>
            </a:r>
            <a:r>
              <a:rPr lang="en-US" sz="2800" dirty="0" err="1"/>
              <a:t>suy</a:t>
            </a:r>
            <a:r>
              <a:rPr lang="en-US" sz="2800" dirty="0"/>
              <a:t>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 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nhé</a:t>
            </a:r>
            <a:r>
              <a:rPr lang="en-US" sz="2800" dirty="0"/>
              <a:t>!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223259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蓝色卡通珍爱生命主题班会PPT模板"/>
  <p:tag name="INKNOELEADERBOARD" val="132088499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1071</TotalTime>
  <Words>281</Words>
  <Application>Microsoft Office PowerPoint</Application>
  <PresentationFormat>Widescreen</PresentationFormat>
  <Paragraphs>40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等线</vt:lpstr>
      <vt:lpstr>微软雅黑</vt:lpstr>
      <vt:lpstr>方正大标宋简体</vt:lpstr>
      <vt:lpstr>方正少儿简体</vt:lpstr>
      <vt:lpstr>方正胖娃繁体</vt:lpstr>
      <vt:lpstr>Arial</vt:lpstr>
      <vt:lpstr>Calibri</vt:lpstr>
      <vt:lpstr>Calibri Light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蓝色卡通珍爱生命主题班会PPT模板</dc:title>
  <dc:creator>Administrator</dc:creator>
  <cp:lastModifiedBy>zim bobo</cp:lastModifiedBy>
  <cp:revision>61</cp:revision>
  <dcterms:created xsi:type="dcterms:W3CDTF">2017-10-03T14:23:00Z</dcterms:created>
  <dcterms:modified xsi:type="dcterms:W3CDTF">2025-10-13T05:21:37Z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2052-10.1.0.6876</vt:lpwstr>
  </property>
</Properties>
</file>