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0" r:id="rId2"/>
    <p:sldId id="290" r:id="rId3"/>
    <p:sldId id="291" r:id="rId4"/>
    <p:sldId id="292" r:id="rId5"/>
    <p:sldId id="276" r:id="rId6"/>
    <p:sldId id="294" r:id="rId7"/>
    <p:sldId id="271" r:id="rId8"/>
    <p:sldId id="277" r:id="rId9"/>
    <p:sldId id="272" r:id="rId10"/>
    <p:sldId id="295" r:id="rId11"/>
    <p:sldId id="285" r:id="rId12"/>
    <p:sldId id="28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2F9"/>
    <a:srgbClr val="84C9F8"/>
    <a:srgbClr val="86CEFA"/>
    <a:srgbClr val="74DCF4"/>
    <a:srgbClr val="90E4F8"/>
    <a:srgbClr val="7DE0F7"/>
    <a:srgbClr val="61E1FF"/>
    <a:srgbClr val="76DEF6"/>
    <a:srgbClr val="FBC1C9"/>
    <a:srgbClr val="FBB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88" autoAdjust="0"/>
    <p:restoredTop sz="94662" autoAdjust="0"/>
  </p:normalViewPr>
  <p:slideViewPr>
    <p:cSldViewPr snapToGrid="0">
      <p:cViewPr varScale="1">
        <p:scale>
          <a:sx n="74" d="100"/>
          <a:sy n="74" d="100"/>
        </p:scale>
        <p:origin x="-1044" y="-9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51271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6145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extLst>
      <p:ext uri="{BB962C8B-B14F-4D97-AF65-F5344CB8AC3E}">
        <p14:creationId xmlns:p14="http://schemas.microsoft.com/office/powerpoint/2010/main" val="257720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val="181671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extLst>
      <p:ext uri="{BB962C8B-B14F-4D97-AF65-F5344CB8AC3E}">
        <p14:creationId xmlns:p14="http://schemas.microsoft.com/office/powerpoint/2010/main" val="245880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val="311341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val="35636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27914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矩形 10"/>
          <p:cNvSpPr/>
          <p:nvPr userDrawn="1"/>
        </p:nvSpPr>
        <p:spPr>
          <a:xfrm>
            <a:off x="8774404" y="640104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2021/8/24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emf"/><Relationship Id="rId11" Type="http://schemas.openxmlformats.org/officeDocument/2006/relationships/image" Target="../media/image23.png"/><Relationship Id="rId5" Type="http://schemas.openxmlformats.org/officeDocument/2006/relationships/image" Target="../media/image3.emf"/><Relationship Id="rId10" Type="http://schemas.openxmlformats.org/officeDocument/2006/relationships/image" Target="../media/image11.emf"/><Relationship Id="rId4" Type="http://schemas.openxmlformats.org/officeDocument/2006/relationships/image" Target="../media/image2.emf"/><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emf"/><Relationship Id="rId10" Type="http://schemas.openxmlformats.org/officeDocument/2006/relationships/image" Target="../media/image29.jpeg"/><Relationship Id="rId4" Type="http://schemas.openxmlformats.org/officeDocument/2006/relationships/image" Target="../media/image2.emf"/><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sp>
        <p:nvSpPr>
          <p:cNvPr id="33" name="文本框 32"/>
          <p:cNvSpPr txBox="1"/>
          <p:nvPr/>
        </p:nvSpPr>
        <p:spPr>
          <a:xfrm>
            <a:off x="1164051" y="710887"/>
            <a:ext cx="9864318" cy="1631216"/>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Chủ</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đề</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1:</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Mĩ</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Thuật</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trong</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nhà</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trường</a:t>
            </a:r>
            <a:endParaRPr kumimoji="0" lang="zh-CN" altLang="en-US" sz="5000" b="1" i="0" u="none" strike="noStrike" kern="1200" cap="none" spc="0" normalizeH="0" baseline="0" noProof="0" dirty="0">
              <a:ln w="6350">
                <a:solidFill>
                  <a:prstClr val="white"/>
                </a:solidFill>
              </a:ln>
              <a:solidFill>
                <a:srgbClr val="C00000"/>
              </a:solidFill>
              <a:effectLst/>
              <a:uLnTx/>
              <a:uFillTx/>
              <a:latin typeface="Times New Roman" pitchFamily="18" charset="0"/>
              <a:ea typeface="方正正大黑简体" panose="02000000000000000000" pitchFamily="2" charset="-122"/>
              <a:cs typeface="Times New Roman" pitchFamily="18" charset="0"/>
            </a:endParaRPr>
          </a:p>
        </p:txBody>
      </p:sp>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9761e1f6eab99f5c0ba.jpg"/>
          <p:cNvPicPr>
            <a:picLocks noChangeAspect="1"/>
          </p:cNvPicPr>
          <p:nvPr/>
        </p:nvPicPr>
        <p:blipFill>
          <a:blip r:embed="rId2"/>
          <a:stretch>
            <a:fillRect/>
          </a:stretch>
        </p:blipFill>
        <p:spPr>
          <a:xfrm>
            <a:off x="1585030" y="0"/>
            <a:ext cx="4291700" cy="5708078"/>
          </a:xfrm>
          <a:prstGeom prst="rect">
            <a:avLst/>
          </a:prstGeom>
        </p:spPr>
      </p:pic>
      <p:pic>
        <p:nvPicPr>
          <p:cNvPr id="7" name="Picture 6" descr="1f7d0a067ab28decd4a3.jpg"/>
          <p:cNvPicPr>
            <a:picLocks noChangeAspect="1"/>
          </p:cNvPicPr>
          <p:nvPr/>
        </p:nvPicPr>
        <p:blipFill>
          <a:blip r:embed="rId3"/>
          <a:stretch>
            <a:fillRect/>
          </a:stretch>
        </p:blipFill>
        <p:spPr>
          <a:xfrm>
            <a:off x="6691746" y="2"/>
            <a:ext cx="4273092" cy="5721925"/>
          </a:xfrm>
          <a:prstGeom prst="rect">
            <a:avLst/>
          </a:prstGeom>
          <a:ln>
            <a:noFill/>
          </a:ln>
        </p:spPr>
      </p:pic>
      <p:sp>
        <p:nvSpPr>
          <p:cNvPr id="8" name="Rectangle 7"/>
          <p:cNvSpPr/>
          <p:nvPr/>
        </p:nvSpPr>
        <p:spPr>
          <a:xfrm>
            <a:off x="1442289" y="5822145"/>
            <a:ext cx="9772333" cy="830997"/>
          </a:xfrm>
          <a:prstGeom prst="rect">
            <a:avLst/>
          </a:prstGeom>
        </p:spPr>
        <p:txBody>
          <a:bodyPr wrap="square">
            <a:spAutoFit/>
          </a:bodyPr>
          <a:lstStyle/>
          <a:p>
            <a:r>
              <a:rPr lang="vi-VN" sz="2400" dirty="0">
                <a:latin typeface="Times New Roman" pitchFamily="18" charset="0"/>
                <a:cs typeface="Times New Roman" pitchFamily="18" charset="0"/>
              </a:rPr>
              <a:t>Học mĩ thuật không thể thiếu các đồ dùng học tập và các vật liệu như bút chì, tẩy, màu vẽ, giấy vẽ,keo dán,kéo...Mỗi đồ dùng có công dụng riêng của nó.</a:t>
            </a:r>
            <a:endParaRPr lang="en-US" sz="2400" dirty="0">
              <a:latin typeface="Times New Roman" pitchFamily="18" charset="0"/>
              <a:cs typeface="Times New Roman" pitchFamily="18" charset="0"/>
            </a:endParaRPr>
          </a:p>
        </p:txBody>
      </p:sp>
      <p:sp>
        <p:nvSpPr>
          <p:cNvPr id="10" name="Rectangle 9"/>
          <p:cNvSpPr/>
          <p:nvPr/>
        </p:nvSpPr>
        <p:spPr>
          <a:xfrm>
            <a:off x="1911913" y="1648693"/>
            <a:ext cx="1052945" cy="360218"/>
          </a:xfrm>
          <a:prstGeom prst="rect">
            <a:avLst/>
          </a:prstGeom>
          <a:solidFill>
            <a:srgbClr val="FAACB7"/>
          </a:solidFill>
          <a:ln>
            <a:solidFill>
              <a:srgbClr val="FAA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0484" y="1648690"/>
            <a:ext cx="1246909"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BÚT CHÌ</a:t>
            </a:r>
            <a:endParaRPr lang="en-US" sz="1400" dirty="0">
              <a:latin typeface="Times New Roman" pitchFamily="18" charset="0"/>
              <a:cs typeface="Times New Roman" pitchFamily="18" charset="0"/>
            </a:endParaRPr>
          </a:p>
        </p:txBody>
      </p:sp>
      <p:sp>
        <p:nvSpPr>
          <p:cNvPr id="12" name="Rectangle 11"/>
          <p:cNvSpPr/>
          <p:nvPr/>
        </p:nvSpPr>
        <p:spPr>
          <a:xfrm>
            <a:off x="8395854" y="831272"/>
            <a:ext cx="858967" cy="360218"/>
          </a:xfrm>
          <a:prstGeom prst="rect">
            <a:avLst/>
          </a:prstGeom>
          <a:solidFill>
            <a:srgbClr val="FBC1C9"/>
          </a:solidFill>
          <a:ln>
            <a:solidFill>
              <a:srgbClr val="FBC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26582" y="789704"/>
            <a:ext cx="997527"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ĐẤT NẶN</a:t>
            </a:r>
            <a:endParaRPr lang="en-US" sz="1400" dirty="0">
              <a:latin typeface="Times New Roman" pitchFamily="18" charset="0"/>
              <a:cs typeface="Times New Roman" pitchFamily="18" charset="0"/>
            </a:endParaRPr>
          </a:p>
        </p:txBody>
      </p:sp>
      <p:sp>
        <p:nvSpPr>
          <p:cNvPr id="14" name="Rectangle 13"/>
          <p:cNvSpPr/>
          <p:nvPr/>
        </p:nvSpPr>
        <p:spPr>
          <a:xfrm>
            <a:off x="2466095" y="3200403"/>
            <a:ext cx="1052945" cy="263234"/>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21527" y="3186541"/>
            <a:ext cx="1039091"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SÁP MÀU</a:t>
            </a:r>
            <a:endParaRPr lang="en-US" sz="1400" dirty="0">
              <a:latin typeface="Times New Roman" pitchFamily="18" charset="0"/>
              <a:cs typeface="Times New Roman" pitchFamily="18" charset="0"/>
            </a:endParaRPr>
          </a:p>
        </p:txBody>
      </p:sp>
      <p:sp>
        <p:nvSpPr>
          <p:cNvPr id="16" name="Rectangle 15"/>
          <p:cNvSpPr/>
          <p:nvPr/>
        </p:nvSpPr>
        <p:spPr>
          <a:xfrm>
            <a:off x="1939622" y="4114802"/>
            <a:ext cx="1052945" cy="360218"/>
          </a:xfrm>
          <a:prstGeom prst="rect">
            <a:avLst/>
          </a:prstGeom>
          <a:solidFill>
            <a:srgbClr val="90E4F8"/>
          </a:solidFill>
          <a:ln>
            <a:solidFill>
              <a:srgbClr val="90E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1981198" y="4142509"/>
            <a:ext cx="1177636" cy="307777"/>
          </a:xfrm>
          <a:prstGeom prst="rect">
            <a:avLst/>
          </a:prstGeom>
          <a:solidFill>
            <a:srgbClr val="99D2F9"/>
          </a:solidFill>
          <a:ln>
            <a:solidFill>
              <a:srgbClr val="99D2F9"/>
            </a:solidFill>
          </a:ln>
        </p:spPr>
        <p:txBody>
          <a:bodyPr wrap="square" rtlCol="0">
            <a:spAutoFit/>
          </a:bodyPr>
          <a:lstStyle/>
          <a:p>
            <a:r>
              <a:rPr lang="en-US" sz="1400" dirty="0" smtClean="0">
                <a:latin typeface="Times New Roman" pitchFamily="18" charset="0"/>
                <a:cs typeface="Times New Roman" pitchFamily="18" charset="0"/>
              </a:rPr>
              <a:t>GIẤY MÀU</a:t>
            </a:r>
            <a:endParaRPr lang="en-US" sz="1400" dirty="0">
              <a:latin typeface="Times New Roman" pitchFamily="18" charset="0"/>
              <a:cs typeface="Times New Roman" pitchFamily="18" charset="0"/>
            </a:endParaRPr>
          </a:p>
        </p:txBody>
      </p:sp>
      <p:sp>
        <p:nvSpPr>
          <p:cNvPr id="18" name="Rectangle 17"/>
          <p:cNvSpPr/>
          <p:nvPr/>
        </p:nvSpPr>
        <p:spPr>
          <a:xfrm>
            <a:off x="9795150" y="2632366"/>
            <a:ext cx="1052945" cy="360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725907" y="2285995"/>
            <a:ext cx="1233042" cy="830997"/>
          </a:xfrm>
          <a:prstGeom prst="rect">
            <a:avLst/>
          </a:prstGeom>
          <a:noFill/>
        </p:spPr>
        <p:txBody>
          <a:bodyPr wrap="square" rtlCol="0">
            <a:spAutoFit/>
          </a:bodyPr>
          <a:lstStyle/>
          <a:p>
            <a:r>
              <a:rPr lang="en-US" sz="1200" dirty="0" smtClean="0">
                <a:latin typeface="Times New Roman" pitchFamily="18" charset="0"/>
                <a:cs typeface="Times New Roman" pitchFamily="18" charset="0"/>
              </a:rPr>
              <a:t>VẬT LIỆU TÁI SỬ DỤNG VÀ DỤNG CỤ KHÁC</a:t>
            </a:r>
            <a:endParaRPr lang="en-US" sz="1200" dirty="0">
              <a:latin typeface="Times New Roman" pitchFamily="18" charset="0"/>
              <a:cs typeface="Times New Roman" pitchFamily="18" charset="0"/>
            </a:endParaRPr>
          </a:p>
        </p:txBody>
      </p:sp>
      <p:sp>
        <p:nvSpPr>
          <p:cNvPr id="20" name="Rectangle 19"/>
          <p:cNvSpPr/>
          <p:nvPr/>
        </p:nvSpPr>
        <p:spPr>
          <a:xfrm>
            <a:off x="7412182" y="5320145"/>
            <a:ext cx="2576945" cy="249383"/>
          </a:xfrm>
          <a:prstGeom prst="rect">
            <a:avLst/>
          </a:prstGeom>
          <a:solidFill>
            <a:srgbClr val="86CEFA"/>
          </a:solidFill>
          <a:ln>
            <a:solidFill>
              <a:srgbClr val="86CE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689287" y="5320150"/>
            <a:ext cx="2937164"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MÀU ACYLIC VÀ BÚT LÔNG</a:t>
            </a:r>
            <a:endParaRPr lang="en-US" sz="12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131403" y="330690"/>
            <a:ext cx="3868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Đồ</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dùng</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trong</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môn</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học</a:t>
            </a:r>
            <a:endParaRPr kumimoji="0" lang="zh-CN" altLang="en-US" sz="24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27" name="矩形 26"/>
          <p:cNvSpPr/>
          <p:nvPr/>
        </p:nvSpPr>
        <p:spPr>
          <a:xfrm>
            <a:off x="1330153" y="4673494"/>
            <a:ext cx="2289876" cy="1253023"/>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1" name="矩形 30"/>
          <p:cNvSpPr/>
          <p:nvPr/>
        </p:nvSpPr>
        <p:spPr>
          <a:xfrm>
            <a:off x="3715930" y="4660379"/>
            <a:ext cx="2289876" cy="1253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2" name="矩形 31"/>
          <p:cNvSpPr/>
          <p:nvPr/>
        </p:nvSpPr>
        <p:spPr>
          <a:xfrm>
            <a:off x="6128549" y="4682948"/>
            <a:ext cx="2289876" cy="1253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3" name="矩形 32"/>
          <p:cNvSpPr/>
          <p:nvPr/>
        </p:nvSpPr>
        <p:spPr>
          <a:xfrm>
            <a:off x="8540548" y="4660378"/>
            <a:ext cx="2289876" cy="12530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5" name="文本框 34"/>
          <p:cNvSpPr txBox="1"/>
          <p:nvPr/>
        </p:nvSpPr>
        <p:spPr>
          <a:xfrm>
            <a:off x="1798498" y="4792604"/>
            <a:ext cx="13212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Bút</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chì</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6" name="直接连接符 35"/>
          <p:cNvCxnSpPr/>
          <p:nvPr/>
        </p:nvCxnSpPr>
        <p:spPr>
          <a:xfrm>
            <a:off x="2133256" y="520607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86504" y="5286891"/>
            <a:ext cx="1934093" cy="350865"/>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vẽ</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dạng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38" name="文本框 37"/>
          <p:cNvSpPr txBox="1"/>
          <p:nvPr/>
        </p:nvSpPr>
        <p:spPr>
          <a:xfrm>
            <a:off x="4131403" y="4738254"/>
            <a:ext cx="1605156"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Sáp</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màu</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dầu</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9" name="直接连接符 38"/>
          <p:cNvCxnSpPr/>
          <p:nvPr/>
        </p:nvCxnSpPr>
        <p:spPr>
          <a:xfrm>
            <a:off x="4559157" y="519271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903728" y="5262175"/>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tô</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màu</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cho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tác</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phẩm</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1" name="文本框 40"/>
          <p:cNvSpPr txBox="1"/>
          <p:nvPr/>
        </p:nvSpPr>
        <p:spPr>
          <a:xfrm>
            <a:off x="6287589" y="4786775"/>
            <a:ext cx="19529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Giấy</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thủ</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công</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2" name="直接连接符 41"/>
          <p:cNvCxnSpPr/>
          <p:nvPr/>
        </p:nvCxnSpPr>
        <p:spPr>
          <a:xfrm>
            <a:off x="7042664" y="5222310"/>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306440" y="5186885"/>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cắt</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và</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xé</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dán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4" name="文本框 43"/>
          <p:cNvSpPr txBox="1"/>
          <p:nvPr/>
        </p:nvSpPr>
        <p:spPr>
          <a:xfrm>
            <a:off x="9158001" y="4786775"/>
            <a:ext cx="13212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5" name="直接连接符 44"/>
          <p:cNvCxnSpPr/>
          <p:nvPr/>
        </p:nvCxnSpPr>
        <p:spPr>
          <a:xfrm>
            <a:off x="9587801" y="519550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8851577" y="5186884"/>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dáng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đất</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nặn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5052" r="15508"/>
          <a:stretch/>
        </p:blipFill>
        <p:spPr>
          <a:xfrm>
            <a:off x="1330153" y="1215400"/>
            <a:ext cx="2289876" cy="3297609"/>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082" r="14752"/>
          <a:stretch/>
        </p:blipFill>
        <p:spPr>
          <a:xfrm>
            <a:off x="3715930" y="1311509"/>
            <a:ext cx="2264468" cy="337143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765" y="1608054"/>
            <a:ext cx="2197441" cy="278800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2535" r="14014"/>
          <a:stretch/>
        </p:blipFill>
        <p:spPr>
          <a:xfrm>
            <a:off x="8367194" y="1200997"/>
            <a:ext cx="2404166" cy="3273213"/>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420" y="-1091262"/>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1091262"/>
            <a:ext cx="12308114" cy="7987362"/>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
        <p:nvSpPr>
          <p:cNvPr id="12" name="文本框 11"/>
          <p:cNvSpPr txBox="1"/>
          <p:nvPr/>
        </p:nvSpPr>
        <p:spPr>
          <a:xfrm>
            <a:off x="1874238" y="1095184"/>
            <a:ext cx="8578330" cy="1569660"/>
          </a:xfrm>
          <a:prstGeom prst="rect">
            <a:avLst/>
          </a:prstGeom>
          <a:noFill/>
        </p:spPr>
        <p:txBody>
          <a:bodyPr wrap="square" rtlCol="0">
            <a:spAutoFit/>
          </a:bodyPr>
          <a:lstStyle/>
          <a:p>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HS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Thực</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hành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dùng</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bút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chì</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một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bất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kì</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tô</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trên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A4</a:t>
            </a:r>
          </a:p>
          <a:p>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Hay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cắt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hoặc</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xé</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chữ</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nhật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đứng</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tròn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dán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vào</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A4</a:t>
            </a:r>
            <a:endParaRPr lang="zh-CN" altLang="en-US" sz="2400" b="1" dirty="0">
              <a:solidFill>
                <a:schemeClr val="accent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955964" y="1510145"/>
            <a:ext cx="9933709" cy="3724096"/>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Mục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tiêu</a:t>
            </a:r>
            <a:r>
              <a:rPr lang="en-US" sz="3200" b="1" dirty="0" smtClean="0">
                <a:solidFill>
                  <a:srgbClr val="FF0000"/>
                </a:solidFill>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02817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47" y="-3346"/>
            <a:ext cx="12107705" cy="6864691"/>
          </a:xfrm>
          <a:prstGeom prst="rect">
            <a:avLst/>
          </a:prstGeom>
        </p:spPr>
      </p:pic>
      <p:sp>
        <p:nvSpPr>
          <p:cNvPr id="3" name="TextBox 2"/>
          <p:cNvSpPr txBox="1"/>
          <p:nvPr/>
        </p:nvSpPr>
        <p:spPr>
          <a:xfrm>
            <a:off x="1939637" y="1510145"/>
            <a:ext cx="8174182" cy="1569660"/>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Chuẩn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bị</a:t>
            </a:r>
            <a:r>
              <a:rPr lang="en-US" sz="3200" b="1" dirty="0" smtClean="0">
                <a:solidFill>
                  <a:srgbClr val="FF0000"/>
                </a:solidFill>
                <a:latin typeface="Times New Roman" panose="02020603050405020304" pitchFamily="18" charset="0"/>
                <a:cs typeface="Times New Roman" panose="02020603050405020304" pitchFamily="18" charset="0"/>
              </a:rPr>
              <a:t>:</a:t>
            </a:r>
          </a:p>
          <a:p>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Bút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chì</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tẩy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đất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nặn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kéo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hồ</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dán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sáp</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màu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giấy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màu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giấy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trắng</a:t>
            </a:r>
            <a:r>
              <a:rPr lang="en-US" sz="3200" b="1" dirty="0" smtClean="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118846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0fdefee788537f0d2642.jpg"/>
          <p:cNvPicPr>
            <a:picLocks noChangeAspect="1"/>
          </p:cNvPicPr>
          <p:nvPr/>
        </p:nvPicPr>
        <p:blipFill>
          <a:blip r:embed="rId2"/>
          <a:stretch>
            <a:fillRect/>
          </a:stretch>
        </p:blipFill>
        <p:spPr>
          <a:xfrm>
            <a:off x="3570821" y="0"/>
            <a:ext cx="5050358" cy="6858000"/>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680930" y="263559"/>
            <a:ext cx="32385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Sản</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phẩm</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mĩ</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thuật</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259996" y="3206288"/>
            <a:ext cx="9141245" cy="461665"/>
          </a:xfrm>
          <a:prstGeom prst="rect">
            <a:avLst/>
          </a:prstGeom>
        </p:spPr>
        <p:txBody>
          <a:bodyPr wrap="square">
            <a:spAutoFit/>
          </a:bodyPr>
          <a:lstStyle/>
          <a:p>
            <a:pPr lvl="0" algn="ctr">
              <a:lnSpc>
                <a:spcPct val="120000"/>
              </a:lnSpc>
              <a:defRPr/>
            </a:pPr>
            <a:r>
              <a:rPr lang="en-US" altLang="zh-CN" sz="2000" dirty="0">
                <a:solidFill>
                  <a:prstClr val="black">
                    <a:lumMod val="75000"/>
                    <a:lumOff val="25000"/>
                  </a:prstClr>
                </a:solidFill>
                <a:latin typeface="+mj-lt"/>
                <a:ea typeface="华文细黑" panose="02010600040101010101" pitchFamily="2" charset="-122"/>
              </a:rPr>
              <a:t>N</a:t>
            </a:r>
            <a:r>
              <a:rPr lang="vi-VN" altLang="zh-CN" sz="2000" dirty="0" smtClean="0">
                <a:solidFill>
                  <a:prstClr val="black">
                    <a:lumMod val="75000"/>
                    <a:lumOff val="25000"/>
                  </a:prstClr>
                </a:solidFill>
                <a:latin typeface="+mj-lt"/>
                <a:ea typeface="华文细黑" panose="02010600040101010101" pitchFamily="2" charset="-122"/>
              </a:rPr>
              <a:t>hững </a:t>
            </a:r>
            <a:r>
              <a:rPr lang="vi-VN" altLang="zh-CN" sz="2000" dirty="0">
                <a:solidFill>
                  <a:prstClr val="black">
                    <a:lumMod val="75000"/>
                    <a:lumOff val="25000"/>
                  </a:prstClr>
                </a:solidFill>
                <a:latin typeface="+mj-lt"/>
                <a:ea typeface="华文细黑" panose="02010600040101010101" pitchFamily="2" charset="-122"/>
              </a:rPr>
              <a:t>sản phẩm này được gọi là các sản phẩm mĩ thuật tạo hình</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grpSp>
        <p:nvGrpSpPr>
          <p:cNvPr id="9" name="Group 8"/>
          <p:cNvGrpSpPr/>
          <p:nvPr/>
        </p:nvGrpSpPr>
        <p:grpSpPr>
          <a:xfrm>
            <a:off x="1891801" y="860162"/>
            <a:ext cx="8489016" cy="2298950"/>
            <a:chOff x="1398561" y="1155969"/>
            <a:chExt cx="9016237" cy="2587252"/>
          </a:xfrm>
        </p:grpSpPr>
        <p:sp>
          <p:nvSpPr>
            <p:cNvPr id="55" name="矩形 54"/>
            <p:cNvSpPr/>
            <p:nvPr/>
          </p:nvSpPr>
          <p:spPr>
            <a:xfrm>
              <a:off x="8912836" y="2165032"/>
              <a:ext cx="1501962" cy="150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1398561" y="3292935"/>
              <a:ext cx="2141124"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màu</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sáp</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1" name="直接连接符 60"/>
            <p:cNvCxnSpPr/>
            <p:nvPr/>
          </p:nvCxnSpPr>
          <p:spPr>
            <a:xfrm>
              <a:off x="2324530" y="3719707"/>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4367649" y="3197186"/>
              <a:ext cx="1990504"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4" name="直接连接符 63"/>
            <p:cNvCxnSpPr/>
            <p:nvPr/>
          </p:nvCxnSpPr>
          <p:spPr>
            <a:xfrm>
              <a:off x="5293398" y="3672010"/>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813704" y="3292935"/>
              <a:ext cx="2198260"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Tạo</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dáng</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7" name="直接连接符 66"/>
            <p:cNvCxnSpPr/>
            <p:nvPr/>
          </p:nvCxnSpPr>
          <p:spPr>
            <a:xfrm>
              <a:off x="8912834" y="3733306"/>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719" y="1180757"/>
              <a:ext cx="1426127" cy="200798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28" y="1180758"/>
              <a:ext cx="1320178" cy="200928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371" y="1155969"/>
              <a:ext cx="2690835" cy="2018126"/>
            </a:xfrm>
            <a:prstGeom prst="rect">
              <a:avLst/>
            </a:prstGeom>
          </p:spPr>
        </p:pic>
      </p:grpSp>
      <p:sp>
        <p:nvSpPr>
          <p:cNvPr id="17" name="Rectangle 16"/>
          <p:cNvSpPr/>
          <p:nvPr/>
        </p:nvSpPr>
        <p:spPr>
          <a:xfrm>
            <a:off x="867378" y="3619294"/>
            <a:ext cx="10920548" cy="707886"/>
          </a:xfrm>
          <a:prstGeom prst="rect">
            <a:avLst/>
          </a:prstGeom>
        </p:spPr>
        <p:txBody>
          <a:bodyPr wrap="square">
            <a:spAutoFit/>
          </a:bodyPr>
          <a:lstStyle/>
          <a:p>
            <a:r>
              <a:rPr lang="vi-VN" sz="2000" dirty="0">
                <a:latin typeface="+mj-lt"/>
              </a:rPr>
              <a:t>Để tạo nên một sản phẩm mĩ thuật chúng ta cần phải sử dụng các yếu tố mĩ thuật để xây dựng tác </a:t>
            </a:r>
            <a:r>
              <a:rPr lang="vi-VN" sz="2000" dirty="0" smtClean="0">
                <a:latin typeface="+mj-lt"/>
              </a:rPr>
              <a:t>phẩm</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1,chúng ta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yếu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nvGrpSpPr>
          <p:cNvPr id="10" name="Group 9"/>
          <p:cNvGrpSpPr/>
          <p:nvPr/>
        </p:nvGrpSpPr>
        <p:grpSpPr>
          <a:xfrm>
            <a:off x="1221070" y="4256091"/>
            <a:ext cx="9749860" cy="1659679"/>
            <a:chOff x="1398561" y="4884136"/>
            <a:chExt cx="9749860" cy="1659679"/>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271" y="4996447"/>
              <a:ext cx="1330866" cy="133086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0243" y="4884136"/>
              <a:ext cx="1208475" cy="1544834"/>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5885" t="10575" r="54770" b="55619"/>
            <a:stretch/>
          </p:blipFill>
          <p:spPr>
            <a:xfrm>
              <a:off x="1398561" y="4988326"/>
              <a:ext cx="1279289" cy="1555489"/>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t="34962" r="65127" b="42197"/>
            <a:stretch/>
          </p:blipFill>
          <p:spPr>
            <a:xfrm>
              <a:off x="4789728" y="4988326"/>
              <a:ext cx="1666620" cy="141093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11736" t="44851" r="48951" b="35744"/>
            <a:stretch/>
          </p:blipFill>
          <p:spPr>
            <a:xfrm>
              <a:off x="9126330" y="4988326"/>
              <a:ext cx="2022091" cy="1330866"/>
            </a:xfrm>
            <a:prstGeom prst="rect">
              <a:avLst/>
            </a:prstGeom>
          </p:spPr>
        </p:pic>
      </p:grpSp>
      <p:sp>
        <p:nvSpPr>
          <p:cNvPr id="30" name="矩形 7"/>
          <p:cNvSpPr/>
          <p:nvPr/>
        </p:nvSpPr>
        <p:spPr>
          <a:xfrm>
            <a:off x="1238685" y="6010291"/>
            <a:ext cx="10123079" cy="435376"/>
          </a:xfrm>
          <a:prstGeom prst="rect">
            <a:avLst/>
          </a:prstGeom>
        </p:spPr>
        <p:txBody>
          <a:bodyPr wrap="square">
            <a:spAutoFit/>
          </a:bodyPr>
          <a:lstStyle/>
          <a:p>
            <a:pPr lvl="0">
              <a:lnSpc>
                <a:spcPct val="120000"/>
              </a:lnSpc>
              <a:defRPr/>
            </a:pP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Đường</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nét</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cơ</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bản</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khối</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màu</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sắc</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Bố</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cục</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c66e5f79543621d3b52.jpg"/>
          <p:cNvPicPr>
            <a:picLocks noChangeAspect="1"/>
          </p:cNvPicPr>
          <p:nvPr/>
        </p:nvPicPr>
        <p:blipFill>
          <a:blip r:embed="rId2"/>
          <a:stretch>
            <a:fillRect/>
          </a:stretch>
        </p:blipFill>
        <p:spPr>
          <a:xfrm>
            <a:off x="3692558" y="0"/>
            <a:ext cx="4806884" cy="685800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10" name="图片 9"/>
          <p:cNvPicPr>
            <a:picLocks noChangeAspect="1"/>
          </p:cNvPicPr>
          <p:nvPr/>
        </p:nvPicPr>
        <p:blipFill>
          <a:blip r:embed="rId9"/>
          <a:stretch>
            <a:fillRect/>
          </a:stretch>
        </p:blipFill>
        <p:spPr>
          <a:xfrm>
            <a:off x="10597715" y="369711"/>
            <a:ext cx="647842" cy="508125"/>
          </a:xfrm>
          <a:prstGeom prst="rect">
            <a:avLst/>
          </a:prstGeom>
        </p:spPr>
      </p:pic>
      <p:pic>
        <p:nvPicPr>
          <p:cNvPr id="50" name="图片 49"/>
          <p:cNvPicPr>
            <a:picLocks noChangeAspect="1"/>
          </p:cNvPicPr>
          <p:nvPr/>
        </p:nvPicPr>
        <p:blipFill>
          <a:blip r:embed="rId9"/>
          <a:stretch>
            <a:fillRect/>
          </a:stretch>
        </p:blipFill>
        <p:spPr>
          <a:xfrm>
            <a:off x="9704144" y="652931"/>
            <a:ext cx="647842" cy="508125"/>
          </a:xfrm>
          <a:prstGeom prst="rect">
            <a:avLst/>
          </a:prstGeom>
        </p:spPr>
      </p:pic>
      <p:sp>
        <p:nvSpPr>
          <p:cNvPr id="18" name="Freeform 5"/>
          <p:cNvSpPr/>
          <p:nvPr/>
        </p:nvSpPr>
        <p:spPr bwMode="auto">
          <a:xfrm>
            <a:off x="3702668" y="462357"/>
            <a:ext cx="8351215"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1" name="图片 10"/>
          <p:cNvPicPr>
            <a:picLocks noChangeAspect="1"/>
          </p:cNvPicPr>
          <p:nvPr/>
        </p:nvPicPr>
        <p:blipFill>
          <a:blip r:embed="rId10"/>
          <a:stretch>
            <a:fillRect/>
          </a:stretch>
        </p:blipFill>
        <p:spPr>
          <a:xfrm>
            <a:off x="668399" y="2026701"/>
            <a:ext cx="4885497" cy="3787483"/>
          </a:xfrm>
          <a:prstGeom prst="rect">
            <a:avLst/>
          </a:prstGeom>
        </p:spPr>
      </p:pic>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4" name="Title 13"/>
          <p:cNvSpPr>
            <a:spLocks noGrp="1"/>
          </p:cNvSpPr>
          <p:nvPr>
            <p:ph type="title"/>
          </p:nvPr>
        </p:nvSpPr>
        <p:spPr>
          <a:xfrm>
            <a:off x="1532120" y="1427728"/>
            <a:ext cx="2862880" cy="530905"/>
          </a:xfrm>
        </p:spPr>
        <p:txBody>
          <a:bodyPr>
            <a:normAutofit/>
          </a:bodyPr>
          <a:lstStyle/>
          <a:p>
            <a:r>
              <a:rPr lang="en-US" sz="2400" dirty="0" err="1" smtClean="0">
                <a:latin typeface="Times New Roman" pitchFamily="18" charset="0"/>
                <a:cs typeface="Times New Roman" pitchFamily="18" charset="0"/>
              </a:rPr>
              <a:t>Mĩ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p:txBody>
      </p:sp>
      <p:pic>
        <p:nvPicPr>
          <p:cNvPr id="20" name="Picture Placeholder 19"/>
          <p:cNvPicPr>
            <a:picLocks noGrp="1" noChangeAspect="1"/>
          </p:cNvPicPr>
          <p:nvPr>
            <p:ph type="pic" idx="1"/>
          </p:nvPr>
        </p:nvPicPr>
        <p:blipFill rotWithShape="1">
          <a:blip r:embed="rId11">
            <a:extLst>
              <a:ext uri="{28A0092B-C50C-407E-A947-70E740481C1C}">
                <a14:useLocalDpi xmlns:a14="http://schemas.microsoft.com/office/drawing/2010/main" val="0"/>
              </a:ext>
            </a:extLst>
          </a:blip>
          <a:srcRect l="77491" t="48143" r="3521" b="30827"/>
          <a:stretch/>
        </p:blipFill>
        <p:spPr>
          <a:xfrm>
            <a:off x="668399" y="2026701"/>
            <a:ext cx="4885497" cy="4059504"/>
          </a:xfrm>
        </p:spPr>
      </p:pic>
      <p:sp>
        <p:nvSpPr>
          <p:cNvPr id="17" name="Text Placeholder 16"/>
          <p:cNvSpPr>
            <a:spLocks noGrp="1"/>
          </p:cNvSpPr>
          <p:nvPr>
            <p:ph type="body" sz="half" idx="2"/>
          </p:nvPr>
        </p:nvSpPr>
        <p:spPr>
          <a:xfrm>
            <a:off x="6037522" y="4148185"/>
            <a:ext cx="4549285" cy="1706048"/>
          </a:xfrm>
        </p:spPr>
        <p:txBody>
          <a:bodyPr>
            <a:noAutofit/>
          </a:bodyPr>
          <a:lstStyle/>
          <a:p>
            <a:r>
              <a:rPr lang="en-US" sz="2000" dirty="0" smtClean="0">
                <a:latin typeface="+mj-lt"/>
              </a:rPr>
              <a:t>N</a:t>
            </a:r>
            <a:r>
              <a:rPr lang="vi-VN" sz="2000" dirty="0" smtClean="0">
                <a:latin typeface="+mj-lt"/>
              </a:rPr>
              <a:t>hững  </a:t>
            </a:r>
            <a:r>
              <a:rPr lang="vi-VN" sz="2000" dirty="0">
                <a:latin typeface="+mj-lt"/>
              </a:rPr>
              <a:t>Tác </a:t>
            </a:r>
            <a:r>
              <a:rPr lang="vi-VN" sz="2000" dirty="0" smtClean="0">
                <a:latin typeface="+mj-lt"/>
              </a:rPr>
              <a:t>phẩm</a:t>
            </a:r>
            <a:r>
              <a:rPr lang="en-US" sz="2000" dirty="0" smtClean="0">
                <a:latin typeface="+mj-lt"/>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thuật</a:t>
            </a:r>
            <a:r>
              <a:rPr lang="en-US" sz="2000" dirty="0" smtClean="0">
                <a:latin typeface="+mj-lt"/>
              </a:rPr>
              <a:t>,</a:t>
            </a:r>
            <a:r>
              <a:rPr lang="vi-VN" sz="2000" dirty="0" smtClean="0">
                <a:latin typeface="+mj-lt"/>
              </a:rPr>
              <a:t> </a:t>
            </a:r>
            <a:r>
              <a:rPr lang="vi-VN" sz="2000" dirty="0">
                <a:latin typeface="+mj-lt"/>
              </a:rPr>
              <a:t>được thể hiện bởi đường nét, màu sắc, hình khối, bố cục được đưa vào ứng dụng trong cuộc sống thường ngày như trang trí đồ vật,tạo hình sản phẩm3D,thiết kế một sản phẩm….</a:t>
            </a:r>
            <a:endParaRPr lang="en-US" sz="2000" dirty="0">
              <a:latin typeface="+mj-lt"/>
            </a:endParaRPr>
          </a:p>
        </p:txBody>
      </p:sp>
      <p:pic>
        <p:nvPicPr>
          <p:cNvPr id="21" name="Picture 20"/>
          <p:cNvPicPr>
            <a:picLocks noChangeAspect="1"/>
          </p:cNvPicPr>
          <p:nvPr/>
        </p:nvPicPr>
        <p:blipFill rotWithShape="1">
          <a:blip r:embed="rId11">
            <a:extLst>
              <a:ext uri="{28A0092B-C50C-407E-A947-70E740481C1C}">
                <a14:useLocalDpi xmlns:a14="http://schemas.microsoft.com/office/drawing/2010/main" val="0"/>
              </a:ext>
            </a:extLst>
          </a:blip>
          <a:srcRect l="77091" t="73507" r="4178" b="10807"/>
          <a:stretch/>
        </p:blipFill>
        <p:spPr>
          <a:xfrm>
            <a:off x="6267120" y="1154738"/>
            <a:ext cx="3834974" cy="2409526"/>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031673" y="330689"/>
            <a:ext cx="3469929" cy="461665"/>
          </a:xfrm>
          <a:prstGeom prst="rect">
            <a:avLst/>
          </a:prstGeom>
          <a:noFill/>
        </p:spPr>
        <p:txBody>
          <a:bodyPr wrap="square" rtlCol="0">
            <a:spAutoFit/>
          </a:bodyPr>
          <a:lstStyle/>
          <a:p>
            <a:pPr lvl="0" algn="ctr">
              <a:defRPr/>
            </a:pP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Mĩ</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thuật</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do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ai</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tạo</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nên</a:t>
            </a:r>
            <a:endParaRPr lang="en-US" altLang="zh-CN" sz="24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071154" y="5632740"/>
            <a:ext cx="10215155" cy="830997"/>
          </a:xfrm>
          <a:prstGeom prst="rect">
            <a:avLst/>
          </a:prstGeom>
        </p:spPr>
        <p:txBody>
          <a:bodyPr wrap="square">
            <a:spAutoFit/>
          </a:bodyPr>
          <a:lstStyle/>
          <a:p>
            <a:pPr lvl="0" algn="ctr">
              <a:lnSpc>
                <a:spcPct val="120000"/>
              </a:lnSpc>
              <a:defRPr/>
            </a:pPr>
            <a:r>
              <a:rPr lang="vi-VN" altLang="zh-CN" sz="2000" dirty="0">
                <a:solidFill>
                  <a:prstClr val="black">
                    <a:lumMod val="75000"/>
                    <a:lumOff val="25000"/>
                  </a:prstClr>
                </a:solidFill>
                <a:latin typeface="+mj-lt"/>
                <a:ea typeface="华文细黑" panose="02010600040101010101" pitchFamily="2" charset="-122"/>
              </a:rPr>
              <a:t>Các sản phẩm mĩ thuật được tạo ra bởi nhà điêu khắc,họa sĩ,nhiếp ảnh,nhà thiết kế …họ được gọi là những nghệ sĩ ngoài ra còn có sự tham gia của những người yêu thích mĩ thuật</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sp>
        <p:nvSpPr>
          <p:cNvPr id="15" name="矩形 14"/>
          <p:cNvSpPr/>
          <p:nvPr/>
        </p:nvSpPr>
        <p:spPr>
          <a:xfrm>
            <a:off x="5233798" y="1180758"/>
            <a:ext cx="2867121" cy="212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1360341" y="3330078"/>
            <a:ext cx="2867121" cy="21256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57089" y="3294435"/>
            <a:ext cx="3120099" cy="2125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60572" y="2043064"/>
            <a:ext cx="1831504" cy="830997"/>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Nhà</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điêu</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khắc</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1619795" y="4192859"/>
            <a:ext cx="2090056" cy="830997"/>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Nhiếp</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ảnh</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gia</a:t>
            </a:r>
            <a:endParaRPr lang="zh-CN" altLang="en-US" sz="2400" dirty="0">
              <a:solidFill>
                <a:schemeClr val="bg1"/>
              </a:solidFill>
              <a:latin typeface="华文细黑" panose="02010600040101010101" pitchFamily="2" charset="-122"/>
              <a:ea typeface="华文细黑" panose="02010600040101010101" pitchFamily="2" charset="-122"/>
            </a:endParaRPr>
          </a:p>
        </p:txBody>
      </p:sp>
      <p:grpSp>
        <p:nvGrpSpPr>
          <p:cNvPr id="29" name="组合 28"/>
          <p:cNvGrpSpPr/>
          <p:nvPr/>
        </p:nvGrpSpPr>
        <p:grpSpPr>
          <a:xfrm>
            <a:off x="8713768" y="4192859"/>
            <a:ext cx="1321244" cy="527964"/>
            <a:chOff x="5741522" y="2043064"/>
            <a:chExt cx="1321244" cy="527964"/>
          </a:xfrm>
        </p:grpSpPr>
        <p:sp>
          <p:nvSpPr>
            <p:cNvPr id="30" name="文本框 29"/>
            <p:cNvSpPr txBox="1"/>
            <p:nvPr/>
          </p:nvSpPr>
          <p:spPr>
            <a:xfrm>
              <a:off x="5741522" y="2043064"/>
              <a:ext cx="1321244" cy="461665"/>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Họa</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sĩ</a:t>
              </a:r>
              <a:endParaRPr lang="zh-CN" altLang="en-US" sz="2400" dirty="0">
                <a:solidFill>
                  <a:schemeClr val="bg1"/>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a:xfrm>
              <a:off x="6171322" y="257102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341" y="1180758"/>
            <a:ext cx="3819963" cy="2146334"/>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194" y="1160549"/>
            <a:ext cx="2838994" cy="2145880"/>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893" y="3327092"/>
            <a:ext cx="3185257" cy="2125671"/>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706314" y="5792201"/>
            <a:ext cx="518061" cy="690767"/>
          </a:xfrm>
          <a:prstGeom prst="rect">
            <a:avLst/>
          </a:prstGeom>
        </p:spPr>
      </p:pic>
      <p:pic>
        <p:nvPicPr>
          <p:cNvPr id="27" name="图片 26"/>
          <p:cNvPicPr>
            <a:picLocks noChangeAspect="1"/>
          </p:cNvPicPr>
          <p:nvPr/>
        </p:nvPicPr>
        <p:blipFill>
          <a:blip r:embed="rId5"/>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1399456" y="5982202"/>
            <a:ext cx="404831" cy="217994"/>
          </a:xfrm>
          <a:prstGeom prst="rect">
            <a:avLst/>
          </a:prstGeom>
        </p:spPr>
      </p:pic>
      <p:pic>
        <p:nvPicPr>
          <p:cNvPr id="34" name="图片 33"/>
          <p:cNvPicPr>
            <a:picLocks noChangeAspect="1"/>
          </p:cNvPicPr>
          <p:nvPr/>
        </p:nvPicPr>
        <p:blipFill>
          <a:blip r:embed="rId6"/>
          <a:stretch>
            <a:fillRect/>
          </a:stretch>
        </p:blipFill>
        <p:spPr>
          <a:xfrm>
            <a:off x="640767" y="470622"/>
            <a:ext cx="1104511" cy="971025"/>
          </a:xfrm>
          <a:prstGeom prst="rect">
            <a:avLst/>
          </a:prstGeom>
        </p:spPr>
      </p:pic>
      <p:pic>
        <p:nvPicPr>
          <p:cNvPr id="10" name="图片 9"/>
          <p:cNvPicPr>
            <a:picLocks noChangeAspect="1"/>
          </p:cNvPicPr>
          <p:nvPr/>
        </p:nvPicPr>
        <p:blipFill>
          <a:blip r:embed="rId7"/>
          <a:stretch>
            <a:fillRect/>
          </a:stretch>
        </p:blipFill>
        <p:spPr>
          <a:xfrm>
            <a:off x="10597715" y="369711"/>
            <a:ext cx="647842" cy="508125"/>
          </a:xfrm>
          <a:prstGeom prst="rect">
            <a:avLst/>
          </a:prstGeom>
        </p:spPr>
      </p:pic>
      <p:pic>
        <p:nvPicPr>
          <p:cNvPr id="50" name="图片 49"/>
          <p:cNvPicPr>
            <a:picLocks noChangeAspect="1"/>
          </p:cNvPicPr>
          <p:nvPr/>
        </p:nvPicPr>
        <p:blipFill>
          <a:blip r:embed="rId7"/>
          <a:stretch>
            <a:fillRect/>
          </a:stretch>
        </p:blipFill>
        <p:spPr>
          <a:xfrm>
            <a:off x="9704144" y="652931"/>
            <a:ext cx="647842" cy="508125"/>
          </a:xfrm>
          <a:prstGeom prst="rect">
            <a:avLst/>
          </a:prstGeom>
        </p:spPr>
      </p:pic>
      <p:pic>
        <p:nvPicPr>
          <p:cNvPr id="16" name="图形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1891" y="655476"/>
            <a:ext cx="2362401" cy="1378067"/>
          </a:xfrm>
          <a:prstGeom prst="rect">
            <a:avLst/>
          </a:prstGeom>
        </p:spPr>
      </p:pic>
      <p:sp>
        <p:nvSpPr>
          <p:cNvPr id="36" name="矩形 35"/>
          <p:cNvSpPr/>
          <p:nvPr/>
        </p:nvSpPr>
        <p:spPr>
          <a:xfrm>
            <a:off x="1549104" y="5110703"/>
            <a:ext cx="9186926" cy="830997"/>
          </a:xfrm>
          <a:prstGeom prst="rect">
            <a:avLst/>
          </a:prstGeom>
        </p:spPr>
        <p:txBody>
          <a:bodyPr wrap="square">
            <a:spAutoFit/>
          </a:bodyPr>
          <a:lstStyle/>
          <a:p>
            <a:pPr algn="ctr">
              <a:lnSpc>
                <a:spcPct val="120000"/>
              </a:lnSpc>
            </a:pPr>
            <a:r>
              <a:rPr lang="vi-VN" altLang="zh-CN" sz="2000" dirty="0">
                <a:solidFill>
                  <a:schemeClr val="tx1">
                    <a:lumMod val="75000"/>
                    <a:lumOff val="25000"/>
                  </a:schemeClr>
                </a:solidFill>
                <a:latin typeface="+mj-lt"/>
                <a:ea typeface="华文细黑" panose="02010600040101010101" pitchFamily="2" charset="-122"/>
              </a:rPr>
              <a:t>không những chỉ người lớn mà các bạn nhỏ như chúng ta cũng có thể tạo nên các sản phẩm mĩ thuật</a:t>
            </a:r>
            <a:endParaRPr lang="zh-CN" altLang="en-US" sz="2000" dirty="0">
              <a:solidFill>
                <a:schemeClr val="tx1">
                  <a:lumMod val="75000"/>
                  <a:lumOff val="25000"/>
                </a:schemeClr>
              </a:solidFill>
              <a:latin typeface="+mj-lt"/>
              <a:ea typeface="华文细黑" panose="02010600040101010101" pitchFamily="2" charset="-122"/>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6444" y="2235477"/>
            <a:ext cx="4296959" cy="286724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6118" y="2232111"/>
            <a:ext cx="3832412" cy="2870610"/>
          </a:xfrm>
          <a:prstGeom prst="rect">
            <a:avLst/>
          </a:prstGeom>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儿童成长教育教学课件PPT模板"/>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449</Words>
  <Application>Microsoft Office PowerPoint</Application>
  <PresentationFormat>Custom</PresentationFormat>
  <Paragraphs>50</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第一PPT，www.1ppt.com</vt:lpstr>
      <vt:lpstr>PowerPoint Presentation</vt:lpstr>
      <vt:lpstr>PowerPoint Presentation</vt:lpstr>
      <vt:lpstr>PowerPoint Presentation</vt:lpstr>
      <vt:lpstr>PowerPoint Presentation</vt:lpstr>
      <vt:lpstr>PowerPoint Presentation</vt:lpstr>
      <vt:lpstr>PowerPoint Presentation</vt:lpstr>
      <vt:lpstr>Mĩ thuật ứng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 1</dc:title>
  <dc:creator>Admin</dc:creator>
  <cp:lastModifiedBy>Dell</cp:lastModifiedBy>
  <cp:revision>91</cp:revision>
  <dcterms:created xsi:type="dcterms:W3CDTF">2015-05-05T08:02:00Z</dcterms:created>
  <dcterms:modified xsi:type="dcterms:W3CDTF">2021-08-24T08:28:11Z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