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3"/>
  </p:notesMasterIdLst>
  <p:sldIdLst>
    <p:sldId id="362" r:id="rId4"/>
    <p:sldId id="292" r:id="rId5"/>
    <p:sldId id="544" r:id="rId6"/>
    <p:sldId id="545" r:id="rId7"/>
    <p:sldId id="634" r:id="rId8"/>
    <p:sldId id="573" r:id="rId9"/>
    <p:sldId id="571" r:id="rId10"/>
    <p:sldId id="260" r:id="rId11"/>
    <p:sldId id="647" r:id="rId12"/>
    <p:sldId id="533" r:id="rId13"/>
    <p:sldId id="295" r:id="rId14"/>
    <p:sldId id="648" r:id="rId15"/>
    <p:sldId id="262" r:id="rId16"/>
    <p:sldId id="635" r:id="rId17"/>
    <p:sldId id="636" r:id="rId18"/>
    <p:sldId id="637" r:id="rId19"/>
    <p:sldId id="645" r:id="rId20"/>
    <p:sldId id="646" r:id="rId21"/>
    <p:sldId id="638" r:id="rId22"/>
    <p:sldId id="639" r:id="rId23"/>
    <p:sldId id="643" r:id="rId24"/>
    <p:sldId id="644" r:id="rId25"/>
    <p:sldId id="290" r:id="rId26"/>
    <p:sldId id="275" r:id="rId27"/>
    <p:sldId id="640" r:id="rId28"/>
    <p:sldId id="641" r:id="rId29"/>
    <p:sldId id="642" r:id="rId30"/>
    <p:sldId id="294"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C0F"/>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00" autoAdjust="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Chọn vào tên bài đến YCCD</a:t>
            </a:r>
          </a:p>
        </p:txBody>
      </p:sp>
      <p:sp>
        <p:nvSpPr>
          <p:cNvPr id="4" name="Slide Number Placeholder 3"/>
          <p:cNvSpPr>
            <a:spLocks noGrp="1"/>
          </p:cNvSpPr>
          <p:nvPr>
            <p:ph type="sldNum" sz="quarter" idx="5"/>
          </p:nvPr>
        </p:nvSpPr>
        <p:spPr/>
        <p:txBody>
          <a:bodyPr/>
          <a:lstStyle/>
          <a:p>
            <a:fld id="{B5BBCC77-1300-480B-B7B2-A4C33425DC03}" type="slidenum">
              <a:rPr lang="en-US" smtClean="0"/>
              <a:t>1</a:t>
            </a:fld>
            <a:endParaRPr lang="en-US"/>
          </a:p>
        </p:txBody>
      </p:sp>
    </p:spTree>
    <p:extLst>
      <p:ext uri="{BB962C8B-B14F-4D97-AF65-F5344CB8AC3E}">
        <p14:creationId xmlns:p14="http://schemas.microsoft.com/office/powerpoint/2010/main" val="4184374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BBCC77-1300-480B-B7B2-A4C33425DC03}" type="slidenum">
              <a:rPr lang="en-US" smtClean="0"/>
              <a:t>2</a:t>
            </a:fld>
            <a:endParaRPr lang="en-US"/>
          </a:p>
        </p:txBody>
      </p:sp>
    </p:spTree>
    <p:extLst>
      <p:ext uri="{BB962C8B-B14F-4D97-AF65-F5344CB8AC3E}">
        <p14:creationId xmlns:p14="http://schemas.microsoft.com/office/powerpoint/2010/main" val="28398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0607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BBCC77-1300-480B-B7B2-A4C33425DC03}" type="slidenum">
              <a:rPr lang="en-US" smtClean="0"/>
              <a:t>11</a:t>
            </a:fld>
            <a:endParaRPr lang="en-US"/>
          </a:p>
        </p:txBody>
      </p:sp>
    </p:spTree>
    <p:extLst>
      <p:ext uri="{BB962C8B-B14F-4D97-AF65-F5344CB8AC3E}">
        <p14:creationId xmlns:p14="http://schemas.microsoft.com/office/powerpoint/2010/main" val="1515351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
        <p:nvSpPr>
          <p:cNvPr id="6" name="Rounded Rectangle 9">
            <a:extLst>
              <a:ext uri="{FF2B5EF4-FFF2-40B4-BE49-F238E27FC236}">
                <a16:creationId xmlns:a16="http://schemas.microsoft.com/office/drawing/2014/main" id="{E2CCBAD8-7B8D-414C-B55B-7BCC6C14C225}"/>
              </a:ext>
            </a:extLst>
          </p:cNvPr>
          <p:cNvSpPr/>
          <p:nvPr userDrawn="1"/>
        </p:nvSpPr>
        <p:spPr>
          <a:xfrm>
            <a:off x="369988" y="219076"/>
            <a:ext cx="11560175" cy="640566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11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8CA6DE3D-2E6E-437B-BB6A-7164B5E33F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BD0ADB8-DFBB-45C6-9E22-EA9FA04483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4FA4E4C8-31E1-4B16-830E-934AAF1EA9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3.xml"/><Relationship Id="rId1" Type="http://schemas.openxmlformats.org/officeDocument/2006/relationships/slideLayout" Target="../slideLayouts/slideLayout17.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4.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7.png"/><Relationship Id="rId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4.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8.png"/><Relationship Id="rId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4.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9.png"/><Relationship Id="rId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8"/>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9"/>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10"/>
          <a:stretch>
            <a:fillRect/>
          </a:stretch>
        </p:blipFill>
        <p:spPr>
          <a:xfrm>
            <a:off x="124893" y="339805"/>
            <a:ext cx="1731414" cy="1072989"/>
          </a:xfrm>
          <a:prstGeom prst="rect">
            <a:avLst/>
          </a:prstGeom>
        </p:spPr>
      </p:pic>
      <p:pic>
        <p:nvPicPr>
          <p:cNvPr id="29" name="Picture 28">
            <a:hlinkClick r:id="rId11" action="ppaction://hlinksldjump"/>
            <a:extLst>
              <a:ext uri="{FF2B5EF4-FFF2-40B4-BE49-F238E27FC236}">
                <a16:creationId xmlns:a16="http://schemas.microsoft.com/office/drawing/2014/main" id="{5E0AAC93-EB2B-D84B-FFD2-FC9AF86376FD}"/>
              </a:ext>
            </a:extLst>
          </p:cNvPr>
          <p:cNvPicPr>
            <a:picLocks noChangeAspect="1"/>
          </p:cNvPicPr>
          <p:nvPr/>
        </p:nvPicPr>
        <p:blipFill>
          <a:blip r:embed="rId12"/>
          <a:stretch>
            <a:fillRect/>
          </a:stretch>
        </p:blipFill>
        <p:spPr>
          <a:xfrm>
            <a:off x="2727668" y="2322754"/>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9A2415C2-12AD-4E3C-A1AD-1EA078A20209}"/>
              </a:ext>
            </a:extLst>
          </p:cNvPr>
          <p:cNvSpPr/>
          <p:nvPr/>
        </p:nvSpPr>
        <p:spPr>
          <a:xfrm>
            <a:off x="2325547" y="609600"/>
            <a:ext cx="9302574" cy="5548131"/>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2"/>
          <a:stretch>
            <a:fillRect/>
          </a:stretch>
        </p:blipFill>
        <p:spPr>
          <a:xfrm>
            <a:off x="3724786" y="916566"/>
            <a:ext cx="7065134" cy="2034018"/>
          </a:xfrm>
          <a:prstGeom prst="rect">
            <a:avLst/>
          </a:prstGeom>
        </p:spPr>
      </p:pic>
      <p:sp>
        <p:nvSpPr>
          <p:cNvPr id="7" name="TextBox 6">
            <a:extLst>
              <a:ext uri="{FF2B5EF4-FFF2-40B4-BE49-F238E27FC236}">
                <a16:creationId xmlns:a16="http://schemas.microsoft.com/office/drawing/2014/main" id="{D7E1D77E-E339-67F3-ABC3-BE611ED1CF7C}"/>
              </a:ext>
            </a:extLst>
          </p:cNvPr>
          <p:cNvSpPr txBox="1"/>
          <p:nvPr/>
        </p:nvSpPr>
        <p:spPr>
          <a:xfrm>
            <a:off x="2671051" y="2706825"/>
            <a:ext cx="8957070" cy="2677656"/>
          </a:xfrm>
          <a:prstGeom prst="rect">
            <a:avLst/>
          </a:prstGeom>
          <a:noFill/>
        </p:spPr>
        <p:txBody>
          <a:bodyPr wrap="square" rtlCol="0">
            <a:spAutoFit/>
          </a:bodyPr>
          <a:lstStyle/>
          <a:p>
            <a:r>
              <a:rPr lang="vi-VN" sz="2800"/>
              <a:t>- Nhận biết được cách viết bài văn kể chuyện sáng tạo</a:t>
            </a:r>
            <a:endParaRPr lang="en-US" sz="2800"/>
          </a:p>
          <a:p>
            <a:endParaRPr lang="vi-VN" sz="2800"/>
          </a:p>
          <a:p>
            <a:r>
              <a:rPr lang="vi-VN" sz="2800"/>
              <a:t>- Phát triển năng lực ngôn ngữ.</a:t>
            </a:r>
            <a:endParaRPr lang="en-US" sz="2800"/>
          </a:p>
          <a:p>
            <a:endParaRPr lang="vi-VN" sz="2800"/>
          </a:p>
          <a:p>
            <a:r>
              <a:rPr lang="vi-VN" sz="2800"/>
              <a:t>- Biết vận dụng kiến thức từ bài học để vận dụng vào thực tiễn</a:t>
            </a:r>
          </a:p>
        </p:txBody>
      </p:sp>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1000"/>
                                        <p:tgtEl>
                                          <p:spTgt spid="7">
                                            <p:txEl>
                                              <p:pRg st="4" end="4"/>
                                            </p:txEl>
                                          </p:spTgt>
                                        </p:tgtEl>
                                      </p:cBhvr>
                                    </p:animEffect>
                                    <p:anim calcmode="lin" valueType="num">
                                      <p:cBhvr>
                                        <p:cTn id="2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153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DAF4795-0DA9-F496-3FD3-4E6E749B62DA}"/>
              </a:ext>
            </a:extLst>
          </p:cNvPr>
          <p:cNvSpPr/>
          <p:nvPr/>
        </p:nvSpPr>
        <p:spPr>
          <a:xfrm>
            <a:off x="447981" y="1173182"/>
            <a:ext cx="7563465" cy="5134435"/>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1" i="0" dirty="0">
                <a:solidFill>
                  <a:srgbClr val="00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000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a:t>
            </a:r>
            <a:r>
              <a:rPr lang="vi-VN" b="0" i="0">
                <a:solidFill>
                  <a:srgbClr val="000000"/>
                </a:solidFill>
                <a:effectLst/>
                <a:latin typeface="Calibri" panose="020F0502020204030204" pitchFamily="34" charset="0"/>
                <a:cs typeface="Calibri" panose="020F0502020204030204" pitchFamily="34" charset="0"/>
              </a:rPr>
              <a:t>quanh.</a:t>
            </a:r>
            <a:endParaRPr lang="vi-VN" b="0" i="0" dirty="0">
              <a:solidFill>
                <a:srgbClr val="000000"/>
              </a:solidFill>
              <a:effectLst/>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160160" y="971550"/>
            <a:ext cx="3448050" cy="2524125"/>
          </a:xfrm>
          <a:prstGeom prst="roundRect">
            <a:avLst/>
          </a:prstGeom>
          <a:solidFill>
            <a:schemeClr val="accent4">
              <a:lumMod val="40000"/>
              <a:lumOff val="60000"/>
            </a:schemeClr>
          </a:solidFill>
          <a:ln>
            <a:extLst>
              <a:ext uri="{C807C97D-BFC1-408E-A445-0C87EB9F89A2}">
                <ask:lineSketchStyleProps xmln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rPr>
              <a:t>(A)</a:t>
            </a:r>
            <a:endParaRPr lang="en-US" sz="2000" b="0" i="0" dirty="0">
              <a:solidFill>
                <a:srgbClr val="00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8160160" y="3876675"/>
            <a:ext cx="3448050" cy="2524125"/>
          </a:xfrm>
          <a:prstGeom prst="roundRect">
            <a:avLst/>
          </a:prstGeom>
          <a:solidFill>
            <a:schemeClr val="accent6">
              <a:lumMod val="40000"/>
              <a:lumOff val="60000"/>
            </a:schemeClr>
          </a:solidFill>
          <a:ln>
            <a:extLst>
              <a:ext uri="{C807C97D-BFC1-408E-A445-0C87EB9F89A2}">
                <ask:lineSketchStyleProps xmln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6">
            <a:hlinkClick r:id="rId2" action="ppaction://hlinksldjump"/>
            <a:extLst>
              <a:ext uri="{FF2B5EF4-FFF2-40B4-BE49-F238E27FC236}">
                <a16:creationId xmlns:a16="http://schemas.microsoft.com/office/drawing/2014/main" id="{678D44CB-83F2-48CA-992D-8F74C385509D}"/>
              </a:ext>
            </a:extLst>
          </p:cNvPr>
          <p:cNvSpPr/>
          <p:nvPr/>
        </p:nvSpPr>
        <p:spPr>
          <a:xfrm>
            <a:off x="674421" y="536300"/>
            <a:ext cx="7957832" cy="703410"/>
          </a:xfrm>
          <a:prstGeom prst="wedgeRoundRectCallout">
            <a:avLst>
              <a:gd name="adj1" fmla="val 25454"/>
              <a:gd name="adj2" fmla="val 50757"/>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0000"/>
              </a:lnSpc>
            </a:pPr>
            <a:r>
              <a:rPr lang="en-US" sz="2400" b="1" dirty="0">
                <a:solidFill>
                  <a:prstClr val="black"/>
                </a:solidFill>
                <a:latin typeface="Cambria" panose="02040503050406030204" pitchFamily="18" charset="0"/>
                <a:ea typeface="Cambria" panose="02040503050406030204" pitchFamily="18" charset="0"/>
              </a:rPr>
              <a:t>a.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trên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kể</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lại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câu</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chuyện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gì</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ounded Rectangular Callout 6">
            <a:extLst>
              <a:ext uri="{FF2B5EF4-FFF2-40B4-BE49-F238E27FC236}">
                <a16:creationId xmlns:a16="http://schemas.microsoft.com/office/drawing/2014/main" id="{A06E4528-6180-4EDD-8062-D5577359197A}"/>
              </a:ext>
            </a:extLst>
          </p:cNvPr>
          <p:cNvSpPr/>
          <p:nvPr/>
        </p:nvSpPr>
        <p:spPr>
          <a:xfrm>
            <a:off x="674421" y="1137348"/>
            <a:ext cx="11193114" cy="456971"/>
          </a:xfrm>
          <a:prstGeom prst="wedgeRoundRectCallout">
            <a:avLst>
              <a:gd name="adj1" fmla="val 23385"/>
              <a:gd name="adj2" fmla="val 49068"/>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err="1">
                <a:solidFill>
                  <a:prstClr val="black"/>
                </a:solidFill>
                <a:latin typeface="Cambria" panose="02040503050406030204" pitchFamily="18" charset="0"/>
                <a:ea typeface="Cambria" panose="02040503050406030204" pitchFamily="18" charset="0"/>
              </a:rPr>
              <a:t>bài</a:t>
            </a:r>
            <a:r>
              <a:rPr lang="en-US" sz="2400" b="1">
                <a:solidFill>
                  <a:prstClr val="black"/>
                </a:solidFill>
                <a:latin typeface="Cambria" panose="02040503050406030204" pitchFamily="18" charset="0"/>
                <a:ea typeface="Cambria" panose="02040503050406030204" pitchFamily="18" charset="0"/>
              </a:rPr>
              <a:t> văn. Nêu </a:t>
            </a:r>
            <a:r>
              <a:rPr lang="en-US" sz="2400" b="1" dirty="0">
                <a:solidFill>
                  <a:prstClr val="black"/>
                </a:solidFill>
                <a:latin typeface="Cambria" panose="02040503050406030204" pitchFamily="18" charset="0"/>
                <a:ea typeface="Cambria" panose="02040503050406030204" pitchFamily="18" charset="0"/>
              </a:rPr>
              <a:t>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p>
        </p:txBody>
      </p:sp>
      <p:sp>
        <p:nvSpPr>
          <p:cNvPr id="7" name="Rounded Rectangular Callout 6">
            <a:hlinkClick r:id="rId3" action="ppaction://hlinksldjump"/>
            <a:extLst>
              <a:ext uri="{FF2B5EF4-FFF2-40B4-BE49-F238E27FC236}">
                <a16:creationId xmlns:a16="http://schemas.microsoft.com/office/drawing/2014/main" id="{07A236FB-74A2-46B8-8B27-0C7BCF834BBC}"/>
              </a:ext>
            </a:extLst>
          </p:cNvPr>
          <p:cNvSpPr/>
          <p:nvPr/>
        </p:nvSpPr>
        <p:spPr>
          <a:xfrm>
            <a:off x="674421" y="1556539"/>
            <a:ext cx="11452738" cy="812755"/>
          </a:xfrm>
          <a:prstGeom prst="wedgeRoundRectCallout">
            <a:avLst>
              <a:gd name="adj1" fmla="val 24307"/>
              <a:gd name="adj2" fmla="val 49890"/>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vi-VN" sz="24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lang="en-US" sz="2400" b="1"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F9D398D-83F0-48FE-9920-D2CAA6D992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701079" y="3388102"/>
            <a:ext cx="3795880" cy="3824907"/>
          </a:xfrm>
          <a:prstGeom prst="rect">
            <a:avLst/>
          </a:prstGeom>
        </p:spPr>
      </p:pic>
      <p:sp>
        <p:nvSpPr>
          <p:cNvPr id="10" name="TextBox 9">
            <a:extLst>
              <a:ext uri="{FF2B5EF4-FFF2-40B4-BE49-F238E27FC236}">
                <a16:creationId xmlns:a16="http://schemas.microsoft.com/office/drawing/2014/main" id="{FDF09274-9D6D-4272-821A-DF82EB55B944}"/>
              </a:ext>
            </a:extLst>
          </p:cNvPr>
          <p:cNvSpPr txBox="1"/>
          <p:nvPr/>
        </p:nvSpPr>
        <p:spPr>
          <a:xfrm>
            <a:off x="674421" y="2241490"/>
            <a:ext cx="9544050" cy="461665"/>
          </a:xfrm>
          <a:prstGeom prst="rect">
            <a:avLst/>
          </a:prstGeom>
          <a:noFill/>
        </p:spPr>
        <p:txBody>
          <a:bodyPr wrap="square" rtlCol="0">
            <a:spAutoFit/>
          </a:bodyPr>
          <a:lstStyle/>
          <a:p>
            <a:r>
              <a:rPr lang="en-US" sz="2400" b="1" dirty="0">
                <a:solidFill>
                  <a:prstClr val="black"/>
                </a:solidFill>
                <a:latin typeface="Cambria" panose="02040503050406030204" pitchFamily="18" charset="0"/>
                <a:ea typeface="Cambria" panose="02040503050406030204" pitchFamily="18" charset="0"/>
              </a:rPr>
              <a:t>d.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nội</a:t>
            </a:r>
            <a:r>
              <a:rPr lang="en-US" sz="2400" b="1" dirty="0">
                <a:solidFill>
                  <a:prstClr val="black"/>
                </a:solidFill>
                <a:latin typeface="Cambria" panose="02040503050406030204" pitchFamily="18" charset="0"/>
                <a:ea typeface="Cambria" panose="02040503050406030204" pitchFamily="18" charset="0"/>
              </a:rPr>
              <a:t> dung </a:t>
            </a:r>
            <a:r>
              <a:rPr lang="en-US" sz="2400" b="1" dirty="0" err="1">
                <a:solidFill>
                  <a:prstClr val="black"/>
                </a:solidFill>
                <a:latin typeface="Cambria" panose="02040503050406030204" pitchFamily="18" charset="0"/>
                <a:ea typeface="Cambria" panose="02040503050406030204" pitchFamily="18" charset="0"/>
              </a:rPr>
              <a:t>phù</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hợp</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với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chi </a:t>
            </a:r>
            <a:r>
              <a:rPr lang="en-US" sz="2400" b="1" dirty="0" err="1">
                <a:solidFill>
                  <a:prstClr val="black"/>
                </a:solidFill>
                <a:latin typeface="Cambria" panose="02040503050406030204" pitchFamily="18" charset="0"/>
                <a:ea typeface="Cambria" panose="02040503050406030204" pitchFamily="18" charset="0"/>
              </a:rPr>
              <a:t>tiết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sáng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tạo</a:t>
            </a:r>
            <a:r>
              <a:rPr lang="en-US" sz="2400" b="1" dirty="0">
                <a:solidFill>
                  <a:prstClr val="black"/>
                </a:solidFill>
                <a:latin typeface="Cambria" panose="02040503050406030204" pitchFamily="18" charset="0"/>
                <a:ea typeface="Cambria" panose="02040503050406030204" pitchFamily="18" charset="0"/>
              </a:rPr>
              <a:t> A, B.</a:t>
            </a:r>
          </a:p>
        </p:txBody>
      </p:sp>
      <p:pic>
        <p:nvPicPr>
          <p:cNvPr id="11" name="Picture 10">
            <a:extLst>
              <a:ext uri="{FF2B5EF4-FFF2-40B4-BE49-F238E27FC236}">
                <a16:creationId xmlns:a16="http://schemas.microsoft.com/office/drawing/2014/main" id="{576A1B45-7E55-4BA7-A082-4C8EF47E787A}"/>
              </a:ext>
            </a:extLst>
          </p:cNvPr>
          <p:cNvPicPr>
            <a:picLocks noChangeAspect="1"/>
          </p:cNvPicPr>
          <p:nvPr/>
        </p:nvPicPr>
        <p:blipFill rotWithShape="1">
          <a:blip r:embed="rId6">
            <a:clrChange>
              <a:clrFrom>
                <a:srgbClr val="FEFEFE"/>
              </a:clrFrom>
              <a:clrTo>
                <a:srgbClr val="FEFEFE">
                  <a:alpha val="0"/>
                </a:srgbClr>
              </a:clrTo>
            </a:clrChange>
          </a:blip>
          <a:srcRect l="7420" r="83502" b="26955"/>
          <a:stretch/>
        </p:blipFill>
        <p:spPr>
          <a:xfrm>
            <a:off x="685485" y="2757069"/>
            <a:ext cx="566984" cy="812755"/>
          </a:xfrm>
          <a:prstGeom prst="rect">
            <a:avLst/>
          </a:prstGeom>
        </p:spPr>
      </p:pic>
      <p:sp>
        <p:nvSpPr>
          <p:cNvPr id="12" name="Rectangle 11">
            <a:extLst>
              <a:ext uri="{FF2B5EF4-FFF2-40B4-BE49-F238E27FC236}">
                <a16:creationId xmlns:a16="http://schemas.microsoft.com/office/drawing/2014/main" id="{F23D2AAE-D358-4534-9CED-7EEDD0410BAE}"/>
              </a:ext>
            </a:extLst>
          </p:cNvPr>
          <p:cNvSpPr/>
          <p:nvPr/>
        </p:nvSpPr>
        <p:spPr>
          <a:xfrm>
            <a:off x="1272782" y="4720952"/>
            <a:ext cx="4823217" cy="123739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FF0000"/>
                </a:solidFill>
                <a:latin typeface="+mj-lt"/>
                <a:ea typeface="Cambria" panose="02040503050406030204" pitchFamily="18" charset="0"/>
              </a:rPr>
              <a:t>Cỏ phủ kín cánh đồng như một tấm thảm xanh mát. Cây cối cũng xanh mướt như ngày nào cũng được gội rửa. </a:t>
            </a:r>
            <a:endParaRPr lang="en-US" sz="2000" b="1" dirty="0">
              <a:solidFill>
                <a:srgbClr val="FF0000"/>
              </a:solidFill>
              <a:latin typeface="+mj-lt"/>
              <a:ea typeface="Cambria" panose="02040503050406030204" pitchFamily="18" charset="0"/>
            </a:endParaRPr>
          </a:p>
        </p:txBody>
      </p:sp>
      <p:sp>
        <p:nvSpPr>
          <p:cNvPr id="13" name="Rectangle 12">
            <a:extLst>
              <a:ext uri="{FF2B5EF4-FFF2-40B4-BE49-F238E27FC236}">
                <a16:creationId xmlns:a16="http://schemas.microsoft.com/office/drawing/2014/main" id="{29463C0F-A414-4F90-A121-942E8A56346C}"/>
              </a:ext>
            </a:extLst>
          </p:cNvPr>
          <p:cNvSpPr/>
          <p:nvPr/>
        </p:nvSpPr>
        <p:spPr>
          <a:xfrm>
            <a:off x="1272783" y="2892180"/>
            <a:ext cx="4823217" cy="15765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FF0000"/>
                </a:solidFill>
                <a:latin typeface="+mj-lt"/>
                <a:ea typeface="Cambria" panose="02040503050406030204" pitchFamily="18" charset="0"/>
              </a:rPr>
              <a:t>Chuột xù nói:</a:t>
            </a:r>
          </a:p>
          <a:p>
            <a:pPr algn="just"/>
            <a:r>
              <a:rPr lang="vi-VN" sz="2000" b="1" dirty="0">
                <a:solidFill>
                  <a:srgbClr val="FF0000"/>
                </a:solidFill>
                <a:latin typeface="+mj-lt"/>
                <a:ea typeface="Cambria" panose="02040503050406030204" pitchFamily="18" charset="0"/>
              </a:rPr>
              <a:t>   – Bác ngựa bảo nguy hiểm lắm.</a:t>
            </a:r>
          </a:p>
          <a:p>
            <a:pPr algn="just"/>
            <a:r>
              <a:rPr lang="vi-VN" sz="2000" b="1" dirty="0">
                <a:solidFill>
                  <a:srgbClr val="FF0000"/>
                </a:solidFill>
                <a:latin typeface="+mj-lt"/>
                <a:ea typeface="Cambria" panose="02040503050406030204" pitchFamily="18" charset="0"/>
              </a:rPr>
              <a:t>   Mèo nhép hứ một cái:</a:t>
            </a:r>
          </a:p>
          <a:p>
            <a:pPr algn="just"/>
            <a:r>
              <a:rPr lang="vi-VN" sz="2000" b="1" dirty="0">
                <a:solidFill>
                  <a:srgbClr val="FF0000"/>
                </a:solidFill>
                <a:latin typeface="+mj-lt"/>
                <a:ea typeface="Cambria" panose="02040503050406030204" pitchFamily="18" charset="0"/>
              </a:rPr>
              <a:t>   – Cậu không đi thì thôi, tớ đi một mình.</a:t>
            </a:r>
          </a:p>
        </p:txBody>
      </p:sp>
      <p:pic>
        <p:nvPicPr>
          <p:cNvPr id="14" name="Picture 13">
            <a:extLst>
              <a:ext uri="{FF2B5EF4-FFF2-40B4-BE49-F238E27FC236}">
                <a16:creationId xmlns:a16="http://schemas.microsoft.com/office/drawing/2014/main" id="{3DDE67B7-87C2-4F69-8342-39482E8131F0}"/>
              </a:ext>
            </a:extLst>
          </p:cNvPr>
          <p:cNvPicPr>
            <a:picLocks noChangeAspect="1"/>
          </p:cNvPicPr>
          <p:nvPr/>
        </p:nvPicPr>
        <p:blipFill rotWithShape="1">
          <a:blip r:embed="rId6">
            <a:clrChange>
              <a:clrFrom>
                <a:srgbClr val="FDFDFD"/>
              </a:clrFrom>
              <a:clrTo>
                <a:srgbClr val="FDFDFD">
                  <a:alpha val="0"/>
                </a:srgbClr>
              </a:clrTo>
            </a:clrChange>
          </a:blip>
          <a:srcRect t="21009" r="91737"/>
          <a:stretch/>
        </p:blipFill>
        <p:spPr>
          <a:xfrm>
            <a:off x="774668" y="4491276"/>
            <a:ext cx="498114" cy="848374"/>
          </a:xfrm>
          <a:prstGeom prst="rect">
            <a:avLst/>
          </a:prstGeom>
        </p:spPr>
      </p:pic>
      <p:sp>
        <p:nvSpPr>
          <p:cNvPr id="15" name="Flowchart: Terminator 14">
            <a:extLst>
              <a:ext uri="{FF2B5EF4-FFF2-40B4-BE49-F238E27FC236}">
                <a16:creationId xmlns:a16="http://schemas.microsoft.com/office/drawing/2014/main" id="{DE1B6D28-513A-41D3-8250-020DBFBC0C05}"/>
              </a:ext>
            </a:extLst>
          </p:cNvPr>
          <p:cNvSpPr/>
          <p:nvPr/>
        </p:nvSpPr>
        <p:spPr>
          <a:xfrm>
            <a:off x="6771327" y="3316198"/>
            <a:ext cx="2283713" cy="728489"/>
          </a:xfrm>
          <a:prstGeom prst="flowChartTerminator">
            <a:avLst/>
          </a:prstGeom>
          <a:solidFill>
            <a:schemeClr val="accent6">
              <a:lumMod val="20000"/>
              <a:lumOff val="80000"/>
            </a:schemeClr>
          </a:solidFill>
          <a:ln w="57150">
            <a:solidFill>
              <a:srgbClr val="FBCC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a:solidFill>
                  <a:srgbClr val="FF0000"/>
                </a:solidFill>
                <a:latin typeface="+mj-lt"/>
                <a:ea typeface="Cambria" panose="02040503050406030204" pitchFamily="18" charset="0"/>
              </a:rPr>
              <a:t>Sáng tạo thêm chi tiết tả cảnh</a:t>
            </a:r>
            <a:endParaRPr lang="vi-VN" sz="2000" b="1" dirty="0">
              <a:solidFill>
                <a:srgbClr val="FF0000"/>
              </a:solidFill>
              <a:latin typeface="+mj-lt"/>
              <a:ea typeface="Cambria" panose="02040503050406030204" pitchFamily="18" charset="0"/>
            </a:endParaRPr>
          </a:p>
        </p:txBody>
      </p:sp>
      <p:sp>
        <p:nvSpPr>
          <p:cNvPr id="16" name="Flowchart: Terminator 15">
            <a:extLst>
              <a:ext uri="{FF2B5EF4-FFF2-40B4-BE49-F238E27FC236}">
                <a16:creationId xmlns:a16="http://schemas.microsoft.com/office/drawing/2014/main" id="{EA42926E-9562-424A-A868-7AA6F55F8D51}"/>
              </a:ext>
            </a:extLst>
          </p:cNvPr>
          <p:cNvSpPr/>
          <p:nvPr/>
        </p:nvSpPr>
        <p:spPr>
          <a:xfrm>
            <a:off x="6771327" y="4936312"/>
            <a:ext cx="2283712" cy="728489"/>
          </a:xfrm>
          <a:prstGeom prst="flowChartTerminator">
            <a:avLst/>
          </a:prstGeom>
          <a:solidFill>
            <a:schemeClr val="accent6">
              <a:lumMod val="20000"/>
              <a:lumOff val="80000"/>
            </a:schemeClr>
          </a:solidFill>
          <a:ln w="57150">
            <a:solidFill>
              <a:srgbClr val="FBCC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a:solidFill>
                  <a:srgbClr val="FF0000"/>
                </a:solidFill>
                <a:latin typeface="+mj-lt"/>
                <a:ea typeface="Cambria" panose="02040503050406030204" pitchFamily="18" charset="0"/>
              </a:rPr>
              <a:t>Sáng tạo thêm lời thoại nhân vật</a:t>
            </a:r>
            <a:endParaRPr lang="vi-VN" sz="2000" b="1"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754619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2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2" grpId="0" animBg="1"/>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272336" y="1666164"/>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600075" y="742950"/>
            <a:ext cx="5784279"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0FB78D8-B0FC-EC8F-90F6-4176FBA2BE76}"/>
              </a:ext>
            </a:extLst>
          </p:cNvPr>
          <p:cNvGrpSpPr/>
          <p:nvPr/>
        </p:nvGrpSpPr>
        <p:grpSpPr>
          <a:xfrm flipH="1">
            <a:off x="6384354" y="3524117"/>
            <a:ext cx="3139564" cy="3019971"/>
            <a:chOff x="632010" y="2370827"/>
            <a:chExt cx="4674235" cy="2735076"/>
          </a:xfrm>
        </p:grpSpPr>
        <p:sp>
          <p:nvSpPr>
            <p:cNvPr id="9" name="Freeform 18">
              <a:extLst>
                <a:ext uri="{FF2B5EF4-FFF2-40B4-BE49-F238E27FC236}">
                  <a16:creationId xmlns:a16="http://schemas.microsoft.com/office/drawing/2014/main"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CDF85A8-25EB-91E6-D49F-081C8C960DFD}"/>
                </a:ext>
              </a:extLst>
            </p:cNvPr>
            <p:cNvSpPr txBox="1"/>
            <p:nvPr/>
          </p:nvSpPr>
          <p:spPr>
            <a:xfrm>
              <a:off x="916332" y="2960843"/>
              <a:ext cx="4014610" cy="214506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080D1A-5366-9387-5375-2FD07FCCDEAA}"/>
              </a:ext>
            </a:extLst>
          </p:cNvPr>
          <p:cNvGrpSpPr/>
          <p:nvPr/>
        </p:nvGrpSpPr>
        <p:grpSpPr>
          <a:xfrm flipH="1">
            <a:off x="5762625" y="624039"/>
            <a:ext cx="4229100" cy="1404786"/>
            <a:chOff x="632010" y="2370827"/>
            <a:chExt cx="4674235" cy="2619200"/>
          </a:xfrm>
        </p:grpSpPr>
        <p:sp>
          <p:nvSpPr>
            <p:cNvPr id="11" name="Freeform 18">
              <a:extLst>
                <a:ext uri="{FF2B5EF4-FFF2-40B4-BE49-F238E27FC236}">
                  <a16:creationId xmlns:a16="http://schemas.microsoft.com/office/drawing/2014/main"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3F298B2-73A4-304D-6AF2-331AB41E1A25}"/>
                </a:ext>
              </a:extLst>
            </p:cNvPr>
            <p:cNvSpPr txBox="1"/>
            <p:nvPr/>
          </p:nvSpPr>
          <p:spPr>
            <a:xfrm>
              <a:off x="754371" y="2960843"/>
              <a:ext cx="4130772" cy="1319842"/>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Mở</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bài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a:t>
              </a:r>
              <a:r>
                <a:rPr lang="en-US" sz="2000" b="0" i="0" u="none" strike="noStrike" dirty="0" err="1">
                  <a:solidFill>
                    <a:srgbClr val="FF0000"/>
                  </a:solidFill>
                  <a:effectLst/>
                  <a:latin typeface="Cambria" panose="02040503050406030204" pitchFamily="18" charset="0"/>
                  <a:ea typeface="Cambria" panose="02040503050406030204" pitchFamily="18" charset="0"/>
                </a:rPr>
                <a:t>iới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thiệu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tên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và</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giả</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Thân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Kể 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3D5D665-54A4-4921-7688-4833D7B42851}"/>
                </a:ext>
              </a:extLst>
            </p:cNvPr>
            <p:cNvSpPr txBox="1"/>
            <p:nvPr/>
          </p:nvSpPr>
          <p:spPr>
            <a:xfrm>
              <a:off x="796481" y="2865094"/>
              <a:ext cx="4130772" cy="119335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Kết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n</a:t>
              </a:r>
              <a:r>
                <a:rPr lang="vi-VN" sz="2400" b="0" i="0" dirty="0">
                  <a:solidFill>
                    <a:srgbClr val="FF0000"/>
                  </a:solidFill>
                  <a:effectLst/>
                  <a:latin typeface="Cambria" panose="02040503050406030204" pitchFamily="18" charset="0"/>
                  <a:ea typeface="Cambria" panose="02040503050406030204" pitchFamily="18" charset="0"/>
                </a:rPr>
                <a:t>êu 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28675" y="733425"/>
            <a:ext cx="3448050" cy="2524125"/>
          </a:xfrm>
          <a:prstGeom prst="roundRect">
            <a:avLst/>
          </a:prstGeom>
          <a:solidFill>
            <a:schemeClr val="accent4">
              <a:lumMod val="40000"/>
              <a:lumOff val="60000"/>
            </a:schemeClr>
          </a:solidFill>
          <a:ln>
            <a:extLst>
              <a:ext uri="{C807C97D-BFC1-408E-A445-0C87EB9F89A2}">
                <ask:lineSketchStyleProps xmln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62000" y="3629025"/>
            <a:ext cx="3448050" cy="2524125"/>
          </a:xfrm>
          <a:prstGeom prst="roundRect">
            <a:avLst/>
          </a:prstGeom>
          <a:solidFill>
            <a:schemeClr val="accent6">
              <a:lumMod val="40000"/>
              <a:lumOff val="60000"/>
            </a:schemeClr>
          </a:solidFill>
          <a:ln>
            <a:extLst>
              <a:ext uri="{C807C97D-BFC1-408E-A445-0C87EB9F89A2}">
                <ask:lineSketchStyleProps xmln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505700" y="1847850"/>
            <a:ext cx="3990974"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grpSp>
        <p:nvGrpSpPr>
          <p:cNvPr id="11" name="Group 10">
            <a:extLst>
              <a:ext uri="{FF2B5EF4-FFF2-40B4-BE49-F238E27FC236}">
                <a16:creationId xmlns:a16="http://schemas.microsoft.com/office/drawing/2014/main"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300635-C84F-0B89-D308-63198C85C653}"/>
                </a:ext>
              </a:extLst>
            </p:cNvPr>
            <p:cNvSpPr txBox="1"/>
            <p:nvPr/>
          </p:nvSpPr>
          <p:spPr>
            <a:xfrm>
              <a:off x="796481" y="2865094"/>
              <a:ext cx="4130772" cy="10270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(A) </a:t>
              </a:r>
              <a:r>
                <a:rPr lang="vi-VN" sz="2400" b="1" i="0" dirty="0">
                  <a:solidFill>
                    <a:srgbClr val="FF0000"/>
                  </a:solidFill>
                  <a:effectLst/>
                  <a:latin typeface="Cambria" panose="02040503050406030204" pitchFamily="18" charset="0"/>
                  <a:ea typeface="Cambria" panose="02040503050406030204" pitchFamily="18" charset="0"/>
                </a:rPr>
                <a:t>Sáng tạo thêm lời thoại cho nhân vật.</a:t>
              </a:r>
            </a:p>
          </p:txBody>
        </p:sp>
      </p:grpSp>
      <p:grpSp>
        <p:nvGrpSpPr>
          <p:cNvPr id="2" name="Group 1">
            <a:extLst>
              <a:ext uri="{FF2B5EF4-FFF2-40B4-BE49-F238E27FC236}">
                <a16:creationId xmlns:a16="http://schemas.microsoft.com/office/drawing/2014/main"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B</a:t>
              </a: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id="{7A2FD640-DAE8-4C24-A9A3-388AE902BF4C}"/>
              </a:ext>
            </a:extLst>
          </p:cNvPr>
          <p:cNvPicPr>
            <a:picLocks noChangeAspect="1"/>
          </p:cNvPicPr>
          <p:nvPr/>
        </p:nvPicPr>
        <p:blipFill rotWithShape="1">
          <a:blip r:embed="rId3">
            <a:clrChange>
              <a:clrFrom>
                <a:srgbClr val="FEFEFE"/>
              </a:clrFrom>
              <a:clrTo>
                <a:srgbClr val="FEFEFE">
                  <a:alpha val="0"/>
                </a:srgbClr>
              </a:clrTo>
            </a:clrChange>
          </a:blip>
          <a:srcRect l="7420" r="83502" b="26955"/>
          <a:stretch/>
        </p:blipFill>
        <p:spPr>
          <a:xfrm>
            <a:off x="723746" y="1007894"/>
            <a:ext cx="686108" cy="983516"/>
          </a:xfrm>
          <a:prstGeom prst="rect">
            <a:avLst/>
          </a:prstGeom>
        </p:spPr>
      </p:pic>
      <p:sp>
        <p:nvSpPr>
          <p:cNvPr id="18" name="Rectangle 17">
            <a:extLst>
              <a:ext uri="{FF2B5EF4-FFF2-40B4-BE49-F238E27FC236}">
                <a16:creationId xmlns:a16="http://schemas.microsoft.com/office/drawing/2014/main" id="{D729ED08-3A56-27D5-C339-A3D0F85E820D}"/>
              </a:ext>
            </a:extLst>
          </p:cNvPr>
          <p:cNvSpPr/>
          <p:nvPr/>
        </p:nvSpPr>
        <p:spPr>
          <a:xfrm>
            <a:off x="1433846" y="3838266"/>
            <a:ext cx="4391025" cy="170239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FF0000"/>
                </a:solidFill>
                <a:latin typeface="+mj-lt"/>
                <a:ea typeface="Cambria" panose="02040503050406030204" pitchFamily="18" charset="0"/>
              </a:rPr>
              <a:t>Cỏ phủ kín cánh đồng như một tấm thảm xanh mát. Cây cối cũng xanh mướt như ngày nào cũng được gội rửa. </a:t>
            </a:r>
            <a:endParaRPr lang="en-US" sz="2400" b="1" dirty="0">
              <a:solidFill>
                <a:srgbClr val="FF0000"/>
              </a:solidFill>
              <a:latin typeface="+mj-lt"/>
              <a:ea typeface="Cambria" panose="02040503050406030204" pitchFamily="18" charset="0"/>
            </a:endParaRPr>
          </a:p>
        </p:txBody>
      </p:sp>
      <p:sp>
        <p:nvSpPr>
          <p:cNvPr id="24" name="Rectangle 23">
            <a:extLst>
              <a:ext uri="{FF2B5EF4-FFF2-40B4-BE49-F238E27FC236}">
                <a16:creationId xmlns:a16="http://schemas.microsoft.com/office/drawing/2014/main" id="{959C9F87-3008-3BC6-3D26-86C93C27788B}"/>
              </a:ext>
            </a:extLst>
          </p:cNvPr>
          <p:cNvSpPr/>
          <p:nvPr/>
        </p:nvSpPr>
        <p:spPr>
          <a:xfrm>
            <a:off x="1510046" y="1270265"/>
            <a:ext cx="4391025" cy="220316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FF0000"/>
                </a:solidFill>
                <a:latin typeface="+mj-lt"/>
                <a:ea typeface="Cambria" panose="02040503050406030204" pitchFamily="18" charset="0"/>
              </a:rPr>
              <a:t>Chuột xù nói:</a:t>
            </a:r>
          </a:p>
          <a:p>
            <a:pPr algn="just"/>
            <a:r>
              <a:rPr lang="vi-VN" sz="2400" b="1" dirty="0">
                <a:solidFill>
                  <a:srgbClr val="FF0000"/>
                </a:solidFill>
                <a:latin typeface="+mj-lt"/>
                <a:ea typeface="Cambria" panose="02040503050406030204" pitchFamily="18" charset="0"/>
              </a:rPr>
              <a:t>   – Bác ngựa bảo nguy hiểm lắm.</a:t>
            </a:r>
          </a:p>
          <a:p>
            <a:pPr algn="just"/>
            <a:r>
              <a:rPr lang="vi-VN" sz="2400" b="1" dirty="0">
                <a:solidFill>
                  <a:srgbClr val="FF0000"/>
                </a:solidFill>
                <a:latin typeface="+mj-lt"/>
                <a:ea typeface="Cambria" panose="02040503050406030204" pitchFamily="18" charset="0"/>
              </a:rPr>
              <a:t>   Mèo nhép hứ một cái:</a:t>
            </a:r>
          </a:p>
          <a:p>
            <a:pPr algn="just"/>
            <a:r>
              <a:rPr lang="vi-VN" sz="2400" b="1" dirty="0">
                <a:solidFill>
                  <a:srgbClr val="FF0000"/>
                </a:solidFill>
                <a:latin typeface="+mj-lt"/>
                <a:ea typeface="Cambria" panose="02040503050406030204" pitchFamily="18" charset="0"/>
              </a:rPr>
              <a:t>   – Cậu không đi thì thôi, tớ đi một mình.</a:t>
            </a:r>
          </a:p>
        </p:txBody>
      </p:sp>
      <p:pic>
        <p:nvPicPr>
          <p:cNvPr id="12" name="Picture 11">
            <a:extLst>
              <a:ext uri="{FF2B5EF4-FFF2-40B4-BE49-F238E27FC236}">
                <a16:creationId xmlns:a16="http://schemas.microsoft.com/office/drawing/2014/main" id="{62584236-BA3B-4AB6-98B6-A62D04E19E33}"/>
              </a:ext>
            </a:extLst>
          </p:cNvPr>
          <p:cNvPicPr>
            <a:picLocks noChangeAspect="1"/>
          </p:cNvPicPr>
          <p:nvPr/>
        </p:nvPicPr>
        <p:blipFill rotWithShape="1">
          <a:blip r:embed="rId3">
            <a:clrChange>
              <a:clrFrom>
                <a:srgbClr val="FDFDFD"/>
              </a:clrFrom>
              <a:clrTo>
                <a:srgbClr val="FDFDFD">
                  <a:alpha val="0"/>
                </a:srgbClr>
              </a:clrTo>
            </a:clrChange>
          </a:blip>
          <a:srcRect t="21009" r="91737"/>
          <a:stretch/>
        </p:blipFill>
        <p:spPr>
          <a:xfrm>
            <a:off x="778743" y="3601345"/>
            <a:ext cx="591832" cy="1007991"/>
          </a:xfrm>
          <a:prstGeom prst="rect">
            <a:avLst/>
          </a:prstGeom>
        </p:spPr>
      </p:pic>
      <p:sp>
        <p:nvSpPr>
          <p:cNvPr id="15" name="Flowchart: Terminator 14">
            <a:extLst>
              <a:ext uri="{FF2B5EF4-FFF2-40B4-BE49-F238E27FC236}">
                <a16:creationId xmlns:a16="http://schemas.microsoft.com/office/drawing/2014/main" id="{6FCFF624-0C96-40FD-8D99-78C916F4F43F}"/>
              </a:ext>
            </a:extLst>
          </p:cNvPr>
          <p:cNvSpPr/>
          <p:nvPr/>
        </p:nvSpPr>
        <p:spPr>
          <a:xfrm>
            <a:off x="7002385" y="1871287"/>
            <a:ext cx="4559119" cy="728489"/>
          </a:xfrm>
          <a:prstGeom prst="flowChartTerminator">
            <a:avLst/>
          </a:prstGeom>
          <a:solidFill>
            <a:schemeClr val="accent6">
              <a:lumMod val="20000"/>
              <a:lumOff val="80000"/>
            </a:schemeClr>
          </a:solidFill>
          <a:ln w="57150">
            <a:solidFill>
              <a:srgbClr val="FBCC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a:solidFill>
                  <a:srgbClr val="FF0000"/>
                </a:solidFill>
                <a:latin typeface="+mj-lt"/>
                <a:ea typeface="Cambria" panose="02040503050406030204" pitchFamily="18" charset="0"/>
              </a:rPr>
              <a:t>Sáng tạo thêm chi tiết tả cảnh</a:t>
            </a:r>
            <a:endParaRPr lang="vi-VN" sz="2400" b="1" dirty="0">
              <a:solidFill>
                <a:srgbClr val="FF0000"/>
              </a:solidFill>
              <a:latin typeface="+mj-lt"/>
              <a:ea typeface="Cambria" panose="02040503050406030204" pitchFamily="18" charset="0"/>
            </a:endParaRPr>
          </a:p>
        </p:txBody>
      </p:sp>
      <p:sp>
        <p:nvSpPr>
          <p:cNvPr id="16" name="Flowchart: Terminator 15">
            <a:extLst>
              <a:ext uri="{FF2B5EF4-FFF2-40B4-BE49-F238E27FC236}">
                <a16:creationId xmlns:a16="http://schemas.microsoft.com/office/drawing/2014/main" id="{58FBAC19-5AC2-444D-8792-4331BB6741AA}"/>
              </a:ext>
            </a:extLst>
          </p:cNvPr>
          <p:cNvSpPr/>
          <p:nvPr/>
        </p:nvSpPr>
        <p:spPr>
          <a:xfrm>
            <a:off x="7110541" y="4338554"/>
            <a:ext cx="4559120" cy="728489"/>
          </a:xfrm>
          <a:prstGeom prst="flowChartTerminator">
            <a:avLst/>
          </a:prstGeom>
          <a:solidFill>
            <a:schemeClr val="accent6">
              <a:lumMod val="20000"/>
              <a:lumOff val="80000"/>
            </a:schemeClr>
          </a:solidFill>
          <a:ln w="57150">
            <a:solidFill>
              <a:srgbClr val="FBCC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a:solidFill>
                  <a:srgbClr val="FF0000"/>
                </a:solidFill>
                <a:latin typeface="+mj-lt"/>
                <a:ea typeface="Cambria" panose="02040503050406030204" pitchFamily="18" charset="0"/>
              </a:rPr>
              <a:t>Sáng tạo thêm lời thoại nhân vật</a:t>
            </a:r>
            <a:endParaRPr lang="vi-VN" sz="2400" b="1"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53275" y="1024706"/>
            <a:ext cx="457199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57200" y="2266950"/>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285875"/>
            <a:ext cx="4571999" cy="2031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66725" y="3152775"/>
            <a:ext cx="6572250"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58112C8-D145-B775-A554-965DE7AAD517}"/>
              </a:ext>
            </a:extLst>
          </p:cNvPr>
          <p:cNvSpPr/>
          <p:nvPr/>
        </p:nvSpPr>
        <p:spPr>
          <a:xfrm>
            <a:off x="962025" y="1419225"/>
            <a:ext cx="10496550" cy="2152650"/>
          </a:xfrm>
          <a:prstGeom prst="roundRect">
            <a:avLst/>
          </a:prstGeom>
          <a:solidFill>
            <a:srgbClr val="D2EFFA"/>
          </a:solidFill>
          <a:ln>
            <a:extLst>
              <a:ext uri="{C807C97D-BFC1-408E-A445-0C87EB9F89A2}">
                <ask:lineSketchStyleProps xmlns="" xmlns:ask="http://schemas.microsoft.com/office/drawing/2018/sketchyshapes" sd="1959150775">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ADB835-7C22-85B8-7C64-51741579561C}"/>
              </a:ext>
            </a:extLst>
          </p:cNvPr>
          <p:cNvSpPr/>
          <p:nvPr/>
        </p:nvSpPr>
        <p:spPr>
          <a:xfrm>
            <a:off x="2095499" y="4257675"/>
            <a:ext cx="8582025" cy="2343150"/>
          </a:xfrm>
          <a:prstGeom prst="roundRect">
            <a:avLst/>
          </a:prstGeom>
          <a:solidFill>
            <a:schemeClr val="accent4">
              <a:lumMod val="40000"/>
              <a:lumOff val="60000"/>
            </a:schemeClr>
          </a:solidFill>
          <a:ln>
            <a:extLst>
              <a:ext uri="{C807C97D-BFC1-408E-A445-0C87EB9F89A2}">
                <ask:lineSketchStyleProps xmlns="" xmlns:ask="http://schemas.microsoft.com/office/drawing/2018/sketchyshapes" sd="1959150775">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77E40BC7-A4DA-94CB-58D8-53D0EBA4C39F}"/>
              </a:ext>
            </a:extLst>
          </p:cNvPr>
          <p:cNvPicPr>
            <a:picLocks noChangeAspect="1"/>
          </p:cNvPicPr>
          <p:nvPr/>
        </p:nvPicPr>
        <p:blipFill>
          <a:blip r:embed="rId4"/>
          <a:stretch>
            <a:fillRect/>
          </a:stretch>
        </p:blipFill>
        <p:spPr>
          <a:xfrm>
            <a:off x="1543588" y="1889790"/>
            <a:ext cx="9375518" cy="1939260"/>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7CDAB6A6-B6D6-DDC4-AC6F-D87A0F9A2755}"/>
              </a:ext>
            </a:extLst>
          </p:cNvPr>
          <p:cNvSpPr/>
          <p:nvPr/>
        </p:nvSpPr>
        <p:spPr>
          <a:xfrm>
            <a:off x="828675" y="1752600"/>
            <a:ext cx="3971925" cy="1285875"/>
          </a:xfrm>
          <a:prstGeom prst="rect">
            <a:avLst/>
          </a:prstGeom>
          <a:solidFill>
            <a:srgbClr val="F8AED5"/>
          </a:solidFill>
          <a:ln>
            <a:extLst>
              <a:ext uri="{C807C97D-BFC1-408E-A445-0C87EB9F89A2}">
                <ask:lineSketchStyleProps xmlns="" xmlns:ask="http://schemas.microsoft.com/office/drawing/2018/sketchyshapes" sd="58289758">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id="{369AE9C9-58BA-B5AB-2B35-BE36D0C7D928}"/>
              </a:ext>
            </a:extLst>
          </p:cNvPr>
          <p:cNvSpPr/>
          <p:nvPr/>
        </p:nvSpPr>
        <p:spPr>
          <a:xfrm>
            <a:off x="771525" y="3381376"/>
            <a:ext cx="3971925" cy="1162050"/>
          </a:xfrm>
          <a:prstGeom prst="rect">
            <a:avLst/>
          </a:prstGeom>
          <a:solidFill>
            <a:srgbClr val="F8AED5"/>
          </a:solidFill>
          <a:ln>
            <a:extLst>
              <a:ext uri="{C807C97D-BFC1-408E-A445-0C87EB9F89A2}">
                <ask:lineSketchStyleProps xmlns="" xmlns:ask="http://schemas.microsoft.com/office/drawing/2018/sketchyshapes" sd="58289758">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flipH="1">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vật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việc</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chuyện</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vật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2" grpId="0" animBg="1"/>
      <p:bldP spid="33" grpId="0" animBg="1"/>
      <p:bldP spid="13" grpId="0" animBg="1"/>
      <p:bldP spid="34" grpId="0" animBg="1"/>
      <p:bldP spid="5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109" y="728485"/>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296241" y="1960760"/>
            <a:ext cx="9444311" cy="3716361"/>
            <a:chOff x="1812306" y="1662510"/>
            <a:chExt cx="3759200" cy="1117600"/>
          </a:xfrm>
          <a:noFill/>
        </p:grpSpPr>
        <p:sp>
          <p:nvSpPr>
            <p:cNvPr id="17" name="Rounded Rectangle 16"/>
            <p:cNvSpPr/>
            <p:nvPr/>
          </p:nvSpPr>
          <p:spPr>
            <a:xfrm>
              <a:off x="1812306" y="1662510"/>
              <a:ext cx="3759200" cy="1117600"/>
            </a:xfrm>
            <a:prstGeom prst="roundRect">
              <a:avLst/>
            </a:prstGeom>
            <a:grp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a:grp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2800" b="0" i="0" dirty="0">
                  <a:solidFill>
                    <a:srgbClr val="FF0000"/>
                  </a:solidFill>
                  <a:effectLst/>
                  <a:latin typeface="Calibri" panose="020F0502020204030204" pitchFamily="34" charset="0"/>
                  <a:cs typeface="Calibri" panose="020F0502020204030204" pitchFamily="34" charset="0"/>
                </a:rPr>
                <a:t>  </a:t>
              </a:r>
              <a:r>
                <a:rPr lang="en-US" sz="2800" b="1" i="0" dirty="0">
                  <a:solidFill>
                    <a:srgbClr val="FF0000"/>
                  </a:solidFill>
                  <a:effectLst/>
                  <a:latin typeface="Calibri" panose="020F0502020204030204" pitchFamily="34" charset="0"/>
                  <a:cs typeface="Calibri" panose="020F0502020204030204" pitchFamily="34" charset="0"/>
                </a:rPr>
                <a:t> </a:t>
              </a:r>
              <a:r>
                <a:rPr lang="vi-VN" sz="2800" b="1" i="0" dirty="0">
                  <a:solidFill>
                    <a:srgbClr val="FF0000"/>
                  </a:solidFill>
                  <a:effectLst/>
                  <a:latin typeface="Calibri" panose="020F0502020204030204" pitchFamily="34" charset="0"/>
                  <a:cs typeface="Calibri" panose="020F0502020204030204" pitchFamily="34" charset="0"/>
                </a:rPr>
                <a:t>Trong bài văn kể chuyện sáng tạo, người viết có thể th</a:t>
              </a:r>
              <a:r>
                <a:rPr lang="en-US" sz="2800" b="1" dirty="0">
                  <a:solidFill>
                    <a:srgbClr val="FF0000"/>
                  </a:solidFill>
                  <a:latin typeface="Calibri" panose="020F0502020204030204" pitchFamily="34" charset="0"/>
                  <a:cs typeface="Calibri" panose="020F0502020204030204" pitchFamily="34" charset="0"/>
                </a:rPr>
                <a:t>ê</a:t>
              </a:r>
              <a:r>
                <a:rPr lang="vi-VN" sz="2800" b="1" i="0" dirty="0">
                  <a:solidFill>
                    <a:srgbClr val="FF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a:t>
              </a:r>
              <a:r>
                <a:rPr lang="vi-VN" sz="2800" b="1" i="0">
                  <a:solidFill>
                    <a:srgbClr val="FF0000"/>
                  </a:solidFill>
                  <a:effectLst/>
                  <a:latin typeface="Calibri" panose="020F0502020204030204" pitchFamily="34" charset="0"/>
                  <a:cs typeface="Calibri" panose="020F0502020204030204" pitchFamily="34" charset="0"/>
                </a:rPr>
                <a:t>chuyện.</a:t>
              </a:r>
              <a:endParaRPr lang="en-US" sz="2800" b="1" i="0">
                <a:solidFill>
                  <a:srgbClr val="FF0000"/>
                </a:solidFill>
                <a:effectLst/>
                <a:latin typeface="Calibri" panose="020F0502020204030204" pitchFamily="34" charset="0"/>
                <a:cs typeface="Calibri" panose="020F0502020204030204" pitchFamily="34" charset="0"/>
              </a:endParaRPr>
            </a:p>
            <a:p>
              <a:pPr marR="0" lvl="0" algn="just" defTabSz="914400" rtl="0" eaLnBrk="1" fontAlgn="auto" latinLnBrk="0" hangingPunct="1">
                <a:lnSpc>
                  <a:spcPct val="100000"/>
                </a:lnSpc>
                <a:spcBef>
                  <a:spcPct val="0"/>
                </a:spcBef>
                <a:spcAft>
                  <a:spcPts val="600"/>
                </a:spcAft>
                <a:buClrTx/>
                <a:buSzTx/>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Bài văn có 3 phần:</a:t>
              </a:r>
            </a:p>
            <a:p>
              <a:pPr marL="342900" marR="0" lvl="0" indent="-342900" algn="just" defTabSz="914400" rtl="0" eaLnBrk="1" fontAlgn="auto" latinLnBrk="0" hangingPunct="1">
                <a:lnSpc>
                  <a:spcPct val="100000"/>
                </a:lnSpc>
                <a:spcBef>
                  <a:spcPct val="0"/>
                </a:spcBef>
                <a:spcAft>
                  <a:spcPts val="600"/>
                </a:spcAft>
                <a:buClrTx/>
                <a:buSzTx/>
                <a:buFontTx/>
                <a:buChar char="-"/>
                <a:tabLst/>
                <a:defRPr/>
              </a:pPr>
              <a:r>
                <a:rPr lang="en-US" sz="2800" b="1">
                  <a:solidFill>
                    <a:srgbClr val="FF0000"/>
                  </a:solidFill>
                  <a:latin typeface="Calibri" panose="020F0502020204030204" pitchFamily="34" charset="0"/>
                  <a:cs typeface="Calibri" panose="020F0502020204030204" pitchFamily="34" charset="0"/>
                </a:rPr>
                <a:t>Mở bài: Giới thiệu câu chuyện.</a:t>
              </a:r>
            </a:p>
            <a:p>
              <a:pPr marL="342900" marR="0" lvl="0" indent="-342900" algn="just" defTabSz="914400" rtl="0" eaLnBrk="1" fontAlgn="auto" latinLnBrk="0" hangingPunct="1">
                <a:lnSpc>
                  <a:spcPct val="100000"/>
                </a:lnSpc>
                <a:spcBef>
                  <a:spcPct val="0"/>
                </a:spcBef>
                <a:spcAft>
                  <a:spcPts val="600"/>
                </a:spcAft>
                <a:buClrTx/>
                <a:buSzTx/>
                <a:buFontTx/>
                <a:buChar char="-"/>
                <a:tabLst/>
                <a:defRPr/>
              </a:pPr>
              <a:r>
                <a:rPr lang="en-US" sz="2800" b="1">
                  <a:solidFill>
                    <a:srgbClr val="FF0000"/>
                  </a:solidFill>
                  <a:latin typeface="Calibri" panose="020F0502020204030204" pitchFamily="34" charset="0"/>
                  <a:cs typeface="Calibri" panose="020F0502020204030204" pitchFamily="34" charset="0"/>
                </a:rPr>
                <a:t>Thân bài: Kể lại câu chuyện với những chi tiết sáng tạo.</a:t>
              </a:r>
            </a:p>
            <a:p>
              <a:pPr marL="342900" marR="0" lvl="0" indent="-342900" algn="just" defTabSz="914400" rtl="0" eaLnBrk="1" fontAlgn="auto" latinLnBrk="0" hangingPunct="1">
                <a:lnSpc>
                  <a:spcPct val="100000"/>
                </a:lnSpc>
                <a:spcBef>
                  <a:spcPct val="0"/>
                </a:spcBef>
                <a:spcAft>
                  <a:spcPts val="600"/>
                </a:spcAft>
                <a:buClrTx/>
                <a:buSzTx/>
                <a:buFontTx/>
                <a:buChar char="-"/>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Kết bài: Nêu suy nghĩ, cảm xúc về câu chuyện.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447745"/>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201514"/>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059603"/>
            <a:ext cx="2686050" cy="22383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211878"/>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145328"/>
            <a:ext cx="2952750" cy="22383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192828"/>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145328"/>
            <a:ext cx="2952750" cy="2238375"/>
          </a:xfrm>
          <a:prstGeom prst="roundRect">
            <a:avLst/>
          </a:prstGeom>
          <a:solidFill>
            <a:schemeClr val="accent6">
              <a:lumMod val="20000"/>
              <a:lumOff val="80000"/>
            </a:schemeClr>
          </a:solidFill>
          <a:ln>
            <a:extLst>
              <a:ext uri="{C807C97D-BFC1-408E-A445-0C87EB9F89A2}">
                <ask:lineSketchStyleProps xmln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Nếu 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04B4B5A9-C678-44A4-8C28-B5764F474EED}"/>
              </a:ext>
            </a:extLst>
          </p:cNvPr>
          <p:cNvSpPr txBox="1"/>
          <p:nvPr/>
        </p:nvSpPr>
        <p:spPr>
          <a:xfrm>
            <a:off x="986213" y="4520795"/>
            <a:ext cx="10105274" cy="1938992"/>
          </a:xfrm>
          <a:prstGeom prst="rect">
            <a:avLst/>
          </a:prstGeom>
          <a:noFill/>
        </p:spPr>
        <p:txBody>
          <a:bodyPr wrap="square" rtlCol="0">
            <a:spAutoFit/>
          </a:bodyPr>
          <a:lstStyle/>
          <a:p>
            <a:r>
              <a:rPr lang="vi-VN" sz="2400" b="1" i="1"/>
              <a:t>Lưu ý </a:t>
            </a:r>
            <a:r>
              <a:rPr lang="vi-VN" sz="2400"/>
              <a:t>: khi viết bài văn kể chuyện sáng tạo bằng cách thêm chi tiết hoặc thay đổi cách kết thúc của câu chuyện, HS có thể viết mở bài trực tiếp hoặc gián tiếp, kết bài mở rộng hoặc không mở rộng. Ngoài ra, câu chuyện có thể được kể lại theo cách mở bài là mở đầu câu chuyện, kết bài là kết thúc câu chuyện (mở bài trực tiếp, kết bài không mở rộng).</a:t>
            </a:r>
            <a:endParaRPr lang="en-US" sz="2400"/>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42860" y="1079828"/>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id="{AB6ABA45-763F-CAD2-09B7-6758BB909409}"/>
              </a:ext>
            </a:extLst>
          </p:cNvPr>
          <p:cNvSpPr/>
          <p:nvPr/>
        </p:nvSpPr>
        <p:spPr>
          <a:xfrm>
            <a:off x="1590674" y="3038474"/>
            <a:ext cx="9124951" cy="3171825"/>
          </a:xfrm>
          <a:prstGeom prst="roundRect">
            <a:avLst/>
          </a:prstGeom>
          <a:solidFill>
            <a:schemeClr val="accent4">
              <a:lumMod val="40000"/>
              <a:lumOff val="60000"/>
            </a:schemeClr>
          </a:solidFill>
          <a:ln>
            <a:extLst>
              <a:ext uri="{C807C97D-BFC1-408E-A445-0C87EB9F89A2}">
                <ask:lineSketchStyleProps xmlns="" xmlns:ask="http://schemas.microsoft.com/office/drawing/2018/sketchyshapes" sd="1959150775">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EEB3AD63-08D9-7EC2-0BBC-77E036AE3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969324" y="667004"/>
            <a:ext cx="10253352" cy="5523993"/>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7898276" y="3197706"/>
            <a:ext cx="3989059" cy="3466855"/>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240998" y="4931133"/>
            <a:ext cx="4876800" cy="2292096"/>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23042" y="4857981"/>
            <a:ext cx="4876800" cy="12192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144135" y="-402336"/>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206309" y="0"/>
            <a:ext cx="4876800" cy="1938528"/>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pic>
        <p:nvPicPr>
          <p:cNvPr id="9" name="Picture 8"/>
          <p:cNvPicPr>
            <a:picLocks noChangeAspect="1"/>
          </p:cNvPicPr>
          <p:nvPr/>
        </p:nvPicPr>
        <p:blipFill>
          <a:blip r:embed="rId15"/>
          <a:stretch>
            <a:fillRect/>
          </a:stretch>
        </p:blipFill>
        <p:spPr>
          <a:xfrm>
            <a:off x="1981200" y="803715"/>
            <a:ext cx="7819814" cy="1633869"/>
          </a:xfrm>
          <a:prstGeom prst="rect">
            <a:avLst/>
          </a:prstGeom>
        </p:spPr>
      </p:pic>
      <p:sp>
        <p:nvSpPr>
          <p:cNvPr id="12" name="TextBox 11"/>
          <p:cNvSpPr txBox="1"/>
          <p:nvPr/>
        </p:nvSpPr>
        <p:spPr>
          <a:xfrm>
            <a:off x="1831403" y="2391497"/>
            <a:ext cx="7819814" cy="2145268"/>
          </a:xfrm>
          <a:prstGeom prst="roundRect">
            <a:avLst/>
          </a:prstGeom>
          <a:noFill/>
        </p:spPr>
        <p:txBody>
          <a:bodyPr wrap="square" rtlCol="0">
            <a:spAutoFit/>
          </a:bodyPr>
          <a:lstStyle/>
          <a:p>
            <a:r>
              <a:rPr lang="en-US" sz="4000">
                <a:latin typeface="Cambria" panose="02040503050406030204" pitchFamily="18" charset="0"/>
                <a:ea typeface="Cambria" panose="02040503050406030204" pitchFamily="18" charset="0"/>
              </a:rPr>
              <a:t>- Đọc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câu</a:t>
            </a:r>
            <a:r>
              <a:rPr lang="en-US" sz="4000" dirty="0">
                <a:latin typeface="Cambria" panose="02040503050406030204" pitchFamily="18" charset="0"/>
                <a:ea typeface="Cambria" panose="02040503050406030204" pitchFamily="18" charset="0"/>
              </a:rPr>
              <a:t> </a:t>
            </a:r>
            <a:r>
              <a:rPr lang="en-US" sz="4000" err="1">
                <a:latin typeface="Cambria" panose="02040503050406030204" pitchFamily="18" charset="0"/>
                <a:ea typeface="Cambria" panose="02040503050406030204" pitchFamily="18" charset="0"/>
              </a:rPr>
              <a:t>hỏi</a:t>
            </a:r>
            <a:r>
              <a:rPr lang="en-US" sz="400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r>
              <a:rPr lang="en-US" sz="4000">
                <a:latin typeface="Cambria" panose="02040503050406030204" pitchFamily="18" charset="0"/>
                <a:ea typeface="Cambria" panose="02040503050406030204" pitchFamily="18" charset="0"/>
              </a:rPr>
              <a:t>- Tìm hiểu bài sau: Cách viết bài văn kể chuyện sáng tạo (tiếp).</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916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482558" y="3265218"/>
            <a:ext cx="2933788" cy="2797179"/>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gà</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id="{EF0ABF80-6A29-A855-F849-842373844D57}"/>
              </a:ext>
            </a:extLst>
          </p:cNvPr>
          <p:cNvSpPr/>
          <p:nvPr/>
        </p:nvSpPr>
        <p:spPr>
          <a:xfrm>
            <a:off x="-175385" y="-74362"/>
            <a:ext cx="12648720" cy="2938014"/>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dirty="0">
                <a:solidFill>
                  <a:srgbClr val="78302E"/>
                </a:solidFill>
                <a:latin typeface="Arial"/>
                <a:ea typeface="Arial-Rounded" pitchFamily="34" charset="0"/>
                <a:cs typeface="Arial-Rounded" pitchFamily="34" charset="0"/>
                <a:sym typeface="Arial"/>
              </a:rPr>
              <a:t>Con </a:t>
            </a:r>
            <a:r>
              <a:rPr lang="en-US" sz="3600" kern="0" dirty="0" err="1">
                <a:solidFill>
                  <a:srgbClr val="78302E"/>
                </a:solidFill>
                <a:latin typeface="Arial"/>
                <a:ea typeface="Arial-Rounded" pitchFamily="34" charset="0"/>
                <a:cs typeface="Arial-Rounded" pitchFamily="34" charset="0"/>
                <a:sym typeface="Arial"/>
              </a:rPr>
              <a:t>gì</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nhọn</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hoắt</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cái</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đuôi</a:t>
            </a:r>
            <a:endParaRPr lang="en-US" sz="3600" kern="0" dirty="0">
              <a:solidFill>
                <a:srgbClr val="78302E"/>
              </a:solidFill>
              <a:latin typeface="Arial"/>
              <a:ea typeface="Arial-Rounded" pitchFamily="34" charset="0"/>
              <a:cs typeface="Arial-Rounded" pitchFamily="34" charset="0"/>
              <a:sym typeface="Arial"/>
            </a:endParaRPr>
          </a:p>
          <a:p>
            <a:pPr algn="ctr" defTabSz="912114">
              <a:buClr>
                <a:srgbClr val="000000"/>
              </a:buClr>
              <a:defRPr/>
            </a:pPr>
            <a:r>
              <a:rPr lang="en-US" sz="3600" kern="0" dirty="0" err="1">
                <a:solidFill>
                  <a:srgbClr val="78302E"/>
                </a:solidFill>
                <a:latin typeface="Arial"/>
                <a:ea typeface="Arial-Rounded" pitchFamily="34" charset="0"/>
                <a:cs typeface="Arial-Rounded" pitchFamily="34" charset="0"/>
                <a:sym typeface="Arial"/>
              </a:rPr>
              <a:t>Thấy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bóng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mèo</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rồi</a:t>
            </a:r>
            <a:r>
              <a:rPr lang="en-US" sz="3600" kern="0" dirty="0">
                <a:solidFill>
                  <a:srgbClr val="78302E"/>
                </a:solidFill>
                <a:latin typeface="Arial"/>
                <a:ea typeface="Arial-Rounded" pitchFamily="34" charset="0"/>
                <a:cs typeface="Arial-Rounded" pitchFamily="34" charset="0"/>
                <a:sym typeface="Arial"/>
              </a:rPr>
              <a:t> co </a:t>
            </a:r>
            <a:r>
              <a:rPr lang="en-US" sz="3600" kern="0" dirty="0" err="1">
                <a:solidFill>
                  <a:srgbClr val="78302E"/>
                </a:solidFill>
                <a:latin typeface="Arial"/>
                <a:ea typeface="Arial-Rounded" pitchFamily="34" charset="0"/>
                <a:cs typeface="Arial-Rounded" pitchFamily="34" charset="0"/>
                <a:sym typeface="Arial"/>
              </a:rPr>
              <a:t>cẳng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chạy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mau</a:t>
            </a:r>
            <a:r>
              <a:rPr lang="en-US" sz="3600" kern="0" dirty="0">
                <a:solidFill>
                  <a:srgbClr val="78302E"/>
                </a:solidFill>
                <a:latin typeface="Arial"/>
                <a:ea typeface="Arial-Rounded" pitchFamily="34" charset="0"/>
                <a:cs typeface="Arial-Rounded" pitchFamily="34" charset="0"/>
                <a:sym typeface="Arial"/>
              </a:rPr>
              <a:t>.</a:t>
            </a:r>
          </a:p>
        </p:txBody>
      </p:sp>
      <p:pic>
        <p:nvPicPr>
          <p:cNvPr id="9" name="Picture 8">
            <a:extLst>
              <a:ext uri="{FF2B5EF4-FFF2-40B4-BE49-F238E27FC236}">
                <a16:creationId xmlns:a16="http://schemas.microsoft.com/office/drawing/2014/main" id="{7DB1770C-758F-740F-5ABA-C007049830B4}"/>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id="{805AB23C-E432-FF99-093A-0B8969FBC84D}"/>
              </a:ext>
            </a:extLst>
          </p:cNvPr>
          <p:cNvPicPr preferRelativeResize="0"/>
          <p:nvPr/>
        </p:nvPicPr>
        <p:blipFill>
          <a:blip r:embed="rId11">
            <a:alphaModFix/>
          </a:blip>
          <a:stretch>
            <a:fillRect/>
          </a:stretch>
        </p:blipFill>
        <p:spPr>
          <a:xfrm rot="18900002">
            <a:off x="5108250" y="3933270"/>
            <a:ext cx="3109435" cy="1151001"/>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5227078" y="3221094"/>
            <a:ext cx="2974028" cy="2782927"/>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8002220" y="3221348"/>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cá</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84661319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92664E-6 -3.7037E-6 L 0.00105 -0.38333 " pathEditMode="relative" rAng="0" ptsTypes="AA">
                                      <p:cBhvr>
                                        <p:cTn id="6" dur="2000" fill="hold"/>
                                        <p:tgtEl>
                                          <p:spTgt spid="25"/>
                                        </p:tgtEl>
                                        <p:attrNameLst>
                                          <p:attrName>ppt_x</p:attrName>
                                          <p:attrName>ppt_y</p:attrName>
                                        </p:attrNameLst>
                                      </p:cBhvr>
                                      <p:rCtr x="52" y="-19167"/>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94444E-6 -9.87654E-7 L 0.00364 -0.37531 " pathEditMode="relative" rAng="0" ptsTypes="AA">
                                      <p:cBhvr>
                                        <p:cTn id="11"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1.11111E-6 -4.44444E-6 L -0.00243 -0.32407 " pathEditMode="relative" rAng="0" ptsTypes="AA">
                                      <p:cBhvr>
                                        <p:cTn id="16" dur="2000" fill="hold"/>
                                        <p:tgtEl>
                                          <p:spTgt spid="61"/>
                                        </p:tgtEl>
                                        <p:attrNameLst>
                                          <p:attrName>ppt_x</p:attrName>
                                          <p:attrName>ppt_y</p:attrName>
                                        </p:attrNameLst>
                                      </p:cBhvr>
                                      <p:rCtr x="-122" y="-16204"/>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17" fill="hold" display="0">
                  <p:stCondLst>
                    <p:cond delay="indefinite"/>
                  </p:stCondLst>
                  <p:endCondLst>
                    <p:cond evt="onStopAudio" delay="0">
                      <p:tgtEl>
                        <p:sldTgt/>
                      </p:tgtEl>
                    </p:cond>
                  </p:endCondLst>
                </p:cTn>
                <p:tgtEl>
                  <p:spTgt spid="65"/>
                </p:tgtEl>
              </p:cMediaNode>
            </p:audio>
          </p:childTnLst>
        </p:cTn>
      </p:par>
    </p:tnLst>
    <p:bldLst>
      <p:bldP spid="26" grpId="0" animBg="1"/>
      <p:bldP spid="25" grpId="0" animBg="1"/>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38" name="Cloud Callout 37"/>
          <p:cNvSpPr/>
          <p:nvPr/>
        </p:nvSpPr>
        <p:spPr>
          <a:xfrm>
            <a:off x="1356612" y="116806"/>
            <a:ext cx="9261094" cy="2399742"/>
          </a:xfrm>
          <a:prstGeom prst="cloudCallout">
            <a:avLst>
              <a:gd name="adj1" fmla="val -29175"/>
              <a:gd name="adj2" fmla="val 6885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Chúc mừng </a:t>
            </a:r>
          </a:p>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các bạn!</a:t>
            </a:r>
            <a:endParaRPr lang="en-US" sz="5320" kern="0" dirty="0">
              <a:solidFill>
                <a:srgbClr val="78302E"/>
              </a:solidFill>
              <a:latin typeface="Arial"/>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79F54F78-0F66-77D3-9CF3-FB2A1811D873}"/>
              </a:ext>
            </a:extLst>
          </p:cNvPr>
          <p:cNvSpPr txBox="1"/>
          <p:nvPr/>
        </p:nvSpPr>
        <p:spPr>
          <a:xfrm>
            <a:off x="8645251" y="6505647"/>
            <a:ext cx="3531668" cy="338554"/>
          </a:xfrm>
          <a:prstGeom prst="rect">
            <a:avLst/>
          </a:prstGeom>
          <a:noFill/>
        </p:spPr>
        <p:txBody>
          <a:bodyPr wrap="square" rtlCol="0">
            <a:spAutoFit/>
          </a:bodyPr>
          <a:lstStyle/>
          <a:p>
            <a:pPr>
              <a:buClr>
                <a:srgbClr val="000000"/>
              </a:buClr>
              <a:defRPr/>
            </a:pPr>
            <a:r>
              <a:rPr lang="en-US" sz="1600" kern="0">
                <a:solidFill>
                  <a:srgbClr val="CCE7AF"/>
                </a:solidFill>
                <a:latin typeface="Amazone" panose="03020702060507090A04" pitchFamily="66" charset="0"/>
                <a:cs typeface="Arial"/>
                <a:sym typeface="Arial"/>
              </a:rPr>
              <a:t>Kho game Linh Phan_0916.604.268</a:t>
            </a:r>
          </a:p>
        </p:txBody>
      </p:sp>
      <p:pic>
        <p:nvPicPr>
          <p:cNvPr id="5" name="Picture 4">
            <a:extLst>
              <a:ext uri="{FF2B5EF4-FFF2-40B4-BE49-F238E27FC236}">
                <a16:creationId xmlns:a16="http://schemas.microsoft.com/office/drawing/2014/main" id="{DB3AB4E9-6F45-B020-B447-87E39EDE4CC4}"/>
              </a:ext>
            </a:extLst>
          </p:cNvPr>
          <p:cNvPicPr>
            <a:picLocks noChangeAspect="1"/>
          </p:cNvPicPr>
          <p:nvPr/>
        </p:nvPicPr>
        <p:blipFill>
          <a:blip r:embed="rId4"/>
          <a:stretch>
            <a:fillRect/>
          </a:stretch>
        </p:blipFill>
        <p:spPr>
          <a:xfrm>
            <a:off x="5823335" y="1830983"/>
            <a:ext cx="5638641" cy="5638641"/>
          </a:xfrm>
          <a:prstGeom prst="rect">
            <a:avLst/>
          </a:prstGeom>
        </p:spPr>
      </p:pic>
      <p:pic>
        <p:nvPicPr>
          <p:cNvPr id="16" name="Picture 15">
            <a:extLst>
              <a:ext uri="{FF2B5EF4-FFF2-40B4-BE49-F238E27FC236}">
                <a16:creationId xmlns:a16="http://schemas.microsoft.com/office/drawing/2014/main" id="{E76F5A89-114A-1ADD-5236-6808BB53CD4C}"/>
              </a:ext>
            </a:extLst>
          </p:cNvPr>
          <p:cNvPicPr>
            <a:picLocks noChangeAspect="1"/>
          </p:cNvPicPr>
          <p:nvPr/>
        </p:nvPicPr>
        <p:blipFill>
          <a:blip r:embed="rId5"/>
          <a:stretch>
            <a:fillRect/>
          </a:stretch>
        </p:blipFill>
        <p:spPr>
          <a:xfrm>
            <a:off x="730026" y="2574493"/>
            <a:ext cx="2802953" cy="4828208"/>
          </a:xfrm>
          <a:prstGeom prst="rect">
            <a:avLst/>
          </a:prstGeom>
        </p:spPr>
      </p:pic>
    </p:spTree>
    <p:extLst>
      <p:ext uri="{BB962C8B-B14F-4D97-AF65-F5344CB8AC3E}">
        <p14:creationId xmlns:p14="http://schemas.microsoft.com/office/powerpoint/2010/main" val="301933155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id="{5E0AAC93-EB2B-D84B-FFD2-FC9AF86376FD}"/>
              </a:ext>
            </a:extLst>
          </p:cNvPr>
          <p:cNvPicPr>
            <a:picLocks noChangeAspect="1"/>
          </p:cNvPicPr>
          <p:nvPr/>
        </p:nvPicPr>
        <p:blipFill>
          <a:blip r:embed="rId10"/>
          <a:stretch>
            <a:fillRect/>
          </a:stretch>
        </p:blipFill>
        <p:spPr>
          <a:xfrm>
            <a:off x="2727668" y="2322754"/>
            <a:ext cx="6736664" cy="2645893"/>
          </a:xfrm>
          <a:prstGeom prst="rect">
            <a:avLst/>
          </a:prstGeom>
        </p:spPr>
      </p:pic>
    </p:spTree>
    <p:extLst>
      <p:ext uri="{BB962C8B-B14F-4D97-AF65-F5344CB8AC3E}">
        <p14:creationId xmlns:p14="http://schemas.microsoft.com/office/powerpoint/2010/main" val="8809100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258</TotalTime>
  <Words>2454</Words>
  <Application>Microsoft Office PowerPoint</Application>
  <PresentationFormat>Widescreen</PresentationFormat>
  <Paragraphs>144</Paragraphs>
  <Slides>29</Slides>
  <Notes>8</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29</vt:i4>
      </vt:variant>
    </vt:vector>
  </HeadingPairs>
  <TitlesOfParts>
    <vt:vector size="46" baseType="lpstr">
      <vt:lpstr>Amazone</vt:lpstr>
      <vt:lpstr>Arial</vt:lpstr>
      <vt:lpstr>Arial-Rounded</vt:lpstr>
      <vt:lpstr>Calibri</vt:lpstr>
      <vt:lpstr>Calibri Light</vt:lpstr>
      <vt:lpstr>Cambria</vt:lpstr>
      <vt:lpstr>Chau Philomene One</vt:lpstr>
      <vt:lpstr>Hind</vt:lpstr>
      <vt:lpstr>iCiel Pony</vt:lpstr>
      <vt:lpstr>Karla</vt:lpstr>
      <vt:lpstr>Laila</vt:lpstr>
      <vt:lpstr>Open Sans</vt:lpstr>
      <vt:lpstr>Times New Roman</vt:lpstr>
      <vt:lpstr>Varela Round</vt:lpstr>
      <vt:lpstr>Custom Design</vt:lpstr>
      <vt:lpstr>1_Custom Design</vt:lpstr>
      <vt:lpstr>Happy Indian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9Slide</cp:lastModifiedBy>
  <cp:revision>48</cp:revision>
  <dcterms:created xsi:type="dcterms:W3CDTF">2024-05-14T07:25:39Z</dcterms:created>
  <dcterms:modified xsi:type="dcterms:W3CDTF">2024-09-11T01:42:51Z</dcterms:modified>
  <cp:category>9Slide.vn</cp:category>
</cp:coreProperties>
</file>